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4" r:id="rId1"/>
  </p:sldMasterIdLst>
  <p:notesMasterIdLst>
    <p:notesMasterId r:id="rId24"/>
  </p:notesMasterIdLst>
  <p:handoutMasterIdLst>
    <p:handoutMasterId r:id="rId25"/>
  </p:handoutMasterIdLst>
  <p:sldIdLst>
    <p:sldId id="646" r:id="rId2"/>
    <p:sldId id="257" r:id="rId3"/>
    <p:sldId id="650" r:id="rId4"/>
    <p:sldId id="651" r:id="rId5"/>
    <p:sldId id="652" r:id="rId6"/>
    <p:sldId id="671" r:id="rId7"/>
    <p:sldId id="653" r:id="rId8"/>
    <p:sldId id="654" r:id="rId9"/>
    <p:sldId id="655" r:id="rId10"/>
    <p:sldId id="656" r:id="rId11"/>
    <p:sldId id="657" r:id="rId12"/>
    <p:sldId id="658" r:id="rId13"/>
    <p:sldId id="672" r:id="rId14"/>
    <p:sldId id="661" r:id="rId15"/>
    <p:sldId id="662" r:id="rId16"/>
    <p:sldId id="663" r:id="rId17"/>
    <p:sldId id="664" r:id="rId18"/>
    <p:sldId id="665" r:id="rId19"/>
    <p:sldId id="666" r:id="rId20"/>
    <p:sldId id="667" r:id="rId21"/>
    <p:sldId id="668" r:id="rId22"/>
    <p:sldId id="670"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94674" autoAdjust="0"/>
  </p:normalViewPr>
  <p:slideViewPr>
    <p:cSldViewPr>
      <p:cViewPr>
        <p:scale>
          <a:sx n="94" d="100"/>
          <a:sy n="94" d="100"/>
        </p:scale>
        <p:origin x="2472" y="832"/>
      </p:cViewPr>
      <p:guideLst>
        <p:guide orient="horz" pos="2160"/>
        <p:guide pos="2880"/>
      </p:guideLst>
    </p:cSldViewPr>
  </p:slideViewPr>
  <p:outlineViewPr>
    <p:cViewPr>
      <p:scale>
        <a:sx n="33" d="100"/>
        <a:sy n="33" d="100"/>
      </p:scale>
      <p:origin x="48" y="70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427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9CDA0A-D9B9-4B4C-B156-7DAB23726B65}" type="datetimeFigureOut">
              <a:rPr lang="en-US" smtClean="0"/>
              <a:t>10/10/18</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DF2E15-6823-4E62-9112-BBEE3B051271}" type="slidenum">
              <a:rPr lang="en-US" smtClean="0"/>
              <a:t>‹#›</a:t>
            </a:fld>
            <a:endParaRPr lang="en-US"/>
          </a:p>
        </p:txBody>
      </p:sp>
    </p:spTree>
    <p:extLst>
      <p:ext uri="{BB962C8B-B14F-4D97-AF65-F5344CB8AC3E}">
        <p14:creationId xmlns:p14="http://schemas.microsoft.com/office/powerpoint/2010/main" val="31058376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84430975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266109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33079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47239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207551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97563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7990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90794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60577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91335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021287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47336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8837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449977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649042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4003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96890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6569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724455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45832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85327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0924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52874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
        <p:nvSpPr>
          <p:cNvPr id="5"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5"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 name="Slide Number Placeholder 1"/>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
        <p:nvSpPr>
          <p:cNvPr id="2" name="AutoShape 2" descr="data:image/jpeg;base64,/9j/4AAQSkZJRgABAQAAAQABAAD/2wCEAAkGBxQTEhUUEhIVFhUWGB0WGRcYGRocGBscHB8bHx4kGCAYICggGh0oHCAYIjIiJSorLjAuGx8zODMsNygtLisBCgoKDg0OGhAQGzQlHyQsLCwsLCwsLCwsLCwsLCwsLCwsLCwsLCwsLCwsLCwsLCwsLCwsLCwsLCwsLCwsLCwsLP/AABEIALUAtAMBIgACEQEDEQH/xAAbAAACAwEBAQAAAAAAAAAAAAAABgQFBwMBAv/EAEgQAAIBAgQEAwQHBAgEBQUAAAECAwQRAAUSIQYTMUEiUWEHFDJxI0JSYoGRoSQzgrEVQ3KSorLB0URTY4MWc5OzwiU0NWR0/8QAFwEBAQEBAAAAAAAAAAAAAAAAAAIBA//EACIRAQEAAgICAgIDAAAAAAAAAAABAhEhMRJBUWEyQgMiwf/aAAwDAQACEQMRAD8A3HBgwYAwYMGAMGDHl8B7gxR8ScV0tEt6iZVa1wg3c/JRvjOKv2q1dU5iyyiJP2mBdvmQPCg+ZOMuUibnI2PFdW57TQ35tRChHUM6g/le+MczHh3Mp7f0lmaQBv6ppLsR6Rx2Dfrjvl/supANzXTkfYiWFD8ubv8ArjPKp876jRZfaDlq9a2L8CT/ACGPhPaLlp/4yMfO/wDthXT2c0YG2XTH/wAyqC/orEY+l9nlI3TLSR5pVn/cYbyN5HWl4voZPgrID/Go/nbFzFKrAFWDA9CDcfmMZHWezGjN/wBmr4fVGikH5XYnFGOA+Q96PNOTIeiTLJTOfS9wH/LDdPLKdxveDGLPxJnmXb1UPvEQ+uRqFv7cYuvzYYbOF/apR1VlkPu8h+rIRov91+h/G2EyjZnD7gx8q4IuOhx9XxSxgwYMAYMGDAGDBgwBgwYMAYMGK7PM4ipIWmncKij8SewUdyfLASqyrSJGkkdURRdmY2AHqTjJOIPaTU1kvuuURMb7c63iPqoO0a/eb9MVFXV1WeyM7v7tl8JuzH4VA8+zyWtt0Fx+L7w/kkUarBF+zQuCRGWC1dTbqzk2ZF+6N/Mr0xG7XK25ddFDIvZ9HzGaqZ62pvd4o2PKVtv38p6n7vW3Y4ZqrMY6cmBzKRGAz0+Xwty4gf8Amuo1E236rfyxJ9n/ABcs7SUr060zxs3LjX4WRTpa3mwYG9vMHHGlzE5bWVi1EUrRVMnPiljjaQElQGRtAJDC218JISSTha8yE5dNUZWIw7RO8bhRqLgE2e+5a4tvhLyfiAyVFA0dbVl5mBl94ASnZbeJYzoVWa+w03N++GrgiL3eCplqAKaKeoeVI5SEKIwA8V/hLEE2674iZflVKaH3IxzVcQd3RkiZAoZ2cBHYgAre2oHGtRvaJRc3MqBPdoqnVFPaKZtKG2g3J0tYix7Yb+E8v5EJU0sNMSxPLhbUnbe+ldz5WxV5rlQqhHzcuL8sEIZJlVgDYHdCetsd8loXpVKwZekasdTaZwST5nUu5w9tnZllcKCT0AJP4Yz6lr8xrKZ6yJoOSdRipHh182NSQNT6rhmttZT1GGqXN2swlpKhVIsdIWTY+kbFv0wp5Rl8tlo6XM40p0a4jMZWrRNWrQNRG3bUV6YUtX9Nl8S06Toz0N0WRluFRNQBIkR/ALE2OwOFHO+GKWsQyOkbf/uUNiL/APWiBb8bFvmuLnjiNJK6ghqiBSEu7ajZHlUfRq5O3mbHyxzy8xf00FoQgRKdveuXYR3JHLB0+HWN/W18Ky66JNLVZjkoV43WroD8JUkxW9CLmI/mt8arwjxhT5hHqhazgXeJra1+Y7j1G2K2imjqpqr3IFDE+iRiAaaoY31qy9yLWLix3HxC4wh5/wAHvHKanLA8FTF45KUG5A7tAf6yM+X8j4cZzOmc49NvBx7hE9nPtASvXlS2jqkHiXoHA6sl/wBV6jD0Dipduku5uPcGDBjWjBgwYAwYMeHAcMwrEhjaWRgqICzMegAxhtVUyZ7VNJI5gy+m3J8h6ecrDbvbbbztfaZnMuYVkeV0ZuoYc1h0LdTqt9VBufU27YauHqCmiEMWtEp430wh2UGpnHxSb/FYiygdwT2XEXm6crfK69Oa1tHScn3tkp41F6elsSUUf1koFzrv3Oy/O5xD9omQR1aRZlTEyNCoJMTeJ4gS14iOkiXLL17gg461DNllbNNVLzqWrYXqCt3hPQJJ/wBLytj74MqUp0qpIkf3eeo/Y4QPFIdNmMan4UY73NgApY7b4d8N74qkyXIZGMlTUVCrCXirKetSwJcgKwKE9XQAMvc2tfpjQRPU1H7sGniP13W8zD7iHaP5vc/dGPrLcoJZZqnS0g+BF/dQjyjHdvNzue1hti6xUmlYzSrpMihRg5UySf8AMlOt/wAC3w/IWGLTCcnGh97aAwqEWcU9zIeddgNL8vT+7JNr38z2w43wjZZ6VWeZoaflOwHKaQRyN3TXsh+WvSp/tYtRhV9oc8hpZIY4BMZ0aNRrVW1HpYHdrfFt0tf1wn5RxdV5dCrZkpqIZLKksLK4TQANLEALcne979cZbqpuWq1vEWuy+KZdMsauPJgDb5eR+WI3D+dx1cCTRatLC9mUgj8+vzFxj54hzX3eLWFDMWVFBbSt2NvE1jpUdb2xStzSvzDh5tBWMrNEetPU+ND/AGHN2Q/PUPQYqMwj00c1NlsCUtSRcwkBWK3s5iPwvsbBgbAkXti+4Rz41kTuYwhSRo7q2uN9PRo2sNSkemLHM8tSdQsgOx1KwNnRvNCNwcYzW+lHwTVUqUSrDqiSnGiVZRpkRwLtzb/W7k9DfbEXK69szMkiRmKCM/s1T0lZhcMyg7GPoLHZt8ReK8tlnh9zmkCuzhopbWiqdAP0VQB0YjqARq03HQrhjybMAKVZJ4vdRGul0YgKmjY6T0KbbHuMGT4ZjxxwvIztV0y8qug+klSO4Eg/50Pf5jfyPmXb2ccZrmEHisKiMASKO/kyj7J/Q4hf+Koa2ZFgWSNgW91qnUiKV1+OME/EpXqO9rjcDCNxNC+X1UeZ0aFEdyk0J6Ry/Xja31W3IPS9iOoxPXMR+N3G7jHuIOS5nHUwRzxG6SKGHmPMH1B2OJ2LdhgwYMAYW+PuIhQ0ckwI5h8EYPd26fO25/DDJjGPac7ZhmtNl6HwIRrt2LbuT6rGNvU+uMyuonO6g9muQskAlZmE9dq8f1o6dd5Hv2ZiQAfNlPnjRp8poq+kRAqSU5Ucpk20gbAxnqpGK1JpY45KqmpfeLsIUiDBSKeK4vHe+oltbW7gr5YT+CaieZpqWnrjRpHIxjp5Il5+hzqNg9jZSStu1hieuEzjg45fT1FGssdZKlTRKl0kcXn62Ebra0l9gO5Jti3yTL2vz5ltKw0qn1YY+yJba/Qse59AAItDC0syo8hlSksGdgAZJ7XuQNvApB2+s33cMTEDy3xUVI+WnUEAsAT0BIufl54+me25xmntDokFSkklI8kepWlqHcLFENJTTGQQysbCzE2VmU3Fzik4H4lU5iY2q5JhKrQK0p8OgB3QqdrNpCqwIuTffGb5Z56ulxm1dG+ZRM01phGZI1LFY4Us1r7gGVlu24awI8NhfDtwnm/vdKswIYFnUMBYMFdlDAeoHy622xk+XZpK1VU0U8Q1NML+BZHbSgSNV5w0IgVdWo9jYY07hvOIwkdOzxmpWHmcuNSgZbkXjBFivqNvwIwxrMbySKSuzBpqunQQrLA7Gatkcfu3OtVGpCqgRm1u1gfMGto6GdqN3rJGYT1EUFNG7AIQJ0dnsFUMDpJ1adwNrBr468bZ7SqkEVHpZ5ag1FRCQZGMguVSdQdV+ZZdFxa3kMKvEnFM1VypJHlXlLypUKKF1sSJFTSoC+Ds127XxNqLZDr7NczK5lLTROzUx94aNbkqoWRbEDUdK7kbqOotfFzxtnSSGsppXASBEdorlXcHSwKEFWY6tgFa11tZiQBG4HyrL4Kiaqppw0SRai4e8cSNYlHYmwIIZrdfhvawv98T5orsK2IxtEkaNFJyFYhmawMusazG17Ax2sQbnGzpU/Ex8CVqtTRoshkQRq0Tt8RTddL3t4kYFSbC9hhkkmCi7EAeZIA/M4x/hHP3FFXVkqrFGWdYgSSAZXu4UbFgpPQbnfC/llYlTCIyz10qvGkNNLJY6PBzCoH1y+uxJOmMG5G93kefDea2kSeMo41Iw7H8QVI6EGxBGEPi2ikmjSOYGaSjfn8o7LVwDYmw2Mi7XHTV2sws38NQiOmQaZI73YpKV1oWYkqdPhsCbC3a2PrPqNnRZIv30J1x+v2kPoy3Hzse2Kq7NwvQ5JTLC7yzLHQyGOqhVzymgkPiOlmtoBuDpPQlh0Nh9Z1FTVKl0kjlpaoCCZo2V1V+kcgKm1w1lPzT7OKrPJoKithlqrPTmlaWmjkOmNpgfGH1bcwL2PTxeWOuRUcdTOJKaAx0dXR3mtYJzNVltbYSL4gSPIemMT9KH2RZnJSVc+V1BtZiY7/aHW3oy2Yfj542PGF+0iOWF6XMV/fxPyJj0Bki3UnyDoGPyIxtWV1qzxRzIfDIgcfJhfDH4ML6SsGDBinR8SyBQWY2AFyfIDrjCvZ9O88+YZh0ka0UN+0lQ2lR/CNONW9oNbysuqnHXlMo/i8P+uEb2T0OmjpR3mqZJ2HpEpUfqEP44i9ueXOUhjk4qFIJUEH7LS6acOG+lkmsulIkt4r3AvfqcdabOoJ0lqZaMx1VH9SRV5oZl8Ghhe+u+kfPEqq4JgaoapVnEtzIis2qFZtOkSaO7Cw79sRYMjaJo0llM01RULNNJYLcQrqUKo2CBlTb1PnjeW8mPJKIwwojG721OfN23Y/3icJHtN5sNRSVaNDpUmK0raSmr4njNwAdFwWINhvjRsZxxRw1MZpBHWkCaOQ8uRFZVQka0Rj4hrZgNuxPpjb03Loq5CJMynYTqY6aJVWWNSypLKLtqdb3K2ubX6Kly3Q6e9AkcYSCjjsBspWMEj+ybfzH4YyvLY613FVQMRzG+lgZorxXOpWTXZZI9JVgQeoIx912fVM8NRLVJE4o5Y1FVTnQ976Ssbm99zqPqSLWO0SueN1H3xTmSIzLAVgqWJgkLskZFlvaSx5ekeEK7G4JuGNiMVWWcb1gqHXlQPKYwmtEOvTCrMNJVhsy+G4tsQRvh7q4KmXL4qilpoZmqlSapjfZm8KatBJsupV0kfeJG+FqlnesqBURUDExQs/0zRr4iymJgWIBAkSUHps1uwGFjLLtRZ1kqxutVPVQCaRxI0cJ1qh1KttTs2p73JUnoH6WxL444dp1iasFcszuoJEQQIziykx6bI4B2KruNyehw58RZKYIJKiSlMqywqZ6WIg0ySghjIFPjAFtynWxuNycJ+d5+s9DSCWnAikmIlmIVQdLEWgVTqVFHl5WuTc4yzTLjJvaasVXk8IMaQzU8ic4OVkOu9rrKuvSAFbUCB9TFDlvFNQVjZ5IYoI7xctCEdg7gsUFy53JuyX0i/w9caTxmr1Se7U0UFRAsTabSIJEmCMqa1YghQrathquB0wvZLmNRO8MVFl4VoQrlp9IjVGBTwgW1K3UWP8AVL6nG3ttnOjLwly2T9mpkaJDoL6YuUCNyI2Laj16kH54kcW8NxTKJIoxBUqCY5I7Kb22IdOo7EEHY3sOoouLrJXU9CkZYSN7wU1WieVmJbmD6y2XSF6DVfewxULnmbVcckcKwx8tzC0CcuNohvu/NN9IFlBXqC22N36VudKpeIJ5qc0zQwazop5OexAlcMQZD4gWKsqFiDdWI7Erjd8ppmjgijZ9bJGiM56sVUAk/Pr+OMcybLZNTwxVG8KvLJO6q6y61USpGGG6XBIY9bXG2NS4PyswQC9RJUFwr8x9jp0gKLDpZbYYn8e1dW0cANTDUwrLCo98RGUNsb8zSD5OCf8AuDFInGdZJyoqDLkiEkTSwtUNZWRQCdCRehUjcdcN2fRgTU0hFwXaB/VJVPX+NY8R8k4XEUVKsjlnpNYjZdrq1wA1+o06fLdRjdKsvoqZ2orqKUgD9rpFq0A6CaCwkA7nrGP4Tib7Ec152XiMm5gcx/wnxL+ht+Bxe1eVx0/uoiXSizspBJPhmDhhv2LldvQYz/2JXgrq+lPRdv8A0pHT9Qw/LGdVnWUbLgwDBi3Qi+2iXTlUtu7xr+bDHD2dwgRZcPs0cr/i7xf7HHvtuX/6W3pLH/mx09n58FD60B/R0v8AzGJ/Zz/c8NKAQCQCegvubeXniqn8VdEPsQSN/eaMD+Rwt5ktR73Rc/3U1F6rlNy5jYaRosQdK9tWrr2xdZYJRVR+8aDKaTxlAQmoSC+m+9txjVb2YsImY8J1U0v01WeQhlI5YPPdJCG0X6La2kFRe1u+HvFF/wCIVWtaklUITGJYn1eFwSVI36OCDt5WwrbJ7ZdS5RXRozrSo1JE4XkSpZ3UKE5gWYXRdgx6dG6C5xLyvKZMzpg1XVRU9LHMyvTRqsekqxAEnkx2IN++wxEjzmoFXW081S0TmfmadLapIlBFlcK+lAtm06bHxbi+K/hVJKjMJpua1Ly9MxRtRDA3RbLYH4CLbXu2IceFvxF7Qq+gmFOkVGYbDkOqSFXj6LpIlsSOh9RisSLMOYKgUNGCSX08yYRXIEhJj5+jyaxFr79cWfH1LTx5ZDDESz084BLghxzGcsd99JbULdrW6jHfOXOiJdQA5amzAFSdFMLkHY+HUu/2/lhS732reJuKK+XlU+YtFS00zWkkgDE6dKmx8bbEMuw88U2cU9DLTx0mXQTyVAkP00gIum5J+yFYWboLAXw+UWWxNGY3RZESaTQGAYKFjYqBfppIAHlpHlidOQiMyqPCDYAfZpTYfLDRrfbPKfK8yDymSKGZ5FRSZJCHUIhZSjROjKeWbE33G2OtHxhX5c/u8dJSiSTQbWmkdyVGjxGYk+HSAOg/DFtTD4ZlYGTXT6dhrtMsfODHqQVkdgD0EQt0xYZLCrZ+moA6aUMt+zcuIX+dicYyT4XOe8OmtSmNTUxQZlHZ1MRta++kKzFj0+LzB27YVZpa2aqlpRHS1E8brGKsRoNOwZtZIOplGxsBY26EgYYOJsujqmqJKaraJpVRWJB0sYNUg5bbWNrn1A1C4vdH4Jzho4b816YRnnc4hmDoSObsIyHXUF21A77nG3tWXZiyThKqnapE7SU1WupVmVWMUqsxJJLDQynVZVWxXSenTGjcM0VRGJDVSIzMw0rGCERVVVsurfcgt+OM+4E4tljppnkUytPV2po76biQ3JANykQJ9bdN9sayl7b9e+Kx0rCT0q+KV/Z7/YeN/wC7IpxZySBRckADuTYYrOKhellHmAPzYYo+Plm93qdfu5peQLK6SM3M1C+rlm5W3Yb3xq7dLvicXgv9mSJ/ykT/AExmvC45fE1Wg6MJD+ao/wDM4d8wE/u0/NMXLJiEHLDAhSUB16j1v09MJOTG/FVR6K3/ALUeJvpGXcbAMe4MGLdCZ7XabXlVR93S/wDdYHFV7NKnVT5a3YRVEB+YZCP8jYdeJaDn0k8NrmSJlHzINv1tjJvZHmX7HY9aarjk8rRzDlm/yOsnE3tzvGTaio8umKjMPDWUzdmSWL8Tocf5GxcDFNxVdYlmA3p3WY+egG0lv+2XxS665/QSyxjkTtBKp1KwAKk2tZ1YEFT8tuuFKUySOvvK65IkbXE0BDOjAg6nUmN01WN1F7gbC5xoCm426HFJxHk0k2loZeW4BRgejoxBKk9VO2zDp5EbYyssUmT5zCtPGa2FwyeAStC8ikA2Uh0Vrbdb9N/njnnvD0NaTWUvKnZlCMOYyBuWbrpkjOqJw1r3BBsARtiNxEs8a/tERSmjQ293JkAsOj3AZb7+LewHUEnEPhkpUVE9PGWWKSmZJSt1IOyr13VwNQv6DyJOfSfolZpTqcvkltof3pIWg1FjHpaRru7byMzMzaunYdMMudRIyxE7skYa29iBHTMFJ6AlkU72FlYXwe0fhxaSgFnDFp4l2RUUKuvoqbXJLMT3JOJj5Yz6ZI5TG5jVbgKdhTg7agRuCw6eWJRr07U9ei06um920C+15GiCWa3cyHe3qcccuzYm5mKhCHdW0ldoo5UcMCT0Co1+4cGw6YjVeUGKncmQko6z3t/y4+Ydh9ZhcbDysMe5bl5mhZZCLMJotS9QXjm19fIctfmjHuMG8o+TNHHONR3csVbpuVkRVcHcMEMKj1YjyvNyJb5/bzo7f4IcfZyRzIGacsocPoKLYHlczw9x0sLk9j2x5w//APnx/wDyD/JDgT/VfkWRc6pqIo0jkip30mqeVwnhTSNUAOmV0QlNRsth37ueVV1BHAlNArVSwjYJC0gJvcnUF5dy19wQN8L3F/DC0apOJGaPm8t1Cqv0blmtKw3kAcIBft+ePclqGeQNQo7SahfUpSDSQfFqI6G3QDfVcAbW2cNnHDrRM2lZ2QRsJXbeJ5VaR2+jW0RBLIPCo+H5Gxw08PUNU0hnqZ5CLERwFY1ABPxOIx122UltI6km+OdDkEpmEkjJHHrEpgjJZTIL2OpgLC5vpA3IGGjFSKxio4m3jjS+8k8Sj1swY/4VOLYrcbi4xTVX0lbEn1YEaZv7b+CP/Dzj+WLvGqU/Eu8cajq88Q/Jwx/QHGZ8AnncQ10o6JzRf5OqD+WNB4kqwssN/hhSWqb5RrpW/wAy5/u4RPYDRswrKl9y7qgPqNTv+ZZfyxN7iMucpGvDBgwYp0eYw/KqNaTO6qik8MNYrov/AHLslvKx1AfhjccZP7cslYLBXw3DwMFYjqBcMjfwv/m9MTl8o/k638NG4frDLAjP8YGiQeTp4X/xA4nyxhgVYXBBBHmD1wocI50spSZT9FWLrt9ioQWkU/2lAI9Ubzw4jGxUu4p+GpSqNTufHTnRv1KdY29brtfzVvLEvOnkWCVoReUIxQWv4gNtu59MQs8iaNlqo1JMY0yqOrxXubDuyHxAd/EO+LWCdXVXRgysAQR0IPS2B9M0raSKqF2DSEFZElmmZGmYE/RgKVVQyjYILKWUnvh34ZpKZYtdLGFEh1N11luh5ha7Fgbg3O1sUuf0PuzPKAWgZJAU20o0g3D3BKwuwUkqRpNzcKTbnBWSwSK4Ri0wLPH4QZAoH0ll8MLncC50sFAJDYxE4rl7Z6N3y4si6uVIkhH3Re5/C4OKvh/N4p4UaORTZbEXsQRT6SCD94HHxm/Es71E00czrTRlYkXSttegOVmjcavHdlubWsNxucR6rhnJZ7S833WRlDuiSFdBPXWrA8vv5DGXvhNu7uLLOSdAI1Ec1SdF7kCAHt2vYH0vfFTkUj+8GyyLG+piJAt9XIYk/RnSCzMx7E7eWO1Z7NpIoufltfKzAalVmDI4tawPTcXG4I3xXcLZFXZshlqKl6enB0BYwFZ2RRGx/wAJBv31AAYzk530bXnVd2ZQBa9yB/w3e+KLgSX3nOpqiLxQQ04i5nYvpiFhf1V/wAPcY+H4GyeNytRXu+k2YNKAoPSzkDw77bkY51eZNEJUyxjBFTBnWMaUQogBaSV3BaTUxAFzuCD64HO+Wt1dOkiMkiqyMLMrAFSPUHGcf0bQrLzY0VEsIIA0kqo+9tVw1416pGwFr3I6ri9rs2NSqoquIX2NvC85AuUj1W0La5uxUsAQu2+IVNA1Qyqq6ZQLM5QqaZdw6rf4g1gURr6diei4qrvK/wCFJ3ZZAzOyI+hC5UsCB411Js4V7rq6kg7nF3PKFUsxsqgkk9ABuTjnR0qxIscYsqgKB6DFTmh95lFMv7tbPUHtbqsY9W6nyUfeGNV1HXhuNmV53BDVDcwA9Vj6Rg+R0WJHmxxcYAMVuf1rRxWj/eyHlxD77dD8lF2Popxp0zv2nZ0Epapwd6lxSR/+XFqMhHkNRcX/ALOGz2Y5R7tl0CEWZ15rfN9/5WxmuZ0i5jm0FBFdqajGhj5hbc0k9yzAKT53xuijEzm7RjzbXuDBgxToMRM1y9J4ZIZRdJFKsPQ+XriXjw4DCeEnehqpsrqXKB3DQS9lmH7tx6N4QR0JFu+NmyXMOdH4gFkQ6JU+y4629DsQe4Iwo+1fgw1kImhH7TCCVtsXXqV+fcevzxTcBcWtUrq3NZCoSaPoaiJfrKD/AFqb7bdbd9onF05Y/wBbpq5wuSSe4yE/8K51Ed4GJ3NuvJJ3P2Sb9CbSM24jiipTUqGlU2CKgJZ2Y2VbdQb7G/Te+KHK6P3ZJszzVhzihuo3WGLtHGO5J6+ZxS7Trsw7EEfMEH9DhWzXIniVvd11xEqzQmxZQjarJcjXH1+iJHfTboarJeIjHIscVNPHHIpkjp5QAxUW1GmN7bXBMTEfd8sO2XZlHMuqN722IsQynyZTup9Dh2blJsHD/vLRyItlp7aTJGY+e25YOpGpY11aV8jfqBvS5tl1T+2y3jLFwjHm6F1FRZReM6wNYG5HcbWxq4wsZhwszBgrqyF3kCSqfC0lyxR0IINyd2DEA2G2MsZceEfhnMFpII6V4akPGLN4A/ia7m3JZ/MkDyxNj4mpkUCOObSSQAsEijUTc2LhRe5v174qqjh+b3k1L04dySbRzi1zEYbgSItjoPnjn/Qcz7NSvcG4PNiRdlVRsha/wgm4IJ7W2wOSo+WSL7zHpIilLvEGkBchG1EMkaut1kUjxODdbbYbH4dkdYap+XLJAg0oouJ1H29XVtFivbUAfLFh/wCH5pCNZiiAdpBpLyEF21kjVpT49wGVrHDFl9GIYo4lJKxqEBPWwFt8JGTEoUOVvLI/J1RwMf3kkemT4tdkWTdmVrgSMBpGw1dcN2XUKQoEjWyjfqSST1LE7sxPUnc4kMwAJJsB1J/1wt5nxIpUmKRI4gbNVSkCJfSPUfpW+XhHcnpjVcRPzbMmDCCns07C/wB2Jftyf6L1Y+gJEvKsvWBAikk3LM7fE7HdmY+ZP+w2GFCryjnS08MMk3uc0ckstRC/jllGnTzJBvYgsbDbYDoLYkcBZyBSxpUz6naeWCEufHIEdgvqTpHXA3yc2OMz454sEETVQbxuGhox6H95N8ugU+VvtYYOKM4jKyB30U0P/wBxJ3Y9oo7dWP1iOg26nbO+FcskzuvNXUJppITpSP6tl+FB5jux/DGW+onK+obfY3wsaamNRKDzqizb9Qm5UehN9R/DyxomPFGPcbJpeM1NDBgwY1owYMGA8Ixk/tJ4Jljl/pHLrrKh1yInUkb6kHf7y9x+us48tjLNpyx8ppmPBXGC1QMkKgT/ABT0twBLb+sp77B/MbXsL22bFjxlmKzxopDtQyo6yvFGzzQzKVMd0UFhY3uCp3tewxWceezcu/vmWnlVCnWUU6Qzdboeiv8AocVHDvHd5dFaTSVq+Az6bRyW6CpT/wCW3oRid64qN2cUw8I0VVV1i1tVqENOrR0wZOW7FhZnZLkjbbf8hixo5Pfq2pKAJFTaYVqI7rK0w3cagbMgBA0sCL4sZc6YxNHIVp5nQrFN8dOzMCFZHFr72OltJ/niI9P/AEXlTLAplkRDYgEmSaQ21NbfdzcnsMbpUjvluczMZViKVawuYnK/RSBgAbDV9HIbHcgqMWC8RxDaVZYT5SxsAP4gCh/Bsc+DMl90pIoju9i8rd2kc6nJ/E/kBi8tjVTavhzunf4aiI/xr/vjq+aQjczRD+Nf98VfE+bUlImupVQDexMZYE+VwpAJ9cVnA+f0dbEhjijE2gGRVisEbuC2nT8t8Ns3zpdvxLTDpMHPlGGkP5RgnHFs5lkYJDTlSdw07CMEDqVQXkP4quLtEA6AD5DCb7QvoHo64f8ADzBJD/0pvA1/TUVwpdxU5vmszSTkwNWx0hAmXWIoQ1gxEce5mKqRfWSPIYuY6WGuelrwUelSCT6J1uAzW3t0DKA6n5nFdxVk6QStULLWLFVsBUR00YkVrL1OxdNQABKb7/jjtwciUlG0UysnOlleKnALTCJydI0ruDp69hfc4z2n3y4+zTOYI4IqdWvJM8s6xoCwijZ2K6yNkFhtfFZQZRBRiWUVBKIXDVj/AFFZiTFSDvITsXHy67D4zKso8sg5boIVO4o4mvPJ61UgOy9LqDbtdumKTK8jrc8kSWo+gok/doosoHYRL3NttZ28sZtO/Xtwiimz2oWGBDBl8B/L1P25W/G1ySfPbsoyyKmhSGFdKILAf6nzJ7nHmTZVFTRLDBGERRsB+pJ7k+ZxNAxUmnTHHT3BgwY1QwYMGAMGDBgDBgwYDw4WuLeCaWvX6ZLSAWWVNnHz+0PQ4ZsGDLNsPmyPNso1ckirpO6Ea0I76ozuht3Xb+WJnD3tEpSdIeWhfpoYc2lv6D4ot+w0jGxkYXs+4Joqu5mp01n+sXwv+a9fxviPGzpHhZ0+KDiCRl1COOoTs9LKrbeZSQqR+BbE1eI4B8bPGe/MjdLfiwt+uM7zD2MlSWoq14z2D3/zIQR+RxFXIuI6faOpEyj/AKiyX/8AXUN+WN3TyyncP/EL0tdTtT+9xBHK69LrqKqQxAudr2Av5E458MUNJQJJHFUx8pn5iq0ikqSACNV7kXAO/TfCE2acQLs9DHJ6mFT/AJXGPlc2z36uWQqfMU4H/wA8ZtnlN701NuJaXtOreiXc/kgJxCzTMVqInj9zkmicWYygRREfeMpDW+SnGehOJZugEIPkIU/ndvyx7F7LcxqDeuzHbyDySm38WlV/C+N3fhvlb1F7nvG8MA0zVqKRtyKMcyTbsZHFl272U4UYOJK6tLRZRSmFWPjnJ1St6yTPex/Enyw9ZJ7J8vgsXQzsO8puv90eH88O9PTrGoVFVVGwVQAAPQDpjNW9njle2b8JeyaOJhNXt7xMfEVNzGD66t5D6nb0xpcaAAAAADYAdLY+sGKkkXMZOhgwYMa0YMGDAGDBgwBgwYMAYMGDAGDBgwBgwYMAY8tgwYAwYMGAMFse4MAYMGDAGDBgwBgwYMAYMGDAGDBgwH//2Q=="/>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dirty="0"/>
          </a:p>
        </p:txBody>
      </p:sp>
      <p:sp>
        <p:nvSpPr>
          <p:cNvPr id="2"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mailto:http://thespread.us/expected-points.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nfl.com/videos/nfl-network-gameday/09000d5d82419ec4/What-was-Mike-Smith-think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mailto:http://pubsonline.informs.org/doi/pdf/10.1287/opre.19.2.541"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mailto:http://archive.advancedfootballanalytics.com/2010/01/expected-points-ep-and-expected-points.html"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209800"/>
            <a:ext cx="7772400" cy="1546474"/>
          </a:xfrm>
          <a:prstGeom prst="rect">
            <a:avLst/>
          </a:prstGeom>
        </p:spPr>
        <p:txBody>
          <a:bodyPr lIns="91425" tIns="91425" rIns="91425" bIns="91425" anchor="b" anchorCtr="0">
            <a:normAutofit fontScale="90000"/>
          </a:bodyPr>
          <a:lstStyle/>
          <a:p>
            <a:pPr lvl="0" algn="l" rtl="0">
              <a:spcBef>
                <a:spcPts val="0"/>
              </a:spcBef>
              <a:buNone/>
            </a:pPr>
            <a:endParaRPr dirty="0">
              <a:solidFill>
                <a:schemeClr val="accent1"/>
              </a:solidFill>
            </a:endParaRPr>
          </a:p>
          <a:p>
            <a:pPr lvl="0" algn="l" rtl="0">
              <a:spcBef>
                <a:spcPts val="0"/>
              </a:spcBef>
              <a:buNone/>
            </a:pPr>
            <a:endParaRPr dirty="0">
              <a:solidFill>
                <a:schemeClr val="accent1"/>
              </a:solidFill>
            </a:endParaRPr>
          </a:p>
          <a:p>
            <a:pPr lvl="0" algn="l"/>
            <a:r>
              <a:rPr lang="en" dirty="0">
                <a:solidFill>
                  <a:schemeClr val="accent1"/>
                </a:solidFill>
              </a:rPr>
              <a:t/>
            </a:r>
            <a:br>
              <a:rPr lang="en" dirty="0">
                <a:solidFill>
                  <a:schemeClr val="accent1"/>
                </a:solidFill>
              </a:rPr>
            </a:br>
            <a:r>
              <a:rPr lang="en-US" dirty="0" smtClean="0">
                <a:solidFill>
                  <a:schemeClr val="accent1"/>
                </a:solidFill>
              </a:rPr>
              <a:t>Lecture </a:t>
            </a:r>
            <a:r>
              <a:rPr lang="en-US" dirty="0" smtClean="0">
                <a:solidFill>
                  <a:schemeClr val="accent1"/>
                </a:solidFill>
              </a:rPr>
              <a:t>6</a:t>
            </a:r>
            <a:r>
              <a:rPr lang="en-US" dirty="0">
                <a:solidFill>
                  <a:schemeClr val="accent1"/>
                </a:solidFill>
              </a:rPr>
              <a:t>: NFL, expected points, game theory</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0</a:t>
            </a:fld>
            <a:endParaRPr lang="en-US"/>
          </a:p>
        </p:txBody>
      </p:sp>
    </p:spTree>
    <p:extLst>
      <p:ext uri="{BB962C8B-B14F-4D97-AF65-F5344CB8AC3E}">
        <p14:creationId xmlns:p14="http://schemas.microsoft.com/office/powerpoint/2010/main" val="1284974732"/>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9</a:t>
            </a:fld>
            <a:endParaRPr lang="en-US"/>
          </a:p>
        </p:txBody>
      </p:sp>
      <p:pic>
        <p:nvPicPr>
          <p:cNvPr id="2" name="Picture 1"/>
          <p:cNvPicPr>
            <a:picLocks noChangeAspect="1"/>
          </p:cNvPicPr>
          <p:nvPr/>
        </p:nvPicPr>
        <p:blipFill>
          <a:blip r:embed="rId3"/>
          <a:stretch>
            <a:fillRect/>
          </a:stretch>
        </p:blipFill>
        <p:spPr>
          <a:xfrm>
            <a:off x="838200" y="1676400"/>
            <a:ext cx="7007396" cy="4248509"/>
          </a:xfrm>
          <a:prstGeom prst="rect">
            <a:avLst/>
          </a:prstGeom>
        </p:spPr>
      </p:pic>
      <p:sp>
        <p:nvSpPr>
          <p:cNvPr id="4" name="Rectangle 3"/>
          <p:cNvSpPr/>
          <p:nvPr/>
        </p:nvSpPr>
        <p:spPr>
          <a:xfrm>
            <a:off x="762000" y="6096000"/>
            <a:ext cx="1761307" cy="307777"/>
          </a:xfrm>
          <a:prstGeom prst="rect">
            <a:avLst/>
          </a:prstGeom>
        </p:spPr>
        <p:txBody>
          <a:bodyPr wrap="none">
            <a:spAutoFit/>
          </a:bodyPr>
          <a:lstStyle/>
          <a:p>
            <a:r>
              <a:rPr lang="en-US" dirty="0" smtClean="0"/>
              <a:t>-</a:t>
            </a:r>
            <a:r>
              <a:rPr lang="en-US" dirty="0" smtClean="0">
                <a:hlinkClick r:id="rId4"/>
              </a:rPr>
              <a:t>Trey Causey</a:t>
            </a:r>
            <a:r>
              <a:rPr lang="en-US" dirty="0" smtClean="0"/>
              <a:t>, 2015</a:t>
            </a:r>
            <a:endParaRPr lang="en-US" dirty="0"/>
          </a:p>
        </p:txBody>
      </p:sp>
    </p:spTree>
    <p:extLst>
      <p:ext uri="{BB962C8B-B14F-4D97-AF65-F5344CB8AC3E}">
        <p14:creationId xmlns:p14="http://schemas.microsoft.com/office/powerpoint/2010/main" val="115607292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10</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3785652"/>
          </a:xfrm>
          <a:prstGeom prst="rect">
            <a:avLst/>
          </a:prstGeom>
        </p:spPr>
        <p:txBody>
          <a:bodyPr wrap="square">
            <a:spAutoFit/>
          </a:bodyPr>
          <a:lstStyle/>
          <a:p>
            <a:r>
              <a:rPr lang="en-US" sz="2400" dirty="0" smtClean="0"/>
              <a:t>Example: </a:t>
            </a:r>
          </a:p>
          <a:p>
            <a:endParaRPr lang="en-US" sz="2400" dirty="0"/>
          </a:p>
          <a:p>
            <a:pPr marL="342900" indent="-342900">
              <a:buFont typeface="Arial"/>
              <a:buChar char="•"/>
            </a:pPr>
            <a:r>
              <a:rPr lang="en-US" sz="2400" dirty="0" smtClean="0"/>
              <a:t>4</a:t>
            </a:r>
            <a:r>
              <a:rPr lang="en-US" sz="2400" baseline="30000" dirty="0" smtClean="0"/>
              <a:t>th</a:t>
            </a:r>
            <a:r>
              <a:rPr lang="en-US" sz="2400" dirty="0" smtClean="0"/>
              <a:t> - 2 from opponents 23-yard line</a:t>
            </a:r>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endParaRPr lang="en-US" sz="2400" dirty="0" smtClean="0"/>
          </a:p>
          <a:p>
            <a:pPr marL="342900" indent="-342900">
              <a:buFont typeface="Arial"/>
              <a:buChar char="•"/>
            </a:pPr>
            <a:r>
              <a:rPr lang="en-US" sz="2400" i="1" dirty="0" smtClean="0"/>
              <a:t>E(X) </a:t>
            </a:r>
            <a:r>
              <a:rPr lang="en-US" sz="2400" dirty="0" smtClean="0"/>
              <a:t>=</a:t>
            </a:r>
            <a:endParaRPr lang="en-US" sz="2400" dirty="0" smtClean="0"/>
          </a:p>
        </p:txBody>
      </p:sp>
      <p:pic>
        <p:nvPicPr>
          <p:cNvPr id="4" name="Picture 3"/>
          <p:cNvPicPr>
            <a:picLocks noChangeAspect="1"/>
          </p:cNvPicPr>
          <p:nvPr/>
        </p:nvPicPr>
        <p:blipFill>
          <a:blip r:embed="rId3"/>
          <a:stretch>
            <a:fillRect/>
          </a:stretch>
        </p:blipFill>
        <p:spPr>
          <a:xfrm>
            <a:off x="0" y="3227696"/>
            <a:ext cx="9144000" cy="1155314"/>
          </a:xfrm>
          <a:prstGeom prst="rect">
            <a:avLst/>
          </a:prstGeom>
        </p:spPr>
      </p:pic>
    </p:spTree>
    <p:extLst>
      <p:ext uri="{BB962C8B-B14F-4D97-AF65-F5344CB8AC3E}">
        <p14:creationId xmlns:p14="http://schemas.microsoft.com/office/powerpoint/2010/main" val="76270615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11</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3785652"/>
          </a:xfrm>
          <a:prstGeom prst="rect">
            <a:avLst/>
          </a:prstGeom>
        </p:spPr>
        <p:txBody>
          <a:bodyPr wrap="square">
            <a:spAutoFit/>
          </a:bodyPr>
          <a:lstStyle/>
          <a:p>
            <a:r>
              <a:rPr lang="en-US" sz="2400" dirty="0" smtClean="0"/>
              <a:t>Example: </a:t>
            </a:r>
            <a:endParaRPr lang="en-US" sz="2400" dirty="0"/>
          </a:p>
          <a:p>
            <a:pPr marL="342900" indent="-342900">
              <a:buFont typeface="Arial"/>
              <a:buChar char="•"/>
            </a:pPr>
            <a:r>
              <a:rPr lang="en-US" sz="2400" dirty="0" smtClean="0"/>
              <a:t>4</a:t>
            </a:r>
            <a:r>
              <a:rPr lang="en-US" sz="2400" baseline="30000" dirty="0" smtClean="0"/>
              <a:t>th</a:t>
            </a:r>
            <a:r>
              <a:rPr lang="en-US" sz="2400" dirty="0" smtClean="0"/>
              <a:t> - 2 from opponents 23-yard line </a:t>
            </a:r>
            <a:endParaRPr lang="en-US" sz="2400" i="1" dirty="0"/>
          </a:p>
          <a:p>
            <a:pPr marL="342900" indent="-342900">
              <a:buFont typeface="Arial"/>
              <a:buChar char="•"/>
            </a:pPr>
            <a:endParaRPr lang="en-US" sz="2400" dirty="0" smtClean="0"/>
          </a:p>
          <a:p>
            <a:r>
              <a:rPr lang="en-US" sz="2400" dirty="0" smtClean="0"/>
              <a:t>Expected points, field goal:</a:t>
            </a:r>
          </a:p>
          <a:p>
            <a:endParaRPr lang="en-US" sz="2400" i="1" dirty="0"/>
          </a:p>
          <a:p>
            <a:endParaRPr lang="en-US" sz="2400" i="1" dirty="0"/>
          </a:p>
          <a:p>
            <a:endParaRPr lang="en-US" sz="2400" i="1" dirty="0" smtClean="0"/>
          </a:p>
          <a:p>
            <a:endParaRPr lang="en-US" sz="2400" i="1" dirty="0" smtClean="0"/>
          </a:p>
          <a:p>
            <a:r>
              <a:rPr lang="en-US" sz="2400" dirty="0" smtClean="0"/>
              <a:t>Expected points, go for it, make it</a:t>
            </a:r>
          </a:p>
          <a:p>
            <a:endParaRPr lang="en-US" sz="2400" dirty="0"/>
          </a:p>
        </p:txBody>
      </p:sp>
      <p:pic>
        <p:nvPicPr>
          <p:cNvPr id="2" name="Picture 1"/>
          <p:cNvPicPr>
            <a:picLocks noChangeAspect="1"/>
          </p:cNvPicPr>
          <p:nvPr/>
        </p:nvPicPr>
        <p:blipFill>
          <a:blip r:embed="rId3"/>
          <a:stretch>
            <a:fillRect/>
          </a:stretch>
        </p:blipFill>
        <p:spPr>
          <a:xfrm>
            <a:off x="0" y="5156091"/>
            <a:ext cx="9144000" cy="1129447"/>
          </a:xfrm>
          <a:prstGeom prst="rect">
            <a:avLst/>
          </a:prstGeom>
        </p:spPr>
      </p:pic>
    </p:spTree>
    <p:extLst>
      <p:ext uri="{BB962C8B-B14F-4D97-AF65-F5344CB8AC3E}">
        <p14:creationId xmlns:p14="http://schemas.microsoft.com/office/powerpoint/2010/main" val="22704863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12</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2308324"/>
          </a:xfrm>
          <a:prstGeom prst="rect">
            <a:avLst/>
          </a:prstGeom>
        </p:spPr>
        <p:txBody>
          <a:bodyPr wrap="square">
            <a:spAutoFit/>
          </a:bodyPr>
          <a:lstStyle/>
          <a:p>
            <a:r>
              <a:rPr lang="en-US" sz="2400" dirty="0" smtClean="0"/>
              <a:t>Example: </a:t>
            </a:r>
            <a:endParaRPr lang="en-US" sz="2400" dirty="0"/>
          </a:p>
          <a:p>
            <a:pPr marL="342900" indent="-342900">
              <a:buFont typeface="Arial"/>
              <a:buChar char="•"/>
            </a:pPr>
            <a:r>
              <a:rPr lang="en-US" sz="2400" dirty="0" smtClean="0"/>
              <a:t>4</a:t>
            </a:r>
            <a:r>
              <a:rPr lang="en-US" sz="2400" baseline="30000" dirty="0" smtClean="0"/>
              <a:t>th</a:t>
            </a:r>
            <a:r>
              <a:rPr lang="en-US" sz="2400" dirty="0" smtClean="0"/>
              <a:t> - 2 from opponents 23-yard line </a:t>
            </a:r>
            <a:endParaRPr lang="en-US" sz="2400" i="1" dirty="0"/>
          </a:p>
          <a:p>
            <a:pPr marL="342900" indent="-342900">
              <a:buFont typeface="Arial"/>
              <a:buChar char="•"/>
            </a:pPr>
            <a:endParaRPr lang="en-US" sz="2400" dirty="0" smtClean="0"/>
          </a:p>
          <a:p>
            <a:r>
              <a:rPr lang="en-US" sz="2400" dirty="0" smtClean="0"/>
              <a:t>Issues with estimated </a:t>
            </a:r>
            <a:r>
              <a:rPr lang="en-US" sz="2400" i="1" dirty="0"/>
              <a:t>E(X</a:t>
            </a:r>
            <a:r>
              <a:rPr lang="en-US" sz="2400" i="1" dirty="0" smtClean="0"/>
              <a:t>)</a:t>
            </a:r>
          </a:p>
          <a:p>
            <a:endParaRPr lang="en-US" sz="2400" dirty="0" smtClean="0"/>
          </a:p>
          <a:p>
            <a:r>
              <a:rPr lang="en-US" sz="2400" dirty="0"/>
              <a:t>	</a:t>
            </a:r>
            <a:endParaRPr lang="en-US" sz="2400" i="1" dirty="0"/>
          </a:p>
        </p:txBody>
      </p:sp>
    </p:spTree>
    <p:extLst>
      <p:ext uri="{BB962C8B-B14F-4D97-AF65-F5344CB8AC3E}">
        <p14:creationId xmlns:p14="http://schemas.microsoft.com/office/powerpoint/2010/main" val="74395343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13</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3416320"/>
          </a:xfrm>
          <a:prstGeom prst="rect">
            <a:avLst/>
          </a:prstGeom>
        </p:spPr>
        <p:txBody>
          <a:bodyPr wrap="square">
            <a:spAutoFit/>
          </a:bodyPr>
          <a:lstStyle/>
          <a:p>
            <a:r>
              <a:rPr lang="en-US" sz="2400" dirty="0" smtClean="0"/>
              <a:t>How do coaches behave?</a:t>
            </a: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smtClean="0"/>
          </a:p>
          <a:p>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p:txBody>
      </p:sp>
      <p:pic>
        <p:nvPicPr>
          <p:cNvPr id="9" name="Picture 8"/>
          <p:cNvPicPr>
            <a:picLocks noChangeAspect="1"/>
          </p:cNvPicPr>
          <p:nvPr/>
        </p:nvPicPr>
        <p:blipFill>
          <a:blip r:embed="rId3"/>
          <a:stretch>
            <a:fillRect/>
          </a:stretch>
        </p:blipFill>
        <p:spPr>
          <a:xfrm>
            <a:off x="1917700" y="2743200"/>
            <a:ext cx="4851400" cy="1778000"/>
          </a:xfrm>
          <a:prstGeom prst="rect">
            <a:avLst/>
          </a:prstGeom>
        </p:spPr>
      </p:pic>
    </p:spTree>
    <p:extLst>
      <p:ext uri="{BB962C8B-B14F-4D97-AF65-F5344CB8AC3E}">
        <p14:creationId xmlns:p14="http://schemas.microsoft.com/office/powerpoint/2010/main" val="541896713"/>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14</a:t>
            </a:fld>
            <a:endParaRPr lang="en-US"/>
          </a:p>
        </p:txBody>
      </p:sp>
      <p:sp>
        <p:nvSpPr>
          <p:cNvPr id="7" name="Rectangle 6"/>
          <p:cNvSpPr/>
          <p:nvPr/>
        </p:nvSpPr>
        <p:spPr>
          <a:xfrm>
            <a:off x="457200" y="1676400"/>
            <a:ext cx="7772400" cy="5632311"/>
          </a:xfrm>
          <a:prstGeom prst="rect">
            <a:avLst/>
          </a:prstGeom>
        </p:spPr>
        <p:txBody>
          <a:bodyPr wrap="square">
            <a:spAutoFit/>
          </a:bodyPr>
          <a:lstStyle/>
          <a:p>
            <a:r>
              <a:rPr lang="en-US" sz="2400" dirty="0" smtClean="0"/>
              <a:t>Details</a:t>
            </a:r>
          </a:p>
          <a:p>
            <a:endParaRPr lang="en-US" sz="2400" dirty="0" smtClean="0"/>
          </a:p>
          <a:p>
            <a:pPr marL="342900" indent="-342900">
              <a:buFont typeface="Arial"/>
              <a:buChar char="•"/>
            </a:pPr>
            <a:r>
              <a:rPr lang="en-US" sz="2400" dirty="0" smtClean="0"/>
              <a:t>Quarters 1/3 &amp; closer games receive priority</a:t>
            </a:r>
          </a:p>
          <a:p>
            <a:endParaRPr lang="en-US" sz="2400" dirty="0" smtClean="0"/>
          </a:p>
          <a:p>
            <a:pPr marL="342900" indent="-342900">
              <a:buFont typeface="Arial"/>
              <a:buChar char="•"/>
            </a:pPr>
            <a:r>
              <a:rPr lang="en-US" sz="2400" dirty="0" smtClean="0"/>
              <a:t>Extensions: Expected points added</a:t>
            </a:r>
          </a:p>
          <a:p>
            <a:r>
              <a:rPr lang="en-US" sz="2400" dirty="0" smtClean="0"/>
              <a:t>	- Ex 1: </a:t>
            </a:r>
            <a:r>
              <a:rPr lang="en-US" sz="2400" dirty="0"/>
              <a:t>Kicker value</a:t>
            </a:r>
          </a:p>
          <a:p>
            <a:r>
              <a:rPr lang="en-US" sz="2400" dirty="0"/>
              <a:t>           - Ex </a:t>
            </a:r>
            <a:r>
              <a:rPr lang="en-US" sz="2400" dirty="0" smtClean="0"/>
              <a:t>2: Play value</a:t>
            </a:r>
          </a:p>
          <a:p>
            <a:r>
              <a:rPr lang="en-US" sz="2400" dirty="0"/>
              <a:t>	</a:t>
            </a:r>
            <a:r>
              <a:rPr lang="en-US" sz="2400" dirty="0" smtClean="0"/>
              <a:t>- Ex 3: Play </a:t>
            </a:r>
            <a:r>
              <a:rPr lang="en-US" sz="2400" dirty="0" smtClean="0"/>
              <a:t>choice</a:t>
            </a:r>
          </a:p>
          <a:p>
            <a:endParaRPr lang="en-US" sz="2400" dirty="0"/>
          </a:p>
          <a:p>
            <a:pPr marL="342900" indent="-342900">
              <a:buFont typeface="Arial"/>
              <a:buChar char="•"/>
            </a:pPr>
            <a:r>
              <a:rPr lang="en-US" sz="2400" dirty="0" smtClean="0"/>
              <a:t>Weaknesses: Not all points created equally</a:t>
            </a:r>
            <a:endParaRPr lang="en-US" sz="2400" dirty="0"/>
          </a:p>
          <a:p>
            <a:pPr lvl="4"/>
            <a:endParaRPr lang="en-US" sz="2400" dirty="0" smtClean="0"/>
          </a:p>
          <a:p>
            <a:pPr lvl="4"/>
            <a:endParaRPr lang="en-US" sz="2400" dirty="0"/>
          </a:p>
          <a:p>
            <a:pPr lvl="4"/>
            <a:endParaRPr lang="en-US" sz="2400" dirty="0" smtClean="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6457947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a:t>
            </a:r>
            <a:r>
              <a:rPr lang="en-US" dirty="0">
                <a:solidFill>
                  <a:schemeClr val="accent1"/>
                </a:solidFill>
              </a:rPr>
              <a:t>D</a:t>
            </a:r>
            <a:r>
              <a:rPr lang="en-US" dirty="0" smtClean="0">
                <a:solidFill>
                  <a:schemeClr val="accent1"/>
                </a:solidFill>
              </a:rPr>
              <a:t>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15</a:t>
            </a:fld>
            <a:endParaRPr lang="en-US"/>
          </a:p>
        </p:txBody>
      </p:sp>
      <p:pic>
        <p:nvPicPr>
          <p:cNvPr id="2" name="Picture 1"/>
          <p:cNvPicPr>
            <a:picLocks noChangeAspect="1"/>
          </p:cNvPicPr>
          <p:nvPr/>
        </p:nvPicPr>
        <p:blipFill>
          <a:blip r:embed="rId3"/>
          <a:stretch>
            <a:fillRect/>
          </a:stretch>
        </p:blipFill>
        <p:spPr>
          <a:xfrm>
            <a:off x="685800" y="1600200"/>
            <a:ext cx="8153400" cy="4229429"/>
          </a:xfrm>
          <a:prstGeom prst="rect">
            <a:avLst/>
          </a:prstGeom>
        </p:spPr>
      </p:pic>
    </p:spTree>
    <p:extLst>
      <p:ext uri="{BB962C8B-B14F-4D97-AF65-F5344CB8AC3E}">
        <p14:creationId xmlns:p14="http://schemas.microsoft.com/office/powerpoint/2010/main" val="194633644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a:t>
            </a:r>
            <a:r>
              <a:rPr lang="en-US" dirty="0">
                <a:solidFill>
                  <a:schemeClr val="accent1"/>
                </a:solidFill>
              </a:rPr>
              <a:t>D</a:t>
            </a:r>
            <a:r>
              <a:rPr lang="en-US" dirty="0" smtClean="0">
                <a:solidFill>
                  <a:schemeClr val="accent1"/>
                </a:solidFill>
              </a:rPr>
              <a:t>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16</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4524315"/>
          </a:xfrm>
          <a:prstGeom prst="rect">
            <a:avLst/>
          </a:prstGeom>
        </p:spPr>
        <p:txBody>
          <a:bodyPr wrap="square">
            <a:spAutoFit/>
          </a:bodyPr>
          <a:lstStyle/>
          <a:p>
            <a:r>
              <a:rPr lang="en-US" sz="2400" dirty="0" smtClean="0"/>
              <a:t>Reasons for passive strategy</a:t>
            </a:r>
          </a:p>
          <a:p>
            <a:endParaRPr lang="en-US" sz="2400" dirty="0"/>
          </a:p>
          <a:p>
            <a:pPr marL="457200" indent="-457200">
              <a:buAutoNum type="arabicParenR"/>
            </a:pPr>
            <a:r>
              <a:rPr lang="en-US" sz="2400" dirty="0" err="1" smtClean="0"/>
              <a:t>Minimax</a:t>
            </a:r>
            <a:r>
              <a:rPr lang="en-US" sz="2400" dirty="0" smtClean="0"/>
              <a:t> </a:t>
            </a:r>
          </a:p>
          <a:p>
            <a:pPr marL="457200" indent="-457200">
              <a:buAutoNum type="arabicParenR"/>
            </a:pPr>
            <a:endParaRPr lang="en-US" sz="2400" dirty="0"/>
          </a:p>
          <a:p>
            <a:pPr marL="457200" indent="-457200">
              <a:buAutoNum type="arabicParenR"/>
            </a:pPr>
            <a:r>
              <a:rPr lang="en-US" sz="2400" dirty="0" smtClean="0"/>
              <a:t>Prospect theory</a:t>
            </a:r>
          </a:p>
          <a:p>
            <a:pPr marL="457200" indent="-457200">
              <a:buAutoNum type="arabicParenR"/>
            </a:pPr>
            <a:endParaRPr lang="en-US" sz="2400" dirty="0"/>
          </a:p>
          <a:p>
            <a:pPr marL="457200" indent="-457200">
              <a:buAutoNum type="arabicParenR"/>
            </a:pPr>
            <a:r>
              <a:rPr lang="en-US" sz="2400" dirty="0" smtClean="0"/>
              <a:t>Risk aversion</a:t>
            </a:r>
          </a:p>
          <a:p>
            <a:pPr marL="457200" indent="-457200">
              <a:buAutoNum type="arabicParenR"/>
            </a:pPr>
            <a:endParaRPr lang="en-US" sz="2400" dirty="0"/>
          </a:p>
          <a:p>
            <a:pPr marL="457200" indent="-457200">
              <a:buAutoNum type="arabicParenR"/>
            </a:pPr>
            <a:endParaRPr lang="en-US" sz="2400" dirty="0" smtClean="0"/>
          </a:p>
          <a:p>
            <a:pPr marL="457200" indent="-457200">
              <a:buAutoNum type="arabicParenR"/>
            </a:pPr>
            <a:endParaRPr lang="en-US" sz="2400" dirty="0" smtClean="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756658775"/>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Decisions: </a:t>
            </a:r>
            <a:r>
              <a:rPr lang="en-US" dirty="0" err="1" smtClean="0">
                <a:solidFill>
                  <a:schemeClr val="accent1"/>
                </a:solidFill>
              </a:rPr>
              <a:t>Minimax</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17</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3046988"/>
          </a:xfrm>
          <a:prstGeom prst="rect">
            <a:avLst/>
          </a:prstGeom>
        </p:spPr>
        <p:txBody>
          <a:bodyPr wrap="square">
            <a:spAutoFit/>
          </a:bodyPr>
          <a:lstStyle/>
          <a:p>
            <a:r>
              <a:rPr lang="en-US" sz="2400" dirty="0" err="1" smtClean="0"/>
              <a:t>Minimax</a:t>
            </a:r>
            <a:r>
              <a:rPr lang="en-US" sz="2400" dirty="0" smtClean="0"/>
              <a:t>: decision that minimizes possible loss in </a:t>
            </a:r>
            <a:r>
              <a:rPr lang="en-US" sz="2400" i="1" dirty="0" smtClean="0"/>
              <a:t>worst case</a:t>
            </a:r>
            <a:r>
              <a:rPr lang="en-US" sz="2400" dirty="0" smtClean="0"/>
              <a:t> scenario</a:t>
            </a:r>
          </a:p>
          <a:p>
            <a:endParaRPr lang="en-US" sz="2400" dirty="0"/>
          </a:p>
          <a:p>
            <a:r>
              <a:rPr lang="en-US" sz="2400" dirty="0" smtClean="0"/>
              <a:t>Ex: 4</a:t>
            </a:r>
            <a:r>
              <a:rPr lang="en-US" sz="2400" baseline="30000" dirty="0" smtClean="0"/>
              <a:t>th</a:t>
            </a:r>
            <a:r>
              <a:rPr lang="en-US" sz="2400" dirty="0" smtClean="0"/>
              <a:t> and 2 from opponents 23 </a:t>
            </a:r>
          </a:p>
          <a:p>
            <a:endParaRPr lang="en-US" sz="2400" dirty="0"/>
          </a:p>
          <a:p>
            <a:endParaRPr lang="en-US" sz="2400" dirty="0" smtClean="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138001098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Decisions: Prospect Theory</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18</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6001642"/>
          </a:xfrm>
          <a:prstGeom prst="rect">
            <a:avLst/>
          </a:prstGeom>
        </p:spPr>
        <p:txBody>
          <a:bodyPr wrap="square">
            <a:spAutoFit/>
          </a:bodyPr>
          <a:lstStyle/>
          <a:p>
            <a:r>
              <a:rPr lang="en-US" sz="2400" dirty="0" smtClean="0"/>
              <a:t>Prospect theory: humans make decisions based on value of losses and gains, and not on final outcome – and fear of losses outweighs equivalent gains. </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Ex: Run versus pass</a:t>
            </a:r>
          </a:p>
          <a:p>
            <a:endParaRPr lang="en-US" sz="2400" dirty="0"/>
          </a:p>
          <a:p>
            <a:endParaRPr lang="en-US" sz="2400" dirty="0" smtClean="0"/>
          </a:p>
          <a:p>
            <a:pPr marL="342900" indent="-342900">
              <a:buFont typeface="Arial"/>
              <a:buChar char="•"/>
            </a:pPr>
            <a:endParaRPr lang="en-US" sz="2400" dirty="0"/>
          </a:p>
          <a:p>
            <a:pPr marL="342900" indent="-342900">
              <a:buFont typeface="Arial"/>
              <a:buChar char="•"/>
            </a:pPr>
            <a:endParaRPr lang="en-US" sz="2400" dirty="0"/>
          </a:p>
        </p:txBody>
      </p:sp>
      <p:pic>
        <p:nvPicPr>
          <p:cNvPr id="8" name="Picture 7"/>
          <p:cNvPicPr>
            <a:picLocks noChangeAspect="1"/>
          </p:cNvPicPr>
          <p:nvPr/>
        </p:nvPicPr>
        <p:blipFill>
          <a:blip r:embed="rId3"/>
          <a:stretch>
            <a:fillRect/>
          </a:stretch>
        </p:blipFill>
        <p:spPr>
          <a:xfrm>
            <a:off x="2971800" y="2895600"/>
            <a:ext cx="3048000" cy="2672984"/>
          </a:xfrm>
          <a:prstGeom prst="rect">
            <a:avLst/>
          </a:prstGeom>
        </p:spPr>
      </p:pic>
    </p:spTree>
    <p:extLst>
      <p:ext uri="{BB962C8B-B14F-4D97-AF65-F5344CB8AC3E}">
        <p14:creationId xmlns:p14="http://schemas.microsoft.com/office/powerpoint/2010/main" val="209333598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28600"/>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Goals</a:t>
            </a:r>
            <a:endParaRPr lang="en" dirty="0">
              <a:solidFill>
                <a:schemeClr val="accent1"/>
              </a:solidFill>
            </a:endParaRPr>
          </a:p>
        </p:txBody>
      </p:sp>
      <p:sp>
        <p:nvSpPr>
          <p:cNvPr id="30" name="Shape 30"/>
          <p:cNvSpPr txBox="1">
            <a:spLocks noGrp="1"/>
          </p:cNvSpPr>
          <p:nvPr>
            <p:ph type="body" idx="1"/>
          </p:nvPr>
        </p:nvSpPr>
        <p:spPr>
          <a:xfrm>
            <a:off x="457200" y="990600"/>
            <a:ext cx="8229600" cy="4343400"/>
          </a:xfrm>
          <a:prstGeom prst="rect">
            <a:avLst/>
          </a:prstGeom>
        </p:spPr>
        <p:txBody>
          <a:bodyPr lIns="91425" tIns="91425" rIns="91425" bIns="91425" anchor="t" anchorCtr="0">
            <a:noAutofit/>
          </a:bodyPr>
          <a:lstStyle/>
          <a:p>
            <a:pPr lvl="0">
              <a:buNone/>
            </a:pPr>
            <a:endParaRPr lang="en-US" sz="2800" dirty="0" smtClean="0"/>
          </a:p>
          <a:p>
            <a:pPr marL="514350" lvl="0" indent="-514350">
              <a:buAutoNum type="romanLcParenR"/>
            </a:pPr>
            <a:r>
              <a:rPr lang="en-US" sz="2800" dirty="0" smtClean="0"/>
              <a:t>Expected points</a:t>
            </a:r>
          </a:p>
          <a:p>
            <a:pPr marL="514350" lvl="0" indent="-514350">
              <a:buAutoNum type="romanLcParenR"/>
            </a:pPr>
            <a:r>
              <a:rPr lang="en-US" sz="2800" dirty="0" smtClean="0"/>
              <a:t>NFL decision-making</a:t>
            </a:r>
            <a:endParaRPr lang="en-US" sz="2800" dirty="0" smtClean="0"/>
          </a:p>
          <a:p>
            <a:pPr marL="514350" lvl="0" indent="-514350">
              <a:buAutoNum type="romanLcParenR"/>
            </a:pPr>
            <a:endParaRPr lang="en-US" sz="2800" dirty="0" smtClean="0"/>
          </a:p>
          <a:p>
            <a:pPr lvl="0">
              <a:buNone/>
            </a:pPr>
            <a:endParaRPr lang="en-US" sz="2800" dirty="0" smtClean="0"/>
          </a:p>
          <a:p>
            <a:pPr lvl="0">
              <a:buNone/>
            </a:pPr>
            <a:endParaRPr lang="en-US" sz="2800" dirty="0"/>
          </a:p>
          <a:p>
            <a:pPr lvl="0">
              <a:buNone/>
            </a:pPr>
            <a:endParaRPr lang="en-US" sz="2800" dirty="0" smtClean="0"/>
          </a:p>
          <a:p>
            <a:pPr lvl="0">
              <a:buNone/>
            </a:pPr>
            <a:endParaRPr lang="en-US" sz="2800" dirty="0"/>
          </a:p>
          <a:p>
            <a:pPr lvl="0">
              <a:buNone/>
            </a:pPr>
            <a:endParaRPr lang="en" sz="2800" dirty="0"/>
          </a:p>
        </p:txBody>
      </p:sp>
      <p:sp>
        <p:nvSpPr>
          <p:cNvPr id="3" name="Slide Number Placeholder 2"/>
          <p:cNvSpPr>
            <a:spLocks noGrp="1"/>
          </p:cNvSpPr>
          <p:nvPr>
            <p:ph type="sldNum" sz="quarter" idx="4"/>
          </p:nvPr>
        </p:nvSpPr>
        <p:spPr/>
        <p:txBody>
          <a:bodyPr/>
          <a:lstStyle/>
          <a:p>
            <a:fld id="{6A3A0028-2131-4AF4-8ED4-9AC2332E78C8}" type="slidenum">
              <a:rPr lang="en-US" smtClean="0"/>
              <a:t>1</a:t>
            </a:fld>
            <a:endParaRPr lang="en-US"/>
          </a:p>
        </p:txBody>
      </p:sp>
      <p:sp>
        <p:nvSpPr>
          <p:cNvPr id="5" name="Shape 29"/>
          <p:cNvSpPr txBox="1">
            <a:spLocks/>
          </p:cNvSpPr>
          <p:nvPr/>
        </p:nvSpPr>
        <p:spPr>
          <a:xfrm>
            <a:off x="457200" y="2667000"/>
            <a:ext cx="8229600" cy="1143000"/>
          </a:xfrm>
          <a:prstGeom prst="rect">
            <a:avLst/>
          </a:prstGeom>
          <a:noFill/>
          <a:ln>
            <a:noFill/>
          </a:ln>
        </p:spPr>
        <p:txBody>
          <a:bodyPr lIns="91425" tIns="91425" rIns="91425" bIns="91425" anchor="b"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r>
              <a:rPr lang="en-US" dirty="0" smtClean="0">
                <a:solidFill>
                  <a:schemeClr val="accent1"/>
                </a:solidFill>
              </a:rPr>
              <a:t>Tools</a:t>
            </a:r>
            <a:endParaRPr lang="en" dirty="0">
              <a:solidFill>
                <a:schemeClr val="accent1"/>
              </a:solidFill>
            </a:endParaRPr>
          </a:p>
        </p:txBody>
      </p:sp>
      <p:sp>
        <p:nvSpPr>
          <p:cNvPr id="6" name="Shape 30"/>
          <p:cNvSpPr txBox="1">
            <a:spLocks/>
          </p:cNvSpPr>
          <p:nvPr/>
        </p:nvSpPr>
        <p:spPr>
          <a:xfrm>
            <a:off x="449239" y="3810000"/>
            <a:ext cx="8229600" cy="15240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Char char="●"/>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pPr>
              <a:buNone/>
            </a:pPr>
            <a:endParaRPr lang="en-US" sz="2800" dirty="0" smtClean="0"/>
          </a:p>
          <a:p>
            <a:pPr marL="514350" indent="-514350">
              <a:buFont typeface="Arial"/>
              <a:buAutoNum type="romanLcParenR"/>
            </a:pPr>
            <a:r>
              <a:rPr lang="en-US" sz="2800" dirty="0" smtClean="0"/>
              <a:t>Expected value</a:t>
            </a:r>
          </a:p>
          <a:p>
            <a:pPr marL="514350" indent="-514350">
              <a:buFont typeface="Arial"/>
              <a:buAutoNum type="romanLcParenR"/>
            </a:pPr>
            <a:r>
              <a:rPr lang="en-US" sz="2800" dirty="0" smtClean="0"/>
              <a:t>Tools for handling several categorical variables</a:t>
            </a:r>
            <a:endParaRPr lang="en-US" sz="2800" dirty="0" smtClean="0"/>
          </a:p>
          <a:p>
            <a:pPr>
              <a:buFont typeface="Arial"/>
              <a:buNone/>
            </a:pPr>
            <a:endParaRPr lang="en-US" sz="2800" dirty="0" smtClean="0"/>
          </a:p>
          <a:p>
            <a:pPr>
              <a:buFont typeface="Arial"/>
              <a:buNone/>
            </a:pPr>
            <a:endParaRPr lang="en-US" sz="2800" dirty="0" smtClean="0"/>
          </a:p>
          <a:p>
            <a:pPr>
              <a:buFont typeface="Arial"/>
              <a:buNone/>
            </a:pPr>
            <a:endParaRPr lang="en-US" sz="2800" dirty="0" smtClean="0"/>
          </a:p>
          <a:p>
            <a:pPr>
              <a:buFont typeface="Arial"/>
              <a:buNone/>
            </a:pPr>
            <a:endParaRPr lang="en-US" sz="2800" dirty="0" smtClean="0"/>
          </a:p>
          <a:p>
            <a:pPr>
              <a:buFont typeface="Arial"/>
              <a:buNone/>
            </a:pPr>
            <a:endParaRPr lang="en-US" sz="2800" dirty="0" smtClean="0"/>
          </a:p>
          <a:p>
            <a:pPr>
              <a:buFont typeface="Arial"/>
              <a:buNone/>
            </a:pPr>
            <a:endParaRPr lang="en-US" sz="2800" dirty="0" smtClean="0"/>
          </a:p>
          <a:p>
            <a:pPr>
              <a:buFont typeface="Arial"/>
              <a:buNone/>
            </a:pPr>
            <a:endParaRPr lang="en" sz="2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Decisions: Risk aversion</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19</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smtClean="0"/>
          </a:p>
          <a:p>
            <a:pPr>
              <a:buNone/>
            </a:pPr>
            <a:endParaRPr lang="en-US" sz="2800" dirty="0">
              <a:solidFill>
                <a:schemeClr val="accent1"/>
              </a:solidFill>
            </a:endParaRPr>
          </a:p>
          <a:p>
            <a:pPr>
              <a:buNone/>
            </a:pPr>
            <a:endParaRPr lang="en-US" sz="2800" dirty="0" smtClean="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4401205"/>
          </a:xfrm>
          <a:prstGeom prst="rect">
            <a:avLst/>
          </a:prstGeom>
        </p:spPr>
        <p:txBody>
          <a:bodyPr wrap="square">
            <a:spAutoFit/>
          </a:bodyPr>
          <a:lstStyle/>
          <a:p>
            <a:r>
              <a:rPr lang="en-US" sz="2400" dirty="0" smtClean="0"/>
              <a:t>Risk adverse: reluctance to accept bargain in favor of decision with more certain – but possibly lower - payoff</a:t>
            </a:r>
            <a:endParaRPr lang="en-US" sz="2400" dirty="0"/>
          </a:p>
          <a:p>
            <a:endParaRPr lang="en-US" sz="1600" dirty="0" smtClean="0"/>
          </a:p>
          <a:p>
            <a:endParaRPr lang="en-US" sz="1600" dirty="0"/>
          </a:p>
          <a:p>
            <a:r>
              <a:rPr lang="en-US" sz="1600" i="1" dirty="0" smtClean="0"/>
              <a:t>"</a:t>
            </a:r>
            <a:r>
              <a:rPr lang="en-US" sz="1600" i="1" dirty="0"/>
              <a:t>Had we done that [gone for it] after what we had done to get down there and [not scored a touchdown], I can imagine what the critique would have been today about the play call.” </a:t>
            </a:r>
            <a:r>
              <a:rPr lang="en-US" sz="1600" dirty="0"/>
              <a:t>– </a:t>
            </a:r>
            <a:r>
              <a:rPr lang="en-US" sz="1600" dirty="0" smtClean="0"/>
              <a:t>Brian </a:t>
            </a:r>
            <a:r>
              <a:rPr lang="en-US" sz="1600" dirty="0" err="1" smtClean="0"/>
              <a:t>Billick</a:t>
            </a:r>
            <a:endParaRPr lang="en-US" sz="1600" dirty="0" smtClean="0"/>
          </a:p>
          <a:p>
            <a:endParaRPr lang="en-US" sz="1600" dirty="0"/>
          </a:p>
          <a:p>
            <a:endParaRPr lang="en-US" sz="1600" i="1" dirty="0" smtClean="0"/>
          </a:p>
          <a:p>
            <a:r>
              <a:rPr lang="en-US" sz="1600" i="1" dirty="0" smtClean="0"/>
              <a:t>“You guys might very well be right that we’re calling something too conservative in that situation. But what you guys don’t understand is that if I make a call that’s viewed to be controversial by the fans and the owner, and I fall, I lose my job” – </a:t>
            </a:r>
            <a:r>
              <a:rPr lang="en-US" sz="1600" dirty="0" smtClean="0"/>
              <a:t>Marvin</a:t>
            </a:r>
            <a:r>
              <a:rPr lang="en-US" sz="1600" i="1" dirty="0" smtClean="0"/>
              <a:t> </a:t>
            </a:r>
            <a:r>
              <a:rPr lang="en-US" sz="1600" dirty="0" smtClean="0"/>
              <a:t>Lewis</a:t>
            </a:r>
            <a:endParaRPr lang="en-US" sz="1600" dirty="0"/>
          </a:p>
          <a:p>
            <a:endParaRPr lang="en-US" sz="1600" i="1" dirty="0" smtClean="0"/>
          </a:p>
          <a:p>
            <a:r>
              <a:rPr lang="en-US" sz="1600" i="1" dirty="0" smtClean="0">
                <a:hlinkClick r:id="rId3"/>
              </a:rPr>
              <a:t>What was Mike Smith thinking</a:t>
            </a:r>
            <a:endParaRPr lang="en-US" sz="1600" i="1" dirty="0"/>
          </a:p>
          <a:p>
            <a:endParaRPr lang="en-US" sz="2400" dirty="0" smtClean="0"/>
          </a:p>
        </p:txBody>
      </p:sp>
    </p:spTree>
    <p:extLst>
      <p:ext uri="{BB962C8B-B14F-4D97-AF65-F5344CB8AC3E}">
        <p14:creationId xmlns:p14="http://schemas.microsoft.com/office/powerpoint/2010/main" val="150755411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20</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pic>
        <p:nvPicPr>
          <p:cNvPr id="2" name="Picture 1"/>
          <p:cNvPicPr>
            <a:picLocks noChangeAspect="1"/>
          </p:cNvPicPr>
          <p:nvPr/>
        </p:nvPicPr>
        <p:blipFill>
          <a:blip r:embed="rId3"/>
          <a:stretch>
            <a:fillRect/>
          </a:stretch>
        </p:blipFill>
        <p:spPr>
          <a:xfrm>
            <a:off x="1066800" y="1752600"/>
            <a:ext cx="6883222" cy="4394200"/>
          </a:xfrm>
          <a:prstGeom prst="rect">
            <a:avLst/>
          </a:prstGeom>
        </p:spPr>
      </p:pic>
    </p:spTree>
    <p:extLst>
      <p:ext uri="{BB962C8B-B14F-4D97-AF65-F5344CB8AC3E}">
        <p14:creationId xmlns:p14="http://schemas.microsoft.com/office/powerpoint/2010/main" val="12091203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NFL Decisions: Famous instances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21</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1600" dirty="0" smtClean="0"/>
          </a:p>
          <a:p>
            <a:pPr>
              <a:buNone/>
            </a:pPr>
            <a:endParaRPr lang="en-US" sz="1600" dirty="0" smtClean="0"/>
          </a:p>
          <a:p>
            <a:pPr>
              <a:buNone/>
            </a:pPr>
            <a:endParaRPr lang="en-US" sz="1600" dirty="0"/>
          </a:p>
          <a:p>
            <a:pPr>
              <a:buNone/>
            </a:pPr>
            <a:r>
              <a:rPr lang="en-US" sz="1600" dirty="0"/>
              <a:t>	</a:t>
            </a:r>
            <a:r>
              <a:rPr lang="en-US" sz="1600" dirty="0" smtClean="0"/>
              <a:t>(</a:t>
            </a:r>
            <a:r>
              <a:rPr lang="en-US" sz="1600" dirty="0" err="1" smtClean="0"/>
              <a:t>i</a:t>
            </a:r>
            <a:r>
              <a:rPr lang="en-US" sz="1600" dirty="0" smtClean="0"/>
              <a:t>) Does article deal with expected </a:t>
            </a:r>
            <a:r>
              <a:rPr lang="en-US" sz="1600" dirty="0" smtClean="0"/>
              <a:t>points?</a:t>
            </a:r>
            <a:endParaRPr lang="en-US" sz="1600" dirty="0" smtClean="0"/>
          </a:p>
          <a:p>
            <a:pPr>
              <a:buNone/>
            </a:pPr>
            <a:r>
              <a:rPr lang="en-US" sz="1600" dirty="0"/>
              <a:t>	</a:t>
            </a:r>
            <a:endParaRPr lang="en-US" sz="1600" dirty="0" smtClean="0"/>
          </a:p>
          <a:p>
            <a:pPr>
              <a:buNone/>
            </a:pPr>
            <a:endParaRPr lang="en-US" sz="1600" dirty="0" smtClean="0"/>
          </a:p>
          <a:p>
            <a:pPr>
              <a:buNone/>
            </a:pPr>
            <a:r>
              <a:rPr lang="en-US" sz="1600" dirty="0"/>
              <a:t>	</a:t>
            </a:r>
            <a:r>
              <a:rPr lang="en-US" sz="1600" dirty="0" smtClean="0"/>
              <a:t>(ii) Does statistics back up the coaches’ decision or not? </a:t>
            </a:r>
          </a:p>
          <a:p>
            <a:pPr>
              <a:buNone/>
            </a:pPr>
            <a:endParaRPr lang="en-US" sz="1600" dirty="0" smtClean="0"/>
          </a:p>
          <a:p>
            <a:pPr>
              <a:buNone/>
            </a:pPr>
            <a:endParaRPr lang="en-US" sz="1600" dirty="0"/>
          </a:p>
          <a:p>
            <a:pPr>
              <a:buNone/>
            </a:pPr>
            <a:r>
              <a:rPr lang="en-US" sz="1600" dirty="0" smtClean="0"/>
              <a:t>	(iii) Explain how statistics is or could be used in this scenario</a:t>
            </a:r>
          </a:p>
          <a:p>
            <a:pPr>
              <a:buNone/>
            </a:pPr>
            <a:endParaRPr lang="en-US" sz="1600" dirty="0" smtClean="0"/>
          </a:p>
          <a:p>
            <a:pPr>
              <a:buNone/>
            </a:pPr>
            <a:endParaRPr lang="en-US" sz="1600" dirty="0"/>
          </a:p>
          <a:p>
            <a:pPr>
              <a:buNone/>
            </a:pPr>
            <a:r>
              <a:rPr lang="en-US" sz="1600" dirty="0" smtClean="0"/>
              <a:t>	(iv) Describe play (down, distance, time) and game (playoffs?) characteristics</a:t>
            </a:r>
          </a:p>
          <a:p>
            <a:pPr>
              <a:buNone/>
            </a:pPr>
            <a:endParaRPr lang="en-US" sz="1600" dirty="0" smtClean="0"/>
          </a:p>
          <a:p>
            <a:pPr>
              <a:buNone/>
            </a:pPr>
            <a:endParaRPr lang="en-US" sz="1600" dirty="0"/>
          </a:p>
          <a:p>
            <a:pPr>
              <a:buNone/>
            </a:pPr>
            <a:r>
              <a:rPr lang="en-US" sz="1600" dirty="0" smtClean="0"/>
              <a:t>	(v) Identify possible heuristics at work </a:t>
            </a:r>
            <a:endParaRPr lang="en-US" sz="1600" dirty="0"/>
          </a:p>
          <a:p>
            <a:pPr>
              <a:buNone/>
            </a:pPr>
            <a:endParaRPr lang="en-US" sz="1600" dirty="0" smtClean="0"/>
          </a:p>
          <a:p>
            <a:pPr>
              <a:buNone/>
            </a:pPr>
            <a:endParaRPr lang="en-US" sz="1600" dirty="0">
              <a:solidFill>
                <a:schemeClr val="accent1"/>
              </a:solidFill>
            </a:endParaRPr>
          </a:p>
          <a:p>
            <a:pPr>
              <a:buNone/>
            </a:pPr>
            <a:endParaRPr lang="en" sz="1600" dirty="0"/>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1726324990"/>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Formal definition</a:t>
            </a:r>
            <a:r>
              <a:rPr lang="en-US" dirty="0" smtClean="0">
                <a:solidFill>
                  <a:schemeClr val="accent1"/>
                </a:solidFill>
              </a:rPr>
              <a:t>: expected points </a:t>
            </a:r>
            <a:endParaRPr lang="en" dirty="0">
              <a:solidFill>
                <a:schemeClr val="accent1"/>
              </a:solidFill>
            </a:endParaRPr>
          </a:p>
        </p:txBody>
      </p:sp>
      <p:sp>
        <p:nvSpPr>
          <p:cNvPr id="30"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lvl="0">
              <a:buNone/>
            </a:pPr>
            <a:endParaRPr lang="en-US" sz="2000" dirty="0" smtClean="0"/>
          </a:p>
          <a:p>
            <a:pPr>
              <a:buNone/>
            </a:pPr>
            <a:r>
              <a:rPr lang="en-US" sz="2000" i="1" dirty="0"/>
              <a:t>“Given any combination of down, yards to go, and distance from the end zone, the expected value of the points from that position are equal to the average of every next score from that position</a:t>
            </a:r>
            <a:r>
              <a:rPr lang="en-US" sz="2000" i="1" dirty="0" smtClean="0"/>
              <a:t>.” </a:t>
            </a:r>
            <a:r>
              <a:rPr lang="en-US" sz="2000" dirty="0" smtClean="0"/>
              <a:t>- Causey </a:t>
            </a:r>
            <a:endParaRPr lang="en-US" sz="2000" dirty="0"/>
          </a:p>
          <a:p>
            <a:pPr lvl="0">
              <a:buNone/>
            </a:pPr>
            <a:r>
              <a:rPr lang="en-US" sz="2000" dirty="0" smtClean="0"/>
              <a:t>	</a:t>
            </a:r>
          </a:p>
          <a:p>
            <a:pPr lvl="0">
              <a:buNone/>
            </a:pPr>
            <a:r>
              <a:rPr lang="en-US" sz="2000" dirty="0" smtClean="0"/>
              <a:t>Function of 3 play-specific characteristics: down, distance, yard line. </a:t>
            </a:r>
          </a:p>
          <a:p>
            <a:pPr lvl="0">
              <a:buNone/>
            </a:pPr>
            <a:endParaRPr lang="en-US" sz="2000" dirty="0" smtClean="0"/>
          </a:p>
          <a:p>
            <a:pPr lvl="0">
              <a:buNone/>
            </a:pPr>
            <a:endParaRPr lang="en" sz="2000" dirty="0"/>
          </a:p>
        </p:txBody>
      </p:sp>
      <p:sp>
        <p:nvSpPr>
          <p:cNvPr id="3" name="Slide Number Placeholder 2"/>
          <p:cNvSpPr>
            <a:spLocks noGrp="1"/>
          </p:cNvSpPr>
          <p:nvPr>
            <p:ph type="sldNum" sz="quarter" idx="4"/>
          </p:nvPr>
        </p:nvSpPr>
        <p:spPr/>
        <p:txBody>
          <a:bodyPr/>
          <a:lstStyle/>
          <a:p>
            <a:fld id="{6A3A0028-2131-4AF4-8ED4-9AC2332E78C8}" type="slidenum">
              <a:rPr lang="en-US" smtClean="0"/>
              <a:t>2</a:t>
            </a:fld>
            <a:endParaRPr lang="en-US"/>
          </a:p>
        </p:txBody>
      </p:sp>
      <p:pic>
        <p:nvPicPr>
          <p:cNvPr id="5" name="Picture 4"/>
          <p:cNvPicPr>
            <a:picLocks noChangeAspect="1"/>
          </p:cNvPicPr>
          <p:nvPr/>
        </p:nvPicPr>
        <p:blipFill>
          <a:blip r:embed="rId3"/>
          <a:stretch>
            <a:fillRect/>
          </a:stretch>
        </p:blipFill>
        <p:spPr>
          <a:xfrm>
            <a:off x="1828800" y="3429000"/>
            <a:ext cx="5715000" cy="2686733"/>
          </a:xfrm>
          <a:prstGeom prst="rect">
            <a:avLst/>
          </a:prstGeom>
        </p:spPr>
      </p:pic>
    </p:spTree>
    <p:extLst>
      <p:ext uri="{BB962C8B-B14F-4D97-AF65-F5344CB8AC3E}">
        <p14:creationId xmlns:p14="http://schemas.microsoft.com/office/powerpoint/2010/main" val="43544033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Some probability: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3</a:t>
            </a:fld>
            <a:endParaRPr lang="en-US"/>
          </a:p>
        </p:txBody>
      </p:sp>
      <p:sp>
        <p:nvSpPr>
          <p:cNvPr id="6" name="Rectangle 5"/>
          <p:cNvSpPr/>
          <p:nvPr/>
        </p:nvSpPr>
        <p:spPr>
          <a:xfrm>
            <a:off x="533400" y="1600200"/>
            <a:ext cx="7772400" cy="3785652"/>
          </a:xfrm>
          <a:prstGeom prst="rect">
            <a:avLst/>
          </a:prstGeom>
        </p:spPr>
        <p:txBody>
          <a:bodyPr wrap="square">
            <a:spAutoFit/>
          </a:bodyPr>
          <a:lstStyle/>
          <a:p>
            <a:r>
              <a:rPr lang="en-US" sz="2400" dirty="0" smtClean="0"/>
              <a:t>Expectation of random </a:t>
            </a:r>
            <a:r>
              <a:rPr lang="en-US" sz="2400" dirty="0" smtClean="0"/>
              <a:t>variable</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i="1" dirty="0" smtClean="0"/>
          </a:p>
          <a:p>
            <a:r>
              <a:rPr lang="en-US" sz="2400" i="1" dirty="0"/>
              <a:t>	</a:t>
            </a:r>
            <a:endParaRPr lang="en-US" sz="2400" i="1" dirty="0" smtClean="0"/>
          </a:p>
          <a:p>
            <a:endParaRPr lang="en-US" sz="2400" i="1" dirty="0"/>
          </a:p>
          <a:p>
            <a:r>
              <a:rPr lang="en-US" sz="2400" i="1" dirty="0"/>
              <a:t>	</a:t>
            </a:r>
            <a:endParaRPr lang="en-US" sz="2400" dirty="0" smtClean="0"/>
          </a:p>
        </p:txBody>
      </p:sp>
    </p:spTree>
    <p:extLst>
      <p:ext uri="{BB962C8B-B14F-4D97-AF65-F5344CB8AC3E}">
        <p14:creationId xmlns:p14="http://schemas.microsoft.com/office/powerpoint/2010/main" val="86475204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value calculations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4</a:t>
            </a:fld>
            <a:endParaRPr lang="en-US"/>
          </a:p>
        </p:txBody>
      </p:sp>
      <p:sp>
        <p:nvSpPr>
          <p:cNvPr id="7" name="Rectangle 6"/>
          <p:cNvSpPr/>
          <p:nvPr/>
        </p:nvSpPr>
        <p:spPr>
          <a:xfrm>
            <a:off x="457200" y="1676400"/>
            <a:ext cx="7772400" cy="5262979"/>
          </a:xfrm>
          <a:prstGeom prst="rect">
            <a:avLst/>
          </a:prstGeom>
        </p:spPr>
        <p:txBody>
          <a:bodyPr wrap="square">
            <a:spAutoFit/>
          </a:bodyPr>
          <a:lstStyle/>
          <a:p>
            <a:r>
              <a:rPr lang="en-US" sz="2400" dirty="0" smtClean="0"/>
              <a:t>Point totals fixed – stated in terms of offense</a:t>
            </a:r>
          </a:p>
          <a:p>
            <a:pPr marL="342900" lvl="2" indent="-342900">
              <a:buFont typeface="Arial"/>
              <a:buChar char="•"/>
            </a:pPr>
            <a:endParaRPr lang="en-US" sz="2400" dirty="0" smtClean="0"/>
          </a:p>
          <a:p>
            <a:pPr marL="342900" indent="-342900">
              <a:buFont typeface="Arial"/>
              <a:buChar char="•"/>
            </a:pPr>
            <a:r>
              <a:rPr lang="en-US" sz="2400" dirty="0" smtClean="0"/>
              <a:t>-8, -7, -6, -3, -2, 0, 2, 3, 6, 7, 8</a:t>
            </a:r>
          </a:p>
          <a:p>
            <a:endParaRPr lang="en-US" sz="2400" dirty="0"/>
          </a:p>
          <a:p>
            <a:r>
              <a:rPr lang="en-US" sz="2400" dirty="0" smtClean="0"/>
              <a:t>Probabilities are the probability that each point total is the next one scored</a:t>
            </a:r>
          </a:p>
          <a:p>
            <a:endParaRPr lang="en-US" sz="2400" dirty="0"/>
          </a:p>
          <a:p>
            <a:pPr marL="342900" indent="-342900">
              <a:buFont typeface="Arial"/>
              <a:buChar char="•"/>
            </a:pPr>
            <a:r>
              <a:rPr lang="en-US" sz="2400" dirty="0" smtClean="0"/>
              <a:t>Conditional on </a:t>
            </a:r>
            <a:r>
              <a:rPr lang="en-US" sz="2400" b="1" dirty="0" smtClean="0"/>
              <a:t>down, distance, yard line</a:t>
            </a:r>
          </a:p>
          <a:p>
            <a:pPr marL="342900" indent="-342900">
              <a:buFont typeface="Arial"/>
              <a:buChar char="•"/>
            </a:pPr>
            <a:endParaRPr lang="en-US" sz="2400" dirty="0" smtClean="0"/>
          </a:p>
          <a:p>
            <a:pPr marL="342900" indent="-342900">
              <a:buFont typeface="Arial"/>
              <a:buChar char="•"/>
            </a:pPr>
            <a:endParaRPr lang="en-US" sz="2400" dirty="0" smtClean="0"/>
          </a:p>
          <a:p>
            <a:r>
              <a:rPr lang="en-US" sz="2400" dirty="0"/>
              <a:t>	</a:t>
            </a:r>
            <a:endParaRPr lang="en-US" sz="2400" dirty="0" smtClean="0"/>
          </a:p>
          <a:p>
            <a:r>
              <a:rPr lang="en-US" sz="2400" dirty="0"/>
              <a:t>	</a:t>
            </a:r>
          </a:p>
          <a:p>
            <a:endParaRPr lang="en-US" sz="2400" dirty="0" smtClean="0"/>
          </a:p>
          <a:p>
            <a:endParaRPr lang="en-US" sz="2400" dirty="0" smtClean="0"/>
          </a:p>
        </p:txBody>
      </p:sp>
    </p:spTree>
    <p:extLst>
      <p:ext uri="{BB962C8B-B14F-4D97-AF65-F5344CB8AC3E}">
        <p14:creationId xmlns:p14="http://schemas.microsoft.com/office/powerpoint/2010/main" val="136127017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Some probability: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5</a:t>
            </a:fld>
            <a:endParaRPr lang="en-US"/>
          </a:p>
        </p:txBody>
      </p:sp>
      <p:pic>
        <p:nvPicPr>
          <p:cNvPr id="5" name="Picture 4"/>
          <p:cNvPicPr>
            <a:picLocks noChangeAspect="1"/>
          </p:cNvPicPr>
          <p:nvPr/>
        </p:nvPicPr>
        <p:blipFill>
          <a:blip r:embed="rId3"/>
          <a:stretch>
            <a:fillRect/>
          </a:stretch>
        </p:blipFill>
        <p:spPr>
          <a:xfrm>
            <a:off x="5687" y="3429000"/>
            <a:ext cx="9144000" cy="1446153"/>
          </a:xfrm>
          <a:prstGeom prst="rect">
            <a:avLst/>
          </a:prstGeom>
        </p:spPr>
      </p:pic>
      <p:pic>
        <p:nvPicPr>
          <p:cNvPr id="7" name="Picture 6"/>
          <p:cNvPicPr>
            <a:picLocks noChangeAspect="1"/>
          </p:cNvPicPr>
          <p:nvPr/>
        </p:nvPicPr>
        <p:blipFill>
          <a:blip r:embed="rId4"/>
          <a:stretch>
            <a:fillRect/>
          </a:stretch>
        </p:blipFill>
        <p:spPr>
          <a:xfrm>
            <a:off x="5687" y="1827025"/>
            <a:ext cx="9144000" cy="770021"/>
          </a:xfrm>
          <a:prstGeom prst="rect">
            <a:avLst/>
          </a:prstGeom>
        </p:spPr>
      </p:pic>
    </p:spTree>
    <p:extLst>
      <p:ext uri="{BB962C8B-B14F-4D97-AF65-F5344CB8AC3E}">
        <p14:creationId xmlns:p14="http://schemas.microsoft.com/office/powerpoint/2010/main" val="71357214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value calculations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6</a:t>
            </a:fld>
            <a:endParaRPr lang="en-US"/>
          </a:p>
        </p:txBody>
      </p:sp>
      <p:sp>
        <p:nvSpPr>
          <p:cNvPr id="7" name="Rectangle 6"/>
          <p:cNvSpPr/>
          <p:nvPr/>
        </p:nvSpPr>
        <p:spPr>
          <a:xfrm>
            <a:off x="457200" y="1676400"/>
            <a:ext cx="7772400" cy="4154984"/>
          </a:xfrm>
          <a:prstGeom prst="rect">
            <a:avLst/>
          </a:prstGeom>
        </p:spPr>
        <p:txBody>
          <a:bodyPr wrap="square">
            <a:spAutoFit/>
          </a:bodyPr>
          <a:lstStyle/>
          <a:p>
            <a:endParaRPr lang="en-US" sz="2400" dirty="0" smtClean="0"/>
          </a:p>
          <a:p>
            <a:endParaRPr lang="en-US" sz="2400" dirty="0"/>
          </a:p>
          <a:p>
            <a:r>
              <a:rPr lang="en-US" sz="2400" dirty="0" smtClean="0"/>
              <a:t>Ex</a:t>
            </a:r>
            <a:r>
              <a:rPr lang="en-US" sz="2400" dirty="0" smtClean="0"/>
              <a:t>: First and </a:t>
            </a:r>
            <a:r>
              <a:rPr lang="en-US" sz="2400" dirty="0" smtClean="0"/>
              <a:t>10, 73 yards till the </a:t>
            </a:r>
            <a:r>
              <a:rPr lang="en-US" sz="2400" dirty="0" err="1" smtClean="0"/>
              <a:t>goalline</a:t>
            </a:r>
            <a:endParaRPr lang="en-US" sz="2400" dirty="0" smtClean="0"/>
          </a:p>
          <a:p>
            <a:endParaRPr lang="en-US" sz="2400" dirty="0"/>
          </a:p>
          <a:p>
            <a:r>
              <a:rPr lang="en-US" sz="2400" i="1" dirty="0"/>
              <a:t> </a:t>
            </a:r>
            <a:r>
              <a:rPr lang="en-US" sz="2400" i="1" dirty="0" smtClean="0"/>
              <a:t>       E</a:t>
            </a:r>
            <a:r>
              <a:rPr lang="en-US" sz="2400" i="1" dirty="0"/>
              <a:t>(X) </a:t>
            </a:r>
            <a:r>
              <a:rPr lang="en-US" sz="2400" i="1" dirty="0" smtClean="0"/>
              <a:t>= </a:t>
            </a:r>
            <a:endParaRPr lang="en-US" sz="2400" dirty="0"/>
          </a:p>
          <a:p>
            <a:pPr marL="342900" indent="-342900">
              <a:buFont typeface="Arial"/>
              <a:buChar char="•"/>
            </a:pPr>
            <a:endParaRPr lang="en-US" sz="2400" dirty="0" smtClean="0"/>
          </a:p>
          <a:p>
            <a:pPr marL="342900" indent="-342900">
              <a:buFont typeface="Arial"/>
              <a:buChar char="•"/>
            </a:pPr>
            <a:endParaRPr lang="en-US" sz="2400" dirty="0" smtClean="0"/>
          </a:p>
          <a:p>
            <a:r>
              <a:rPr lang="en-US" sz="2400" dirty="0"/>
              <a:t>	</a:t>
            </a:r>
            <a:endParaRPr lang="en-US" sz="2400" dirty="0" smtClean="0"/>
          </a:p>
          <a:p>
            <a:r>
              <a:rPr lang="en-US" sz="2400" dirty="0"/>
              <a:t>	</a:t>
            </a:r>
          </a:p>
          <a:p>
            <a:endParaRPr lang="en-US" sz="2400" dirty="0" smtClean="0"/>
          </a:p>
          <a:p>
            <a:endParaRPr lang="en-US" sz="2400" dirty="0" smtClean="0"/>
          </a:p>
        </p:txBody>
      </p:sp>
    </p:spTree>
    <p:extLst>
      <p:ext uri="{BB962C8B-B14F-4D97-AF65-F5344CB8AC3E}">
        <p14:creationId xmlns:p14="http://schemas.microsoft.com/office/powerpoint/2010/main" val="48763318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7</a:t>
            </a:fld>
            <a:endParaRPr lang="en-US"/>
          </a:p>
        </p:txBody>
      </p:sp>
      <p:sp>
        <p:nvSpPr>
          <p:cNvPr id="4" name="Rectangle 3"/>
          <p:cNvSpPr/>
          <p:nvPr/>
        </p:nvSpPr>
        <p:spPr>
          <a:xfrm>
            <a:off x="762000" y="6096000"/>
            <a:ext cx="1871063" cy="307777"/>
          </a:xfrm>
          <a:prstGeom prst="rect">
            <a:avLst/>
          </a:prstGeom>
        </p:spPr>
        <p:txBody>
          <a:bodyPr wrap="none">
            <a:spAutoFit/>
          </a:bodyPr>
          <a:lstStyle/>
          <a:p>
            <a:r>
              <a:rPr lang="en-US" dirty="0" smtClean="0"/>
              <a:t>-</a:t>
            </a:r>
            <a:r>
              <a:rPr lang="en-US" dirty="0" smtClean="0">
                <a:hlinkClick r:id="rId3"/>
              </a:rPr>
              <a:t>Carter/</a:t>
            </a:r>
            <a:r>
              <a:rPr lang="en-US" dirty="0" err="1" smtClean="0">
                <a:hlinkClick r:id="rId3"/>
              </a:rPr>
              <a:t>Machol</a:t>
            </a:r>
            <a:r>
              <a:rPr lang="en-US" dirty="0" smtClean="0"/>
              <a:t>, 1971</a:t>
            </a:r>
            <a:endParaRPr lang="en-US" dirty="0"/>
          </a:p>
        </p:txBody>
      </p:sp>
      <p:pic>
        <p:nvPicPr>
          <p:cNvPr id="6" name="Picture 5"/>
          <p:cNvPicPr>
            <a:picLocks noChangeAspect="1"/>
          </p:cNvPicPr>
          <p:nvPr/>
        </p:nvPicPr>
        <p:blipFill>
          <a:blip r:embed="rId4"/>
          <a:stretch>
            <a:fillRect/>
          </a:stretch>
        </p:blipFill>
        <p:spPr>
          <a:xfrm>
            <a:off x="1841500" y="1765300"/>
            <a:ext cx="5448300" cy="3314700"/>
          </a:xfrm>
          <a:prstGeom prst="rect">
            <a:avLst/>
          </a:prstGeom>
        </p:spPr>
      </p:pic>
    </p:spTree>
    <p:extLst>
      <p:ext uri="{BB962C8B-B14F-4D97-AF65-F5344CB8AC3E}">
        <p14:creationId xmlns:p14="http://schemas.microsoft.com/office/powerpoint/2010/main" val="11587013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smtClean="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8</a:t>
            </a:fld>
            <a:endParaRPr lang="en-US"/>
          </a:p>
        </p:txBody>
      </p:sp>
      <p:sp>
        <p:nvSpPr>
          <p:cNvPr id="4" name="Rectangle 3"/>
          <p:cNvSpPr/>
          <p:nvPr/>
        </p:nvSpPr>
        <p:spPr>
          <a:xfrm>
            <a:off x="762000" y="6096000"/>
            <a:ext cx="1212617" cy="307777"/>
          </a:xfrm>
          <a:prstGeom prst="rect">
            <a:avLst/>
          </a:prstGeom>
        </p:spPr>
        <p:txBody>
          <a:bodyPr wrap="none">
            <a:spAutoFit/>
          </a:bodyPr>
          <a:lstStyle/>
          <a:p>
            <a:r>
              <a:rPr lang="en-US" dirty="0" smtClean="0"/>
              <a:t>-</a:t>
            </a:r>
            <a:r>
              <a:rPr lang="en-US" dirty="0" smtClean="0">
                <a:hlinkClick r:id="rId3"/>
              </a:rPr>
              <a:t>Burke</a:t>
            </a:r>
            <a:r>
              <a:rPr lang="en-US" dirty="0" smtClean="0"/>
              <a:t>, 2010</a:t>
            </a:r>
            <a:endParaRPr lang="en-US" dirty="0"/>
          </a:p>
        </p:txBody>
      </p:sp>
      <p:pic>
        <p:nvPicPr>
          <p:cNvPr id="5" name="Picture 4"/>
          <p:cNvPicPr>
            <a:picLocks noChangeAspect="1"/>
          </p:cNvPicPr>
          <p:nvPr/>
        </p:nvPicPr>
        <p:blipFill>
          <a:blip r:embed="rId4"/>
          <a:stretch>
            <a:fillRect/>
          </a:stretch>
        </p:blipFill>
        <p:spPr>
          <a:xfrm>
            <a:off x="2057400" y="1600200"/>
            <a:ext cx="5384800" cy="4089982"/>
          </a:xfrm>
          <a:prstGeom prst="rect">
            <a:avLst/>
          </a:prstGeom>
        </p:spPr>
      </p:pic>
    </p:spTree>
    <p:extLst>
      <p:ext uri="{BB962C8B-B14F-4D97-AF65-F5344CB8AC3E}">
        <p14:creationId xmlns:p14="http://schemas.microsoft.com/office/powerpoint/2010/main" val="170918486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9064</TotalTime>
  <Words>496</Words>
  <Application>Microsoft Macintosh PowerPoint</Application>
  <PresentationFormat>On-screen Show (4:3)</PresentationFormat>
  <Paragraphs>221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Courier New</vt:lpstr>
      <vt:lpstr>Wingdings</vt:lpstr>
      <vt:lpstr>Arial</vt:lpstr>
      <vt:lpstr>Custom Theme</vt:lpstr>
      <vt:lpstr>   Lecture 6: NFL, expected points, game theory</vt:lpstr>
      <vt:lpstr>Goals</vt:lpstr>
      <vt:lpstr>Formal definition: expected points </vt:lpstr>
      <vt:lpstr>Some probability:  </vt:lpstr>
      <vt:lpstr>Expected value calculations</vt:lpstr>
      <vt:lpstr>Some probability:  </vt:lpstr>
      <vt:lpstr>Expected value calculations</vt:lpstr>
      <vt:lpstr>Expected value estimates</vt:lpstr>
      <vt:lpstr>Expected value estimates</vt:lpstr>
      <vt:lpstr>Expected value estimates</vt:lpstr>
      <vt:lpstr>Expected points and NFL decisions</vt:lpstr>
      <vt:lpstr>Expected points and NFL decisions</vt:lpstr>
      <vt:lpstr>Expected points and NFL decisions</vt:lpstr>
      <vt:lpstr>Expected points and NFL decisions</vt:lpstr>
      <vt:lpstr>Expected points and NFL decisions</vt:lpstr>
      <vt:lpstr>NFL Decisions</vt:lpstr>
      <vt:lpstr>NFL Decisions</vt:lpstr>
      <vt:lpstr>NFL Decisions: Minimax</vt:lpstr>
      <vt:lpstr>NFL Decisions: Prospect Theory</vt:lpstr>
      <vt:lpstr>NFL Decisions: Risk aversion</vt:lpstr>
      <vt:lpstr>NFL Decisions:</vt:lpstr>
      <vt:lpstr>NFL Decisions: Famous instances</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Treating Chronic Fatigue Syndrome</dc:title>
  <dc:creator>PubHealthGuest</dc:creator>
  <cp:lastModifiedBy>Michael Lopez</cp:lastModifiedBy>
  <cp:revision>128</cp:revision>
  <cp:lastPrinted>2016-03-08T17:30:52Z</cp:lastPrinted>
  <dcterms:modified xsi:type="dcterms:W3CDTF">2018-10-10T21:57:52Z</dcterms:modified>
</cp:coreProperties>
</file>