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33"/>
  </p:notesMasterIdLst>
  <p:handoutMasterIdLst>
    <p:handoutMasterId r:id="rId34"/>
  </p:handoutMasterIdLst>
  <p:sldIdLst>
    <p:sldId id="256" r:id="rId2"/>
    <p:sldId id="401" r:id="rId3"/>
    <p:sldId id="402" r:id="rId4"/>
    <p:sldId id="330" r:id="rId5"/>
    <p:sldId id="403" r:id="rId6"/>
    <p:sldId id="319" r:id="rId7"/>
    <p:sldId id="404" r:id="rId8"/>
    <p:sldId id="366" r:id="rId9"/>
    <p:sldId id="320" r:id="rId10"/>
    <p:sldId id="335" r:id="rId11"/>
    <p:sldId id="363" r:id="rId12"/>
    <p:sldId id="405" r:id="rId13"/>
    <p:sldId id="323" r:id="rId14"/>
    <p:sldId id="324" r:id="rId15"/>
    <p:sldId id="325" r:id="rId16"/>
    <p:sldId id="297" r:id="rId17"/>
    <p:sldId id="406" r:id="rId18"/>
    <p:sldId id="326" r:id="rId19"/>
    <p:sldId id="327" r:id="rId20"/>
    <p:sldId id="328" r:id="rId21"/>
    <p:sldId id="298" r:id="rId22"/>
    <p:sldId id="274" r:id="rId23"/>
    <p:sldId id="362" r:id="rId24"/>
    <p:sldId id="329" r:id="rId25"/>
    <p:sldId id="400" r:id="rId26"/>
    <p:sldId id="395" r:id="rId27"/>
    <p:sldId id="389" r:id="rId28"/>
    <p:sldId id="390" r:id="rId29"/>
    <p:sldId id="391" r:id="rId30"/>
    <p:sldId id="407" r:id="rId31"/>
    <p:sldId id="40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4" autoAdjust="0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6354-E953-594C-BE52-C2B26BAED301}" type="datetimeFigureOut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BF00-55C1-2C49-BD58-5DB849C0A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0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C515-0878-DE4C-9FE7-11F35AA0FB6D}" type="datetimeFigureOut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3BCC4-A8C2-2D4D-AB17-BE7442FF75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3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711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200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76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23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8" name="Shape 1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97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1986-CA08-9643-9F6E-BE4E6E5AD290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5B8-3827-1C4E-8E69-DDD83330173F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44D7-8123-4544-B400-832D76F3FA2A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058-F4D0-4941-B764-D5E60560FB06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DBD7-D131-0F48-826D-BC8B30444649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78D6-13E1-8D45-969F-5BE3BBF89C92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9717-5702-1345-9D5D-3A46AF6AFE1E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ABDF-9C9E-6044-B6CD-069862A9FD8A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A44E-07CF-FF4A-B50B-6084EB6606A5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F16-6DDF-2546-9272-3BEA5E61198B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F733-1FF2-A844-9CBD-5FEC72F7F348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4A5328-8E2C-5D42-A529-653C3F1BF1E6}" type="datetime1">
              <a:rPr lang="en-US" smtClean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46FF2F-AFCC-5645-B1DA-7660EBB8E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12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13"/>
            <a:ext cx="8325364" cy="1783961"/>
          </a:xfrm>
          <a:ln>
            <a:solidFill>
              <a:srgbClr val="CF523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/>
            </a:r>
            <a:br>
              <a:rPr lang="en-US" sz="10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/>
            </a:r>
            <a:br>
              <a:rPr lang="en-US" sz="1000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Causal inference in healthcare studies with multiple treatments</a:t>
            </a:r>
            <a:r>
              <a:rPr lang="en-US" sz="3200" dirty="0" smtClean="0">
                <a:solidFill>
                  <a:schemeClr val="accent1"/>
                </a:solidFill>
              </a:rPr>
              <a:t/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199" y="2989936"/>
            <a:ext cx="8325365" cy="38258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Michael J. Lopez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(joint work with Roee </a:t>
            </a:r>
            <a:r>
              <a:rPr lang="en-US" dirty="0" err="1" smtClean="0"/>
              <a:t>Gutman</a:t>
            </a:r>
            <a:r>
              <a:rPr lang="en-US" dirty="0" smtClean="0"/>
              <a:t>)</a:t>
            </a:r>
            <a:endParaRPr lang="en-US" dirty="0"/>
          </a:p>
          <a:p>
            <a:pPr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April, 2016</a:t>
            </a:r>
          </a:p>
          <a:p>
            <a:pPr marL="0" indent="0" algn="ctr">
              <a:buNone/>
            </a:pPr>
            <a:r>
              <a:rPr lang="en-US" sz="2000" dirty="0" smtClean="0"/>
              <a:t>New England Statistics Symposium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6250" y="46196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770" name="AutoShape 2" descr="data:image/jpeg;base64,/9j/4AAQSkZJRgABAQAAAQABAAD/2wCEAAkGBxIQEhQUEhQVFhUWGRwYGBgYFhsgGhccHhgcGRgXIRsfHCggHhsmHxoZITEhJSkrMi4uGCAzRDMsNygtLisBCgoKDgwOGxAQGjclHyQ3NywxNzMxNzArMDcuLTctKzQsNDE0LTcsNyssLSs2NDQ0NDQrNS40LywsNyw3LCs3N//AABEIAJ4BPgMBIgACEQEDEQH/xAAcAAEAAgMBAQEAAAAAAAAAAAAABgcDBAUIAgH/xABTEAACAQMCAwMGBQ8IBwkAAAABAgMABBEFEgYhMQcTQRQiMlFhcQgjNYGzFTM0QlJTVHJ0hJGUsbLSFhdVYnOCk6E2dZKjtMHTJCVFg6LCw9Hh/8QAGgEBAAMBAQEAAAAAAAAAAAAAAAMEBQIGAf/EAC8RAQABAwEEBwgDAAAAAAAAAAABAgMRBAUSITETM1FhgbHBBhQyNEFikdEiQuH/2gAMAwEAAhEDEQA/ALxpStXUtShtozJPIkSDqzsFGfAZPj7KDYdwoJJwB664mkcW2l1aNdpJtijDGXdyaIqMurqM4YezOeWM5FVve366vOZWQ3UbTtb2FqXKQt3ahpr2UjmyDPLkTzC4yciQWnZjDIx8rgsQm3l5JHNC27IJVvjSHQgeIoObqnGd5MiStdR6ZDNztk7jyi7mXwkMQ5KrDBGAces8ideHUtTuzbvaXVpfC1m3yM8bW0sTGKWPM0RP1vDtzUZODgHniz7TRIIp5bhIx30u0M55naqhVQZ9FeWdowM86+Lmytb6ORSI5Uk+LkKN6Xdsfi2ZTnzWyCufEjxNBXv8r7ndgazpJl+9GNhDn1d8JM49tS/h/iwStLDdoLW5hXvJEZwY2i8LiOTkGi9Z+1OQeldp9Ot+67kxRdzgL3ZRe7weQXbjbjwxioTrvZrDLavCWmkSJ2ktY42VZEQoN1qJXyDEzjI3Yx5ozyoJ3Y3aTxpLGdySKHRsEblYZU8+fMEGs9VElreWDbokvI5o4zKsDXZuYLqJGQTR81BSYKwK4X3Z8JX/ADgADc+namkeTmRrXkAPtiocuF8c7aCZUrmaHr9tfKXtZVlUYyyg4BYbguSPSxjK9RkZAzXToFKUoFKUoFKUoFKUoFKUoFKUoFKUoFKUoFKUoFKUoFKUoFKUoFKUoFKUoI3xRxclk6QpE9xcyKXWGMgYQZzJI7HbHHkY3H/kcVtw5oM189xLHLbSMjoLaE3C3Uen96+ZpdpARmUJmNRyyD6uck400oR3zzXEU0lncpCkjQoXaNoZDJ3boAW7iQYBI8Rj1Z7acbxqMJY6gYhyR0s32tgeCemB4ZZQOVBt311DpVukty8s5Vu7ErRq0uZGHmgIq4XIUYUfajrXB4g47uZIJG0uznkZFLtLNC0cSqoLMAG2tI+BgKo8c+ytHi+9uL02zXENxZaekoeSYsonVwp7mQqpbuo1cglmzz2kgAZqQC71O0A3xpqEH3yEqlxtxnJiJ7uQ9PQZc/c0EYs9R1LUZIYLy7htoLqISxPZo4N0pGXiEspzFIAQSNuSM+2uQ/DzWz6zPp88totkEEUcTDu37u3Dy94rA7yfBjzyT1zX7pesWkttdaZid3imMliIoX7+PcxdORwY5IXLKxcoMY54NdvQNK1pYLwTWttvvCWfdclSrNCIm81Y3U9N2N3jig5nE+iNdNbww3Vzd30qpcRNLKFhs0UhhcGONNu4k7BkHOT6hmQ6P2nAqVu7S6SWNmjdoYmlgZ0O1tjrnxHQ9M4yetcHh69k4etLl9QgkFwVVY5VXfDIsUSw28PeITsPL7cLnJxnpXV4Smuzp9vDaBbaCOMGa9nHpEgvK8MTYLDcSe8l2rgk4NBPNB1iK+t47iAkxyDK568iQQR4EEEH3VHb7gfYhksrm5jul85HkuZXSRh0SVHLKUPQ4GR18MVHeEre9t2eXSo2msJPPC3kndvNIeTTQkJlVfAbz1AOSQACKkzanrL4aOxtogpyyTXRZ5Bj0VMcZVDnxYn3eoOBdS3NjdzrZSrulbvvIpbZ1imk7tWnEF1yBcgFtvTdkkdan+h6ml3bw3EeQkqK4B6jcM4PtHQ+6opqk+oXqxoNOMEqNvWaa4jMcD7GTvAsbFpSFdsKQBkgnpUr0LS0s7eG3jJKxIqAnqdoxuPtPX56DepSlApSlApSlApSlApSlApSlApSlApSlApSlApSlApSlApSlApSlApSlBAdY4p1iKQhdLxEM/GiXvsgdD3ceHGfVgmuda8c3UmQL3SFcHBinS4hcH7k944Of7pqTanxxDHM1vBDcXcyHEi28e5Yj1w7khFPXlnryrj6zx3pwGzU7SaEkealzahxJ6whXep6+JFBuxazqEwMax6XISMELeuwIPXze4JIqKag+s6GnexRW72pZQbdZ3kWMuwRRFvRHQFiBsBcAt0ArnXnF2gygr9R2Cn7ZYII394KuGHzEVjm4hsHNqLe71FsXUDvZzB5CqI4YsPMZiF2g4WQ9OlcxVE8pS12blEZqpmI74WBGo0e1lupYpLm6kUzXUkajJ2rlhuYgLFGPNVc9ByBOazcKccrqFtNcpaXSpEhdRsB7/G/KxYPnuDGV28uZX11sHjJMZ8j1Db6/I5P3fTx/dqN6x2hwI0Rtry2SDOySE20zXKlWO8LGMbOXLz1ABHU5xXSOImZxDo8O8fW+qSTWrWdyoQ93MJYlZFLEp3cihiRkhhzXAwckVGNY0HUPKk0mCaLyIKbmMT94xaJXVTbMQcyJGxGEJHmlQSQMCQWvazpZY5E0WeZdrdsHwydoJ/SK5PHGt2t5c2bWz3dyI1lEv1Ny0gVxGQhdeShivMbgQAelfImJ5PtdFVHCqMJTFpesKPs61b32bDHs82YVpapLqEKkz6tYW4+6NsB9JPioz3eiRn/ALZpt/bocZkulnaLJOBlhM4Bz68da/G4r4dtHHk1h3xHSSO2QgEep5Sp+dc0mYjmUUVVzimMz3MkWpatMc2eoXV2PBk0uCOA+zvJpE3D2qT+yprwaur8zqTWm3b5ohDd5uyPSOdmMZ5AHr1GOfN0XtW064dY3MtuzHavfptUn1b1LIPnIqdUiYnkVUVUTiqMSUpSvrkpSlApSlApSlApSlApSlApSlApSlApSlApSlApSlApSlApSlApSlBV+j6lFp6XljcXHkFw08s0dwyriZXcOkoLqUc4wjKefLHIjlhm4v0/VrGS11KRLebGVdgyo5BIjuoGYAlCRkDrjcvMczLrjjnSSSsl3bEqeYZhyI9/jX4/HukHGby2OOmXHKg87NIY1UzBk3DKsyOqyD7tSyjKnqKyadqjxTxS2hL3Ebbo1RSxbwZCF57WUlT769Dt2gaSet7b/wC2K+U4+0hel7bD3OKrRpqYq3ols3Nt3rlmbVdMTmMZ4/nnzRy97R4i1tc28+8HEVxp5T49SSd0iKF395Gc7gfNZQcYIBMc7VZbG8MF3YTRTTnzJI4Tukkj27g5RfOBTHUgcjjwAqx/5wNJzny23z694oOPtJBJF7bZPU7xzqxVTFUYllWrtVquK6OccXnNb2I/br87AftqX9lnFH1PuJSwdrKXHfSIjNHBIPQkJAKgMMg+PQ+FWzJxxozHLXdqT6yyk1lXtA0kche24H44qC3p4t1ZiWnrdr16y10ddEduf04ekce2wlmtru7hnhPOK6woidXzm3lIAjEqjPsZSCcHINQcSW8Ftczi2cSWe/MUqZaNNw3GEuBtypPLmeWKvpuP9JIwb22I9W8YoOP9JAwL23x6t4qW5bi5GJUdJq7mludJR/kvOizJIdinvC3IIoLM3sCjJNekez2C4j061S6BEyx4Ib0guT3Yb+sE2A+0GsK8faSOl7bD3OK7ek6tBdp3lvKkqZK7kORkdRn5xXNqzFvOJT6/aNetmmaqYjHY3aUrHcTrGrO5CqoLMT0AAyT+ipWeyUqM/wA4Glfh1v8A4gr9HaBpX4db/wCIKCS0rU03VILld9vNHKvTdG6sAfVkE8626BSuTrHE1nZsqXNxFEzDcA7YJGcZHz1z/wCcDSvw63/xBQSalcKy4y06Zgsd5bMx5Be9TJ9gBOTXdoFKUoFK4utcWWNmwSe4RZD0jGXk59Pi0Bf/ACrlHtM0tXCSTtEzdO9gmQH25aMAD2mgl9Kw2l1HMgeJ1kRuasjBlI9YI5Gs1ApUduOOtMjdke8gVkJVlLjKkHBB9oIrY0vi2wupBFb3MUshBO1GBOB1OKDtUpWKG5RywRlYodrgMCVbAbacdDgg4PgRQZaV8yyBQWY4ABJPqA5k1G/5wNK/Drf/ABBQSalaelapDdR95byLJGSQGU5GR1Ga5VzxzpsTskl5AroxVlLgFWBwQR6wRQSGlYbS5SVFkjZXRwGVlOQwPMEH1VmoFK4F9xrp0EjRy3cKSIcMrOAQfURWOPjzTG5LewE+xwaDhdlOmQSWJZ4Ynbv5+bIpP15vEitrV+I9GtZ2tpI0M6gExJaO7cwGGNsZB5EeNfvZD8nn8ouPpmqFfBzvpZ31GSaR5XPk+XkYsxwJgMsSTyHKgkx4y0nd3fkU3fY3CH6nt3pX74F2ejy65rd0ziXRridLZY0Wd87YpLN0bkCx9KPaOQPj4Vgn/wBJo/8AVp/4hq4fwhrySC3s5IZHjdZm2ujFWGY2BwwORyJHz0HY7YNLgj0qdkhiVg0OCsagj4+MHmBVJd2vqH6BV4dq7E6HISck+T5J8fjoqpKqOsnjD1Xs5TE0XMx2eqW9kNpHJqm10Rh5NIcMoIz3kXPBHWrb4juNM06NZbuOGNGcID3G7LEFgMIhPRW548Kqrsa+VfzaT6SKu7xrey/yl02HvH7rYj93uOzfmdd+3ON2OWcZxVjT9XDH2vGNZXju8odm44z0eMb3tXWH781g4i59Bkx55+6v2TjLRoxm4tnt18DNYOoPqwRGaydufyNcfjRfSpUi47+Tb/8AJZ/oWqZmsun2NlPFHNFDC0ciq6N3KjKsMqcFQRyPiKj3ZIoFtdAAAC9uQAOgG8cq4nweb6WWwlEsjuI5tib2LbEESYRcnko9Q5V3Oyf7Hu/y65/foJvSlKDz/wDCStEW5tJAoDPG4Yj7baw25/2jV8yWcbJsZEKYxtKgrj1YxjFUb8Jf67ZfiS/vJVkah2hRQoX8i1JseHkUi/5uAAPnoKp4stvqFxBA1lmOObu3aNT5u15GSSLH3J2kgeBIxjAx6HqluEIbbXdTGo3NzCXjwYLJSd6BOalyyqW2kljsBBJ64G03TQa2pWiTRSRyKGR1KspGQQRjpVIfBoQGS+JAyFiwcdMmTP7B+ir1l9E+41RnwZ/Tv/xYf2yUFido/BFtqVrLmNBcKhaKUABtwBIUsBkoehBz1z1xUS+DxxJNcQT2srFxb7DESckI24GPP3KlRj8YjoBU07Q+KY7C1dQd1zKpjt4VG53dhgHYOe0ZyT7MdSAeH2KcEyaZbSSXA2z3BUlPvaLnap/rHcSfmHUUFj1WfanxlPHNDpmnnF3clQz/AHpWOBg4OGPMlvtVGepBFmV587PJ/LeJ553OSrTunsA+KQfMhA+aguXhLhO302LbEu6RucszDMkrdSzN1xnJxnAzXV1CwiuI2jmjSRG6q6gg/Ma2aUFAcQx3HCd+klqzNY3BLGFjleWN8eT0YAgq/XGAd2Gzeul38dzDHNEd0cqh1PrBGRy8D7PCoH2+WCy6S7nrDJG4+du6P+Un7Kw/B8vml0rYekM8ka+4hZf2yNQbHbjw2t3p0kwUGa2+MVsDOwfXFz9zty2PWgr47BNSWbSkjAAaCR42wAM5PeK3L2PjP9U1YVzAsiMjjKupVgfEEYI/QaonsUnbTtWvNOkPp7lGftnhYlSB6ihdvmFBet5cpDG8jnaiKXYnoFUZJ/QKozsS4ueTVLtJsjy3dMoJPJwS4UZ8DGzc/VGtWT2ozM1otrGSJL2VLZSOe1WOZWx6hGrZ99Vf2v6adI1Oyv7ZcJhOQyBuhCrsz4Bo9i/M1B6Aqr9Q0eLUeJAWRWjsbdDJkDDSsWaJW9fmuGH4lWTaXaSxpKjAo6h1bwKsNwPuwah3ZZF3sV1ft6V9cPIpIwe5RjHCp9wDEexqCcVCu2DSIrjS7lpEBaJDJG2BuUqQeR9RGQfYamtRntM+Sr7+wf8AZQVF2X8YTaLceQahlIJMNGzHzYi4yrg9O6fOT4A5PLzq9B1XPGXAaavptvtwtzFChif1+YMxN/VPr8Dz9YMf7G+PXRxpd/lJYyY4WfrleXcNnowxhfXjb1xkJ52oafHPpd4HUNsheRcjmrIpYMD4HlX12Y2KQaXZhFC74UkbA9JnUMWPrPOtvjz5Mv8A8ln+ianAnyZYfksH0K0HH7Ifk8/lFx9M1Vj8H3XrWzF+bmeKHd3G3e4BbHfbsA8zjI6esVZ3ZD8nn8ouPpmrH/NDov4J/v5/+pQRqbjbTjryXXlMfcCwMZfnjf35OzGM5wc9Olcjt64js7y0tRbXEUpEpYhHBYDYRkr1Hz1Km7EdL8o73Eoj+8d4dno49L651870uvs5V0v5odF/BP8Afz/9SgwdqvyG/ut/poqpOrz7YowujzKOgaAD3CeMCqMqhrOcPWezfwXPD1TPsa+VfzaT6SKuh2g3ccPE+nySuqIsKFmYgKo3zjJJ5AVz+xr5V/NpPpIqtXiPgPT9RlEt3B3kgUIG7yRfNBJAwrgdWP6as6fq4Yu2Pnbnh5Qg/bBxlp9zps8EF1FJKTGQqtnOJVJw3onlz5Gu7xVx1plxp98kV5Azm3mVV34LMYmAChsbiTyGM1g1XsW0mZAsUckDBsl0ldiRgjbiRmXHMHOM8vfWxa9jujqiq1uXYAAuZpQWIHNiFcKCevIAVMzXC+Dd9gXH5QfokqSdk/2Pd/l1z+/Ug4a4ZtdOjaO0j7tGbew3u2WwBnLsT0AqP9k/2Pd/l1z+/QTelK+ZHCgliABzJJwAPXmgoj4S/wBdsvxJf3kq+a87fCF1qC5ubZIZEkMSPvKMGClmGFyOWfN6e0Vctnx5pkkayeW2yhlDbWmRWGRnBUsGB9hFBV/wguHo7drfULf4qVpNjlORL43xyAjo42tz6nzfVVp9n+tNfadbXEnpumHOMZZWKM2PaVJ+eqy7QbqXiSaG001Ge3iYtJcsrCHd6PJiOYUFunNsnAwMm3uH9JSytobePmsSBAT1bA5sfaTk/PQbsvon3GvPPYDoFteteC4iEmwRbclhjJkz0I9Q/RV68Qa7bWcTvPNHHtQthmAZuRwAvVicYAHU1RnweNagt57qOaVIzKiFN7BQxUtlQTy3eeOXsPqoPrjzQm4b1G3vrJT5Ox9EsSA2PjISxydrLzBOTnd9yKvfRdVivII7iBt0ci7lP+RB9TAggjwIIrU4p0GHU7SS3kIKSLlXHPa3VJB7jg+0ZHQ1S3Z3xLPw/ePp2ogpC7ZDH0Y2PISqfGJ8cz4YzywwoPQVebuDnOm8TNFJ5oaeWLn4iTJhP94mM/PXo+OQMAykEEZBByCPAg+Iqru2Ls7kvtt5ZfZUYAZQcGVRzUqfvi+HrHjyAIWnSq74C7TYLlBBfMLa9TzHWXzA7DlkbsAMfuDg5PIEVN7/AFi3gQyTTRRoPtndQP0k0EM7dbpU0edWIBkeJF9pEqyY/QjH5q+OwjSmt9JRmBBnkebB9Rwin3FUB+euLrFpNxRcwhFePSoG3GVlKtct4lFPPGPNDY5ZY9cLVs28CxoqIoVEAVVAwFAGAAPUByoMlUH2vxnS9atNQQHbJtdsHmzREJKvqAMZQfOavyq67d9E8p0t5FGXtmEox12+g492G3f3KDoo63usqykNFYW+4Effrnp78Qrn+/Xx2x6B5bpcwUZkg+PT3oDvHtyhcY9eKx9i+lNBpkTyEmS4+NJJydu0JCM+oRomB4ZqdMARg8waCkuC+Lmk4dmhU5uYyLSMZ849+2yE+zG5gP7Kri0fT1tYIYE9GJFjHuVQM+/lVFcDcHPBxDLbHPcWzm5CnJVgARbHP3S98Dn2N7a9A0Cox2mn/uq+/sH/AGVJ6gHbLxBbw6ZcxGWPvpFCLHuG85Zdx29cBcnP/wBigl/D/wBi2/8AYx/uCq57Z+z03am+s1IuogC6p6Uqr0YY6yKBy8SBjmQoqV9nfEdtdWNoEnjaVYY0dAw3q6oA4KZyOYPvHOpXQU1w12hjU9Hv4LggXcVpPk/fkELfGD+sOjD5/HAsngT5NsPyWD6Fap/tr7P2tnbULMERvnyhE5bCwKs4x9o4JDDwJPUMcXBwJ8m2H5LB9CtB5vjnlVpAk06DvZPNSZ1X643gDisnlc/4Tc/rEn8Vftvpt1IZGitLqVe9l8+OFmU/GNkZHqrN9Rr7+j779Wes+uL29OM4ev0lezIsUdJu72Izw45YPK5/wm5/WJP4qeVz/hNz+sSfxVn+o19/R99+rPT6jX39H336s9c4v96fpNk/b+GpPJJINsk07ryJVpnZTg5GQWweYBpWS8sbqFS81ndxoCAXeBlUZIUZJ5DmQPnrHUVyK/7r+jq0sxPu+O/D5XcGDo8iMARuR2U4OCRlSOXIforN5XP+E3P6xJ/FWOGOSRxHDDNM+C22JCxABAJIHPGSP01t/Ua+/o++/VnruiL2P45wraivZ0XJ6Xd3vrmOLB5XP+E3P6xJ/FTyuf8ACbn9Yk/irP8AUa+/o++/Vnp9Rr7+j779WeusX+9D0myft/DB5XP+E3P6xJ/FVx9hJP1OfJJPlMvMnJPo8yfE1Uf1Gvv6Pvv1Z6tzsKUjTnDKVIuZQVYYKnzcgjwI9VWNPFzM77H2xVo5pp93xn64WLXxNErqVdQysMFSAQQeoIPIivulWmC5v8nrP8Ft/wDBT+GvqPQ7VTlbeAH1iJB/yroUoPwDHIV+0pQad3pVvM26WGKRgMbnjVjjmcZIzjJPL2msP8nrP8Ft/wDBT+GulSg+IYlRQqgKqgBVAwAAMAADkAB4Vg1DTYLldk8Ucq9dsiKw/QwIrapQaunafDbII4I0iQEkKihVBPU4HKtqlKDm6toFpd48pt4ZSOhkjViPcSMj5q0rPgnTYWDR2VuGHMHulJB9YJBwfdXfpQBSlKBWO4hWRWR1DIwKsrAFWBGCpB5EEcsVkpQfEMSooVQFVQAqgYAAGAAByAA8K+6UoMK2sYcyBFEjAKzhRuKjJVS3UgZOB7TWalKBWhPolq7Fnt4WZuZZokJPvJGTW/Sg0LfRbWNg6W8KsOjLEgI5Y5EDI5Gt+lKD4miV1KsAysCGUjIIIwQQeRBHhX5bwLGqoihUUBVVQAFAGAoA5AAcsVkpQQXsjk/7Pdx+MN9cR/8AqDf+6vwcc3FzdT2+m2sN0kIjzceWKI/jFyOQQk8ww80n0fCsfBTeTatq1oeQkZLuMfdCQYmb3Byo99Q34Mv/AIh+b/8Az0EsbivVxeCw8lsvKGi8oD9/J3Yj3FMEd3u35FbcnGl3aTwRajaQW8UzFfKReL3YIRn9FkBGduOZHUe6sc/+k0f+rT/xDVHfhJ/Ylr/bH9w0En7ZWB0icg5BaAgjx+PjqjKuztW+Q3/N/poqpOqGs5w9Z7N/Bc8PVM+xr5V/NpPpIqtDjXjAWBhjhjS4uZpFjS379Y3wwfEnMHzdybckAZPWqv7GvlX82k+kird7RP8ASfTPxYPp5as6fq4Yu2Pnbnh5QlXEPFurWNu93PZWqwx7d0YuWMvnMEHnCPZ1YVtXGu61BGZZLC1mULuIiuyrKMZOe8jwcD1V+dtvyLd/+V/xEVSfV/sOb+xf6M1MzWLhbX4tQto542QlkUuiSB+6ZlDGNiPthnGCAfZUf7IHD2DSjpNc3EgPrBlYZ/yqDdjOpeSaJqM/3t5GHtYQJtHznA+erM7N9M8l0yziIwREGYepn+MYfpY0EkpSlApSlApSlApSlApSlApSlApSlApSlApSlApSlApSlApSlApSlApSlBXnaPmwu7PVlB2RHye6x95kPmt/dYk48Sy1UfZJx9Bowu++jlkM3dbBHtwNneZySwx6Y6A9DXpfULKO4ieKVQ0cilWU+IIwR/8AtV3w1qb6HMum37E2zE+RXTejtz9YdugYZ5Z/ZjAQSTtdhOqLf+TSYW1Nv3e9c570vu3Y6YPq61o9qvaRb6xbwRxRSxvG5dt+3b6JGAQ2T18QK9BNw/aG48pNvF5R992DfyXYPO6+jy91dLFBAO1X5Df3W/00VUnV6dtHyRP+PD9PHVF1Q1nOHrPZv4Lnh6pn2NfKv5tJ9JFX52wamtpr9jcOGKRRQuwXG4gTSk4yQM/PX72NfKv5tJ9JFV84qzp+rhi7Y+dueHlDz72hdr9vqNlPaRW8q95s2u5XltlRzlQT4KfGuxP26WkkMsTW06lo2RSCjZJUgE8xj5s1buq6Rb3aBLiKOVA24K6ggMAQGwfHBI+euJxRxHb6TBHHHHvlYCO2tYx5znoqgD0UHLJ8PacCpmapHszPltuulKCRPdd/c8uS28SxkjPrdwqg+BHtr0qBUV4E4bktRLcXbB726Iedh0QAeZCv9VRy9vtAFSugUpSgUpSgUpSgUpSgUpSgUpSgUpSgUpSgUpSgUpSgUpSgUpSgUpSgUpSgVo6zpEF5C0NxGskbdVP+RB6gjwI5it6lBW6adquicrXOoWK9IHIFxCo8EbHnqPuceoADrXc4f7RNPvG7vvTBOOTQ3A7uQH7nzuTH2KSallcjX+GLO/GLq3jl5YDEYcD2OMMvzGgj3bR8kT/jw/Tx1RdW9rPZKWhaG0v7mKFsEwSnvYfNIZQoJBXmAc8+lVvr3CN7YzRwytbO0rbUZGkA6EgsCnLkPDNVdTaqrxut/Yu0LOliuLs4zj6dju9jXyr+bSfSRVdGta9a2Sb7meOJfDewBb2KvVj7ADVWcM9lF8jiaS/FuWQofJVbcUYgkCRsFTkLzAPSppo3Zrp1s/eNEbibqZblu8cnwOD5ufaBmprVM00REszaF+m/qKrlHKf05b8a3mpHZo9s2w8je3KlIV680Q+dIf2HGVxXb4U4Kjsna4lke5vJPTuJfS/FReiJ7B7s4AAlAGK/akUy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QEhQUEhQVFhUWGRwYGBgYFhsgGhccHhgcGRgXIRsfHCggHhsmHxoZITEhJSkrMi4uGCAzRDMsNygtLisBCgoKDgwOGxAQGjclHyQ3NywxNzMxNzArMDcuLTctKzQsNDE0LTcsNyssLSs2NDQ0NDQrNS40LywsNyw3LCs3N//AABEIAJ4BPgMBIgACEQEDEQH/xAAcAAEAAgMBAQEAAAAAAAAAAAAABgcDBAUIAgH/xABTEAACAQMCAwMGBQ8IBwkAAAABAgMABBEFEgYhMQcTQRQiMlFhcQgjNYGzFTM0QlJTVHJ0hJGUsbLSFhdVYnOCk6E2dZKjtMHTJCVFg6LCw9Hh/8QAGgEBAAMBAQEAAAAAAAAAAAAAAAMEBQIGAf/EAC8RAQABAwEEBwgDAAAAAAAAAAABAgMRBAUSITETM1FhgbHBBhQyNEFikdEiQuH/2gAMAwEAAhEDEQA/ALxpStXUtShtozJPIkSDqzsFGfAZPj7KDYdwoJJwB664mkcW2l1aNdpJtijDGXdyaIqMurqM4YezOeWM5FVve366vOZWQ3UbTtb2FqXKQt3ahpr2UjmyDPLkTzC4yciQWnZjDIx8rgsQm3l5JHNC27IJVvjSHQgeIoObqnGd5MiStdR6ZDNztk7jyi7mXwkMQ5KrDBGAces8ideHUtTuzbvaXVpfC1m3yM8bW0sTGKWPM0RP1vDtzUZODgHniz7TRIIp5bhIx30u0M55naqhVQZ9FeWdowM86+Lmytb6ORSI5Uk+LkKN6Xdsfi2ZTnzWyCufEjxNBXv8r7ndgazpJl+9GNhDn1d8JM49tS/h/iwStLDdoLW5hXvJEZwY2i8LiOTkGi9Z+1OQeldp9Ot+67kxRdzgL3ZRe7weQXbjbjwxioTrvZrDLavCWmkSJ2ktY42VZEQoN1qJXyDEzjI3Yx5ozyoJ3Y3aTxpLGdySKHRsEblYZU8+fMEGs9VElreWDbokvI5o4zKsDXZuYLqJGQTR81BSYKwK4X3Z8JX/ADgADc+namkeTmRrXkAPtiocuF8c7aCZUrmaHr9tfKXtZVlUYyyg4BYbguSPSxjK9RkZAzXToFKUoFKUoFKUoFKUoFKUoFKUoFKUoFKUoFKUoFKUoFKUoFKUoFKUoFKUoI3xRxclk6QpE9xcyKXWGMgYQZzJI7HbHHkY3H/kcVtw5oM189xLHLbSMjoLaE3C3Uen96+ZpdpARmUJmNRyyD6uck400oR3zzXEU0lncpCkjQoXaNoZDJ3boAW7iQYBI8Rj1Z7acbxqMJY6gYhyR0s32tgeCemB4ZZQOVBt311DpVukty8s5Vu7ErRq0uZGHmgIq4XIUYUfajrXB4g47uZIJG0uznkZFLtLNC0cSqoLMAG2tI+BgKo8c+ytHi+9uL02zXENxZaekoeSYsonVwp7mQqpbuo1cglmzz2kgAZqQC71O0A3xpqEH3yEqlxtxnJiJ7uQ9PQZc/c0EYs9R1LUZIYLy7htoLqISxPZo4N0pGXiEspzFIAQSNuSM+2uQ/DzWz6zPp88totkEEUcTDu37u3Dy94rA7yfBjzyT1zX7pesWkttdaZid3imMliIoX7+PcxdORwY5IXLKxcoMY54NdvQNK1pYLwTWttvvCWfdclSrNCIm81Y3U9N2N3jig5nE+iNdNbww3Vzd30qpcRNLKFhs0UhhcGONNu4k7BkHOT6hmQ6P2nAqVu7S6SWNmjdoYmlgZ0O1tjrnxHQ9M4yetcHh69k4etLl9QgkFwVVY5VXfDIsUSw28PeITsPL7cLnJxnpXV4Smuzp9vDaBbaCOMGa9nHpEgvK8MTYLDcSe8l2rgk4NBPNB1iK+t47iAkxyDK568iQQR4EEEH3VHb7gfYhksrm5jul85HkuZXSRh0SVHLKUPQ4GR18MVHeEre9t2eXSo2msJPPC3kndvNIeTTQkJlVfAbz1AOSQACKkzanrL4aOxtogpyyTXRZ5Bj0VMcZVDnxYn3eoOBdS3NjdzrZSrulbvvIpbZ1imk7tWnEF1yBcgFtvTdkkdan+h6ml3bw3EeQkqK4B6jcM4PtHQ+6opqk+oXqxoNOMEqNvWaa4jMcD7GTvAsbFpSFdsKQBkgnpUr0LS0s7eG3jJKxIqAnqdoxuPtPX56DepSlApSlApSlApSlApSlApSlApSlApSlApSlApSlApSlApSlApSlApSlBAdY4p1iKQhdLxEM/GiXvsgdD3ceHGfVgmuda8c3UmQL3SFcHBinS4hcH7k944Of7pqTanxxDHM1vBDcXcyHEi28e5Yj1w7khFPXlnryrj6zx3pwGzU7SaEkealzahxJ6whXep6+JFBuxazqEwMax6XISMELeuwIPXze4JIqKag+s6GnexRW72pZQbdZ3kWMuwRRFvRHQFiBsBcAt0ArnXnF2gygr9R2Cn7ZYII394KuGHzEVjm4hsHNqLe71FsXUDvZzB5CqI4YsPMZiF2g4WQ9OlcxVE8pS12blEZqpmI74WBGo0e1lupYpLm6kUzXUkajJ2rlhuYgLFGPNVc9ByBOazcKccrqFtNcpaXSpEhdRsB7/G/KxYPnuDGV28uZX11sHjJMZ8j1Db6/I5P3fTx/dqN6x2hwI0Rtry2SDOySE20zXKlWO8LGMbOXLz1ABHU5xXSOImZxDo8O8fW+qSTWrWdyoQ93MJYlZFLEp3cihiRkhhzXAwckVGNY0HUPKk0mCaLyIKbmMT94xaJXVTbMQcyJGxGEJHmlQSQMCQWvazpZY5E0WeZdrdsHwydoJ/SK5PHGt2t5c2bWz3dyI1lEv1Ny0gVxGQhdeShivMbgQAelfImJ5PtdFVHCqMJTFpesKPs61b32bDHs82YVpapLqEKkz6tYW4+6NsB9JPioz3eiRn/ALZpt/bocZkulnaLJOBlhM4Bz68da/G4r4dtHHk1h3xHSSO2QgEep5Sp+dc0mYjmUUVVzimMz3MkWpatMc2eoXV2PBk0uCOA+zvJpE3D2qT+yprwaur8zqTWm3b5ohDd5uyPSOdmMZ5AHr1GOfN0XtW064dY3MtuzHavfptUn1b1LIPnIqdUiYnkVUVUTiqMSUpSvrkpSlApSlApSlApSlApSlApSlApSlApSlApSlApSlApSlApSlApSlBV+j6lFp6XljcXHkFw08s0dwyriZXcOkoLqUc4wjKefLHIjlhm4v0/VrGS11KRLebGVdgyo5BIjuoGYAlCRkDrjcvMczLrjjnSSSsl3bEqeYZhyI9/jX4/HukHGby2OOmXHKg87NIY1UzBk3DKsyOqyD7tSyjKnqKyadqjxTxS2hL3Ebbo1RSxbwZCF57WUlT769Dt2gaSet7b/wC2K+U4+0hel7bD3OKrRpqYq3ols3Nt3rlmbVdMTmMZ4/nnzRy97R4i1tc28+8HEVxp5T49SSd0iKF395Gc7gfNZQcYIBMc7VZbG8MF3YTRTTnzJI4Tukkj27g5RfOBTHUgcjjwAqx/5wNJzny23z694oOPtJBJF7bZPU7xzqxVTFUYllWrtVquK6OccXnNb2I/br87AftqX9lnFH1PuJSwdrKXHfSIjNHBIPQkJAKgMMg+PQ+FWzJxxozHLXdqT6yyk1lXtA0kche24H44qC3p4t1ZiWnrdr16y10ddEduf04ekce2wlmtru7hnhPOK6woidXzm3lIAjEqjPsZSCcHINQcSW8Ftczi2cSWe/MUqZaNNw3GEuBtypPLmeWKvpuP9JIwb22I9W8YoOP9JAwL23x6t4qW5bi5GJUdJq7mludJR/kvOizJIdinvC3IIoLM3sCjJNekez2C4j061S6BEyx4Ib0guT3Yb+sE2A+0GsK8faSOl7bD3OK7ek6tBdp3lvKkqZK7kORkdRn5xXNqzFvOJT6/aNetmmaqYjHY3aUrHcTrGrO5CqoLMT0AAyT+ipWeyUqM/wA4Glfh1v8A4gr9HaBpX4db/wCIKCS0rU03VILld9vNHKvTdG6sAfVkE8626BSuTrHE1nZsqXNxFEzDcA7YJGcZHz1z/wCcDSvw63/xBQSalcKy4y06Zgsd5bMx5Be9TJ9gBOTXdoFKUoFK4utcWWNmwSe4RZD0jGXk59Pi0Bf/ACrlHtM0tXCSTtEzdO9gmQH25aMAD2mgl9Kw2l1HMgeJ1kRuasjBlI9YI5Gs1ApUduOOtMjdke8gVkJVlLjKkHBB9oIrY0vi2wupBFb3MUshBO1GBOB1OKDtUpWKG5RywRlYodrgMCVbAbacdDgg4PgRQZaV8yyBQWY4ABJPqA5k1G/5wNK/Drf/ABBQSalaelapDdR95byLJGSQGU5GR1Ga5VzxzpsTskl5AroxVlLgFWBwQR6wRQSGlYbS5SVFkjZXRwGVlOQwPMEH1VmoFK4F9xrp0EjRy3cKSIcMrOAQfURWOPjzTG5LewE+xwaDhdlOmQSWJZ4Ynbv5+bIpP15vEitrV+I9GtZ2tpI0M6gExJaO7cwGGNsZB5EeNfvZD8nn8ouPpmqFfBzvpZ31GSaR5XPk+XkYsxwJgMsSTyHKgkx4y0nd3fkU3fY3CH6nt3pX74F2ejy65rd0ziXRridLZY0Wd87YpLN0bkCx9KPaOQPj4Vgn/wBJo/8AVp/4hq4fwhrySC3s5IZHjdZm2ujFWGY2BwwORyJHz0HY7YNLgj0qdkhiVg0OCsagj4+MHmBVJd2vqH6BV4dq7E6HISck+T5J8fjoqpKqOsnjD1Xs5TE0XMx2eqW9kNpHJqm10Rh5NIcMoIz3kXPBHWrb4juNM06NZbuOGNGcID3G7LEFgMIhPRW548Kqrsa+VfzaT6SKu7xrey/yl02HvH7rYj93uOzfmdd+3ON2OWcZxVjT9XDH2vGNZXju8odm44z0eMb3tXWH781g4i59Bkx55+6v2TjLRoxm4tnt18DNYOoPqwRGaydufyNcfjRfSpUi47+Tb/8AJZ/oWqZmsun2NlPFHNFDC0ciq6N3KjKsMqcFQRyPiKj3ZIoFtdAAAC9uQAOgG8cq4nweb6WWwlEsjuI5tib2LbEESYRcnko9Q5V3Oyf7Hu/y65/foJvSlKDz/wDCStEW5tJAoDPG4Yj7baw25/2jV8yWcbJsZEKYxtKgrj1YxjFUb8Jf67ZfiS/vJVkah2hRQoX8i1JseHkUi/5uAAPnoKp4stvqFxBA1lmOObu3aNT5u15GSSLH3J2kgeBIxjAx6HqluEIbbXdTGo3NzCXjwYLJSd6BOalyyqW2kljsBBJ64G03TQa2pWiTRSRyKGR1KspGQQRjpVIfBoQGS+JAyFiwcdMmTP7B+ir1l9E+41RnwZ/Tv/xYf2yUFido/BFtqVrLmNBcKhaKUABtwBIUsBkoehBz1z1xUS+DxxJNcQT2srFxb7DESckI24GPP3KlRj8YjoBU07Q+KY7C1dQd1zKpjt4VG53dhgHYOe0ZyT7MdSAeH2KcEyaZbSSXA2z3BUlPvaLnap/rHcSfmHUUFj1WfanxlPHNDpmnnF3clQz/AHpWOBg4OGPMlvtVGepBFmV587PJ/LeJ553OSrTunsA+KQfMhA+aguXhLhO302LbEu6RucszDMkrdSzN1xnJxnAzXV1CwiuI2jmjSRG6q6gg/Ma2aUFAcQx3HCd+klqzNY3BLGFjleWN8eT0YAgq/XGAd2Gzeul38dzDHNEd0cqh1PrBGRy8D7PCoH2+WCy6S7nrDJG4+du6P+Un7Kw/B8vml0rYekM8ka+4hZf2yNQbHbjw2t3p0kwUGa2+MVsDOwfXFz9zty2PWgr47BNSWbSkjAAaCR42wAM5PeK3L2PjP9U1YVzAsiMjjKupVgfEEYI/QaonsUnbTtWvNOkPp7lGftnhYlSB6ihdvmFBet5cpDG8jnaiKXYnoFUZJ/QKozsS4ueTVLtJsjy3dMoJPJwS4UZ8DGzc/VGtWT2ozM1otrGSJL2VLZSOe1WOZWx6hGrZ99Vf2v6adI1Oyv7ZcJhOQyBuhCrsz4Bo9i/M1B6Aqr9Q0eLUeJAWRWjsbdDJkDDSsWaJW9fmuGH4lWTaXaSxpKjAo6h1bwKsNwPuwah3ZZF3sV1ft6V9cPIpIwe5RjHCp9wDEexqCcVCu2DSIrjS7lpEBaJDJG2BuUqQeR9RGQfYamtRntM+Sr7+wf8AZQVF2X8YTaLceQahlIJMNGzHzYi4yrg9O6fOT4A5PLzq9B1XPGXAaavptvtwtzFChif1+YMxN/VPr8Dz9YMf7G+PXRxpd/lJYyY4WfrleXcNnowxhfXjb1xkJ52oafHPpd4HUNsheRcjmrIpYMD4HlX12Y2KQaXZhFC74UkbA9JnUMWPrPOtvjz5Mv8A8ln+ianAnyZYfksH0K0HH7Ifk8/lFx9M1Vj8H3XrWzF+bmeKHd3G3e4BbHfbsA8zjI6esVZ3ZD8nn8ouPpmrH/NDov4J/v5/+pQRqbjbTjryXXlMfcCwMZfnjf35OzGM5wc9Olcjt64js7y0tRbXEUpEpYhHBYDYRkr1Hz1Km7EdL8o73Eoj+8d4dno49L651870uvs5V0v5odF/BP8Afz/9SgwdqvyG/ut/poqpOrz7YowujzKOgaAD3CeMCqMqhrOcPWezfwXPD1TPsa+VfzaT6SKuh2g3ccPE+nySuqIsKFmYgKo3zjJJ5AVz+xr5V/NpPpIqtXiPgPT9RlEt3B3kgUIG7yRfNBJAwrgdWP6as6fq4Yu2Pnbnh5Qg/bBxlp9zps8EF1FJKTGQqtnOJVJw3onlz5Gu7xVx1plxp98kV5Azm3mVV34LMYmAChsbiTyGM1g1XsW0mZAsUckDBsl0ldiRgjbiRmXHMHOM8vfWxa9jujqiq1uXYAAuZpQWIHNiFcKCevIAVMzXC+Dd9gXH5QfokqSdk/2Pd/l1z+/Ug4a4ZtdOjaO0j7tGbew3u2WwBnLsT0AqP9k/2Pd/l1z+/QTelK+ZHCgliABzJJwAPXmgoj4S/wBdsvxJf3kq+a87fCF1qC5ubZIZEkMSPvKMGClmGFyOWfN6e0Vctnx5pkkayeW2yhlDbWmRWGRnBUsGB9hFBV/wguHo7drfULf4qVpNjlORL43xyAjo42tz6nzfVVp9n+tNfadbXEnpumHOMZZWKM2PaVJ+eqy7QbqXiSaG001Ge3iYtJcsrCHd6PJiOYUFunNsnAwMm3uH9JSytobePmsSBAT1bA5sfaTk/PQbsvon3GvPPYDoFteteC4iEmwRbclhjJkz0I9Q/RV68Qa7bWcTvPNHHtQthmAZuRwAvVicYAHU1RnweNagt57qOaVIzKiFN7BQxUtlQTy3eeOXsPqoPrjzQm4b1G3vrJT5Ox9EsSA2PjISxydrLzBOTnd9yKvfRdVivII7iBt0ci7lP+RB9TAggjwIIrU4p0GHU7SS3kIKSLlXHPa3VJB7jg+0ZHQ1S3Z3xLPw/ePp2ogpC7ZDH0Y2PISqfGJ8cz4YzywwoPQVebuDnOm8TNFJ5oaeWLn4iTJhP94mM/PXo+OQMAykEEZBByCPAg+Iqru2Ls7kvtt5ZfZUYAZQcGVRzUqfvi+HrHjyAIWnSq74C7TYLlBBfMLa9TzHWXzA7DlkbsAMfuDg5PIEVN7/AFi3gQyTTRRoPtndQP0k0EM7dbpU0edWIBkeJF9pEqyY/QjH5q+OwjSmt9JRmBBnkebB9Rwin3FUB+euLrFpNxRcwhFePSoG3GVlKtct4lFPPGPNDY5ZY9cLVs28CxoqIoVEAVVAwFAGAAPUByoMlUH2vxnS9atNQQHbJtdsHmzREJKvqAMZQfOavyq67d9E8p0t5FGXtmEox12+g492G3f3KDoo63usqykNFYW+4Effrnp78Qrn+/Xx2x6B5bpcwUZkg+PT3oDvHtyhcY9eKx9i+lNBpkTyEmS4+NJJydu0JCM+oRomB4ZqdMARg8waCkuC+Lmk4dmhU5uYyLSMZ849+2yE+zG5gP7Kri0fT1tYIYE9GJFjHuVQM+/lVFcDcHPBxDLbHPcWzm5CnJVgARbHP3S98Dn2N7a9A0Cox2mn/uq+/sH/AGVJ6gHbLxBbw6ZcxGWPvpFCLHuG85Zdx29cBcnP/wBigl/D/wBi2/8AYx/uCq57Z+z03am+s1IuogC6p6Uqr0YY6yKBy8SBjmQoqV9nfEdtdWNoEnjaVYY0dAw3q6oA4KZyOYPvHOpXQU1w12hjU9Hv4LggXcVpPk/fkELfGD+sOjD5/HAsngT5NsPyWD6Fap/tr7P2tnbULMERvnyhE5bCwKs4x9o4JDDwJPUMcXBwJ8m2H5LB9CtB5vjnlVpAk06DvZPNSZ1X643gDisnlc/4Tc/rEn8Vftvpt1IZGitLqVe9l8+OFmU/GNkZHqrN9Rr7+j779Wes+uL29OM4ev0lezIsUdJu72Izw45YPK5/wm5/WJP4qeVz/hNz+sSfxVn+o19/R99+rPT6jX39H336s9c4v96fpNk/b+GpPJJINsk07ryJVpnZTg5GQWweYBpWS8sbqFS81ndxoCAXeBlUZIUZJ5DmQPnrHUVyK/7r+jq0sxPu+O/D5XcGDo8iMARuR2U4OCRlSOXIforN5XP+E3P6xJ/FWOGOSRxHDDNM+C22JCxABAJIHPGSP01t/Ua+/o++/VnruiL2P45wraivZ0XJ6Xd3vrmOLB5XP+E3P6xJ/FTyuf8ACbn9Yk/irP8AUa+/o++/Vnp9Rr7+j779WeusX+9D0myft/DB5XP+E3P6xJ/FVx9hJP1OfJJPlMvMnJPo8yfE1Uf1Gvv6Pvv1Z6tzsKUjTnDKVIuZQVYYKnzcgjwI9VWNPFzM77H2xVo5pp93xn64WLXxNErqVdQysMFSAQQeoIPIivulWmC5v8nrP8Ft/wDBT+GvqPQ7VTlbeAH1iJB/yroUoPwDHIV+0pQad3pVvM26WGKRgMbnjVjjmcZIzjJPL2msP8nrP8Ft/wDBT+GulSg+IYlRQqgKqgBVAwAAMAADkAB4Vg1DTYLldk8Ucq9dsiKw/QwIrapQaunafDbII4I0iQEkKihVBPU4HKtqlKDm6toFpd48pt4ZSOhkjViPcSMj5q0rPgnTYWDR2VuGHMHulJB9YJBwfdXfpQBSlKBWO4hWRWR1DIwKsrAFWBGCpB5EEcsVkpQfEMSooVQFVQAqgYAAGAAByAA8K+6UoMK2sYcyBFEjAKzhRuKjJVS3UgZOB7TWalKBWhPolq7Fnt4WZuZZokJPvJGTW/Sg0LfRbWNg6W8KsOjLEgI5Y5EDI5Gt+lKD4miV1KsAysCGUjIIIwQQeRBHhX5bwLGqoihUUBVVQAFAGAoA5AAcsVkpQQXsjk/7Pdx+MN9cR/8AqDf+6vwcc3FzdT2+m2sN0kIjzceWKI/jFyOQQk8ww80n0fCsfBTeTatq1oeQkZLuMfdCQYmb3Byo99Q34Mv/AIh+b/8Az0EsbivVxeCw8lsvKGi8oD9/J3Yj3FMEd3u35FbcnGl3aTwRajaQW8UzFfKReL3YIRn9FkBGduOZHUe6sc/+k0f+rT/xDVHfhJ/Ylr/bH9w0En7ZWB0icg5BaAgjx+PjqjKuztW+Q3/N/poqpOqGs5w9Z7N/Bc8PVM+xr5V/NpPpIqtDjXjAWBhjhjS4uZpFjS379Y3wwfEnMHzdybckAZPWqv7GvlX82k+kird7RP8ASfTPxYPp5as6fq4Yu2Pnbnh5QlXEPFurWNu93PZWqwx7d0YuWMvnMEHnCPZ1YVtXGu61BGZZLC1mULuIiuyrKMZOe8jwcD1V+dtvyLd/+V/xEVSfV/sOb+xf6M1MzWLhbX4tQto542QlkUuiSB+6ZlDGNiPthnGCAfZUf7IHD2DSjpNc3EgPrBlYZ/yqDdjOpeSaJqM/3t5GHtYQJtHznA+erM7N9M8l0yziIwREGYepn+MYfpY0EkpSlApSlApSlApSlApSlApSlApSlApSlApSlApSlApSlApSlApSlApSlBXnaPmwu7PVlB2RHye6x95kPmt/dYk48Sy1UfZJx9Bowu++jlkM3dbBHtwNneZySwx6Y6A9DXpfULKO4ieKVQ0cilWU+IIwR/8AtV3w1qb6HMum37E2zE+RXTejtz9YdugYZ5Z/ZjAQSTtdhOqLf+TSYW1Nv3e9c570vu3Y6YPq61o9qvaRb6xbwRxRSxvG5dt+3b6JGAQ2T18QK9BNw/aG48pNvF5R992DfyXYPO6+jy91dLFBAO1X5Df3W/00VUnV6dtHyRP+PD9PHVF1Q1nOHrPZv4Lnh6pn2NfKv5tJ9JFX52wamtpr9jcOGKRRQuwXG4gTSk4yQM/PX72NfKv5tJ9JFV84qzp+rhi7Y+dueHlDz72hdr9vqNlPaRW8q95s2u5XltlRzlQT4KfGuxP26WkkMsTW06lo2RSCjZJUgE8xj5s1buq6Rb3aBLiKOVA24K6ggMAQGwfHBI+euJxRxHb6TBHHHHvlYCO2tYx5znoqgD0UHLJ8PacCpmapHszPltuulKCRPdd/c8uS28SxkjPrdwqg+BHtr0qBUV4E4bktRLcXbB726Iedh0QAeZCv9VRy9vtAFSugUpSgUpSgUpSgUpSgUpSgUpSgUpSgUpSgUpSgUpSgUpSgUpSgUpSgUpSgVo6zpEF5C0NxGskbdVP+RB6gjwI5it6lBW6adquicrXOoWK9IHIFxCo8EbHnqPuceoADrXc4f7RNPvG7vvTBOOTQ3A7uQH7nzuTH2KSallcjX+GLO/GLq3jl5YDEYcD2OMMvzGgj3bR8kT/jw/Tx1RdW9rPZKWhaG0v7mKFsEwSnvYfNIZQoJBXmAc8+lVvr3CN7YzRwytbO0rbUZGkA6EgsCnLkPDNVdTaqrxut/Yu0LOliuLs4zj6dju9jXyr+bSfSRVdGta9a2Sb7meOJfDewBb2KvVj7ADVWcM9lF8jiaS/FuWQofJVbcUYgkCRsFTkLzAPSppo3Zrp1s/eNEbibqZblu8cnwOD5ufaBmprVM00REszaF+m/qKrlHKf05b8a3mpHZo9s2w8je3KlIV680Q+dIf2HGVxXb4U4Kjsna4lke5vJPTuJfS/FReiJ7B7s4AAlAGK/akUy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AutoShape 6" descr="data:image/jpeg;base64,/9j/4AAQSkZJRgABAQAAAQABAAD/2wCEAAkGBxQTEhUTEhMWFRUXGBgbGBgYGCEfGhsbHR4YHBsfHxwYHyghHCEmHB0YITEkJSsrLy4uHyA0ODMsNygtLisBCgoKDQ0OGA8QFSwcHx4tLCwsNSwtLDc3NzcuKy4rNzc3NzcuLTcsMSwsNTcsLDcsLi43NywsNywxNCw3LystLP/AABEIAQgAvwMBIgACEQEDEQH/xAAcAAACAwADAQAAAAAAAAAAAAAABgQFBwECAwj/xABQEAABAgQCBgQHCgwFBAMBAAABAgMABAUREiEGBxMxQVEiYXGRFDI1c4Ghshc0QlJicnSTsdEWIzNDRFNVgpKzwdMVJFSi4TaDlNJjo/Al/8QAGwEBAAMBAQEBAAAAAAAAAAAAAAEDBgQCBwX/xAAsEQEAAQIDCAIABwEAAAAAAAAAAQIDBBExBhIhM0FxgsEFUSIygZGhseEU/9oADAMBAAIRAxEAPwDcYIIIAggggCCCCAII4JjOp7WK8+8pikyvhRRkp1Rs0OzMXHWVC/C8BoUtMIcSFtqStChdKkkFJHMEZERU6VaTy8gztZhW/JCE5rWeSR9pOQ4xmui8jWaWF4JNLzClFWwS6Ogb54LEkcrWN7c9/aSbenJiaqs5KOqTKptLyqkm5WBe1inpWPSuBvV8kCAt5fSyszQ2kpTkNtHNJeVmocD0lI9Qt1mKnTPTCfTJvy89IlkupwJebVdvMi4NiQLi48a/VFjL6ETtRG3qc46zjzTLsmwQOAIN033cCeauV1o1oa/KOqbVNmZkVoUFMvjEoKyta9xhte4Fh1HfAUVL1jzb7TaZKnOzCkoSlbijhQVgAKsQLb771AxKVrBnpfpT9Kcba4uNqxYR17096hHLUnVZ1Sw24KZKNrUhtCWxtFJSSm9srDLKxA5AjM8zNBrEoC7Lz3hoGamHkZqHEBRJN+q6fTugHag1xicaD0u4FoOR4FJ5KBzSeoxYxibVRRL2rFPbLaArZ1CT3BBva4FujmcjYWJ3C6xHfRjWe4HJh+ZZmXw4UhCWRdlpCb5C5HSNzc8bDPgA2mCKLRXSyWn0FUus3TbGhQstN91xy35i4i9gCCCCAIIIIAggggCCCCAIIIIAjop1IBUVCyb3N8hbfc8LRW1/SKWkkY5l1LYPijepVvipGZ9EYhUj/iE+pNNE0iXnFoEx0SG73GNZwkptYYulbMEbjaAcNP8AWOw7LvSkipx55wYMTaCU4SRjsRmolGIApBzO+I8rTXby9Gk3FS4Syl6eeRk4SvekHeCd3ZbgkgyKFTJp9brVOcTTZKXcLWJLQW8+pGS1KUvM58b9/DSJh5hpWNam21uWTiUUpUq1yBc5m1zl1wCpJ6rKe04h5tLyXUKSrHtlYlFJB6Vzaxtna0O8VFZ0mlJVBW8+2kAbsQKj1BIzJ7IzeT1tzbini1T9qhF1DCVYkI+CV2Cr5Zkiw+2A15agASSABmSdwEVlE0hlpsKMs8h3AbKwnMddjnY8DuPCM4kWKjXWwt19uWkVEgoZN1rscwd/+6w+QYp16IpdrL0pIOKlPBmEHaoKicdmjmQoE4sYvn8EwG5xGVPtB0MlxAdUkqDeIYykbyE77RkujUvV51UwyaqWjLulpYLaSrK4CgUhKrGxt0uEUVUl0yE+2uRW/OTEricm3F9IEGySkkZiySoEkmxI32Ng3CWorDa3nENJCpggvHfjIFhcHLdfdvuTxhUm9Gqr01t1UJIUotNCXQGwm5woJ37rC9u+Lag6dyM0gKRMIQojNtxQStPoUc+0XEXcpUWnSQ0624RmQhYUR22OUBlmynscrU5SRKZpYdZm2bYEKUk4QsgqFgSMV78E58TbqqWkKemZSUUPiJV0uzNz+sO9dppmGHGQ64zjAG0aNlgXBNiRlcZemEeb1VJbTjkpyaamE5pWpy4UflYUg59WWeYO6AlUXWUl1xMs7KPtzhWEKZAvYbysqVhskC5N87br74fYyyakJ6aZk54BqWqMutxte26CXUjEngOlfeBu6SrG1otqBprMImUSVUl0svOfknUfknOrebH078iBcXB9ggggCCCCAIIIIAggggMDmZovzE5POtiYeTNJlJRhebaVqUsIK08QAnIGwKiq+diNKoWiM0hbT0zUpha0kFTTeFDHzMATmnhfL0RVVjRmdk51yepiW3kPWL8sshN1A3xJJIG8lV7ggk+MDYepnK/MdNuXlZMJ+A8vGVnrLd7D+E9cBoQEZPrqmWlvyUupC3cKlOuobF17Lo4rAbiUhZ/dvFuUaRO9Aqp7AO9xAWVDrAWVgntAipe0dmKQ8mpYlT90lM2VJ/GJBsS43mcgAMiTYC1wDdIT9CtEqI8A9KJS+RnZxZUUn5Tasu8R00xbEhVpSfT0WnzsH7ZDMAJJ9Fj/ANuLF/RCn1FKZyUWWXFZh+WVgVfjiTz55BXXCrp1IVJmTcZnFJnpXIpfSMLzSgbpUpPFPA78iekIC2rEuqiznhjIJkJlYEw0NzSzkHEjgDy7R8XD30DcC61VFghQIaKSNxSQLEdRAEVVFq1SqskmVbYaS1g2b009chdsugm2arAXIuMV/Fi0pGp9toXVPTQWRZRYUGger4Rt1EmAoK5X1U+oVjZflXxLJaA341IBJtzGNZHXbnDfTKYKNSXncjMbMuOLVnidI6IJ4gKIHXmd5MVlQ1QJxh5ideDyVJWFPgO3UkgpueiTuG++Q3GF7WbWaklhEpPsIDZWCp9knA8E5hOY/Fn4WeZIyFgbheaLat5JyQafnUnauJ2q3C4UWCukAbEJFha+W+8LMjU5anVDwmnh12RSlLUwvCopBUfgrPjG4Soc8wN4hyktEJqfCHKo6G5cBJbkmDZASPF2iwellbcT1Ebo8XHnKiVyFMDcvT2/xbr4QCF/GQ0ncct6t+d7jLEGjU+ebfbS6ytLiFC6VJNwf/3KPZawN5A7Yz1rVYGLGSqE1LKsMWYUlR5lIwi8ei9VyHs56dmppVsrrwpSfjJTnY+rqMA0aSaMSs8lKZtraBBJT0lCxIsT0SPXGUVaQfaYYkXcRdTVLSWIgueDpIsu4Nwm5B4W6gBDYnQipNdCWrLiW+CXWg4oD5yib+gCLbRnQdMu8ZqYfXNzZFtq5kEjkhFzh48TvNrXNwbYIIIAggggCCCCAIrNIq0JRkvKaedAIGFlGNefG1xYcyTFnBAZDM66iV4GZMf96YS2R2gpsPSqLqn6U1eYTjYkpRSeqaSv1oVaHqcprLos6024PloCvtEJ8/qrklKLkuXpRfNhwpHcb29FoDyGlNYQbO0YLHNuYR6h0vXaPVzTOft0aLME8lOoA77H7I8E6EVFGTVaet8toKPepRvHVdDrkv0mKg1Nf/G+2E37CnP/AHDtgEyaTUZRxU3KU56RubuNoWHmFdZbSkFHo3cMMWlIrUxX3ES7qAzLM2cmdmo/jT8BOeaQSCbXO4m9wIv06wJtgWn6TMoPxpcBxPffCn+Ix66mGQZFcwR05l95xXoUU2HUCD3wFxXtLpGmhDLiwghIwMtpuoJG7op8Udto40b09kp1zYsOK2mEqwqQoZC187W4jjE3SDReXm2XmVoCNsUlS0ABeJOHCq9syMIGd8haKaj0ynUdKEOOtodIWQ68UhxQJTiANh0RZGQ6oD3rGsaQlnlMOuq2iDZQS2s2NgbXCbbiN0TZOpyNUYcQ2tD7ZGFxGYUm+66VWUk8QerKKasaKSFXa2zSgklwnbspTiWU9BVyR0xla/UIY6No7LyyWw02AptvZBdumU5XClDxrkA58YDHK+upS5NEZKnEG5aIycWybkIxEgBIsoHsIyTlDHRKTX2GUNMCSYbQMmzv67lIVdROZOLPOJ2th3wZ+mzyUKUtt8t4U+MtK0klIHEkJUB1q649W63XXjiakJdhB3B9wlVuF8KgR2FIgOMWkY4U49fT+8RwpGkassVPR1jH/UK+yO9tIlcacjsDn9cUcHRqtPfl6o2yOIYbv/uIQr1wFfVWaywnFMVeTYHWlI7sbWfdC0nTWpBWGVnhUFXsUtyijb+FpN++NDpOrSTbVtJjHOPHe5MKx9yTl33hwl2EoAShKUJG4JAA7hAK2glRqbwWajLNspAGBSclqPG6MSrDrJHZDbBBAEEEEAQQQQBECu1ZuUl3Jh2+BtNzbeTuAHWTYDtifCprRpi5imTCGwSoBKwBvOBQUQOuwMAsU9+tVRO2adbkJZX5OycS1J55gk9t0X4C2ZkTNIrsqkuMzyJy2ZacbAJ+bxJ6sQ6os9Gp5mp0ttpiYUwtLbaVbJQDjakAf7TbfxB3xE0P01KHl06ouo8IaVhQ9cYHhwudyV2IyO/dvgEec1lVKYKg2puWCciEousHjfaX434C0QRpDUgb/wCIO37AR3EW9UMOuCjol5hudbKQl7ovJBFyq1wsJ3m4GZ6hzhRbdSrNJB7DFVc1RLTfEYPAYm1+OM6414z/ABoYWNZtQYQoPpamUkEBRGFQJ4nBkR1W9MXGr+m1lEiy3LKlGmLFaFuXW4oLJXf8WSm2d+cI7gFiFWsd94ctTmlqWyqnvODDcmXWTlnmpF+s9IdZUOUeqKs3H8x8bRhKqarc/hq6T0/w0OyNdQLom5J0/FWypI7Lp/4hS0m00UseC1KkoVNIN2wpdm7HeoKzNjbckkG28EWi+aqrlInRLzb6npKYJLLri8S2VXzSsnMoud+4ZfKiy1rUATUkXm7bWXG1bVcZp3rTfkUi/aBHt+PTu70b2nXJnktprUG0BtjwWXbT4rbbXRA3/CJ7b8YsZDWfUGjd5tmYRxwgoX155g9loT5OaDiQRv4jkY94o36oltKfhMBdtxVbz46Tmb6lW5muLaTIS4aEo82/tHXE3DgxYLoAOV7nLFe2dou06P1/xjU2b/F2Yw9+yvGc6O17/Dp5Ex+bX0XkjMlB3kAcQbKHYRxjUtMKg+2luqyUxtpdCU7VgKBbW2SbrSeCxf1DkQbonOM2RxWHqw92q1V0UtS0zq1NB8PlWn0HJDzZKU4uAUQD3FKb8LwtzWn1Ue6SX22EnMBtsHLhmsKv3xsMvMS1SkyUkOsPIII4jmCN6VJPpBEfPy2DKvOyjqhiaWUhXBQ4H0ixt124RFczEcHX8Vaw129uYjSdOOXFeS2mVVbNxOBz5Ljabd6Ug+uHrQnWX4Q6mWnGwy8rJCkn8W4eWeaSeAuQed7CMxEQ6iScKW83sadkB42O4w2tnvtFdNc55S/a+R+Fw1uxVdtzuzEZ8Z4T+/X6fT0EdWr2F99hft4x2i5khBBBAEEEEAQQQu6eaRKkJRUwhsOELQnCo2HSNt4BgK6s6sKfMOF0tqbWokqLSsIJOZOHMAnO5AF459y+mbHY+D8b48Stpf5972+Tu6oXmtYlUUkKTR3FJUAQRtCCDmCDs91o7fh/Vf2M53Of24C9pWq2msLx7AukbtqorT/CeifSDHaf1XUx038H2Z/+Nakj+EHD6ooPw/qv7Gc7nP7cH4f1X9jOdzn9uAtW9UdNBuW3VdRdVb/aQYsZvVxTXGw2ZRCQPhIJSv0rScSvSTCz+H9V/Yznc5/bg/D+q/sZzuc/twF/I6sKa3f/AC+0JFruLUrLqubDtGceSNVVOFhgeKAbhsvuYO7F/WFqf1pz7GHbUvZYjZONS04iN9rozjw92Ga/0CPrFf8ApEZwsotXK+NNMz2g51LVlTXiD4OGyBa7Sij/AGpOEnrteII1RyHOYPVtT90LXuwzX+gR9Yr/ANIkyGs+oPpxs0oupBIKkFahcWuLhG/MQ4Jqou2/zRNOf6HCnauqcylSRKoXiFiXbrPPIrJw5gbrRFGqul48Xg533w7VzDf5uO0UX4f1X9jOdzn9uD8P6r+xnO5z+3Eql29qtp5WVoQ41i3ht1aR3Xy7BlElOrWmBvZ+CpI+MVK2n1mLF6L2hb/D+q/sZzuc/twfh/Vf2M53Of24C19ySm38R23LbKt9t/XF5QtCpGUUFsSyErG5arrWOdlLJI9EJ34f1X9jOdzn9uPKb1k1JpBcdpKkIT4ylbQJHDMluwzgNWgir0XqpmpRmYUkILqAopBuBfhc74tIAggggCCCCAIQtdvktfnGvah9hC12+S1+ca9qAa9Gfect5hr2EwVivS0rh8JfbZx4sONVsWG2K199sQ74NGfect5hr2Exi9Rry6lWJeXmm2i2xNPtJSEnpIK8Jx3Jvk2ndbjAaNPa06Y2beEFfzG1Ed9reuOsxrWpiEpVt1KxC9ktruPnAgWPVDFI6NyjP5KVYR81tIJ7Ta5jN9Vcg0alVAWkEIXZAKRZILjwISLZCwAsOQgHGT1jU1wXE2hPnAUe2BDJJTaHW0uNKC0LF0qG4g7iITdYWi8mmRmnkyrCXUsrUlaW0hQUBkbpAzin1LaTOvpVKLSgNyzTYQUg4jmodIkkHIcAIDprz/QfOOfYiEGH7Xn+g+cc+xEIMU3NWw2b5Nzv6EadqM8nufSHPZbjMY07UZ5Pc+kOey3E2uqrabS15ej3Uag0w2p15xLbabYlqNgLkJFz1kgemFue1lUxoXM2lXmwpfsAiErXnpK6jFIAI2TjTbilWOMKS4VCxva1208OcaFRdFJJtCFolGAopScWzSTew4kXi1lFS1rWphQpe3UMPwS2vEewWz/pxj0kNaFMd3TODziFJHeRb1wq1qQa/CaWRs0YVNJUpOEWKrP9Ii1ieinPqHKNEntFpJ43dlGFnmW0377XgJNIrUvNBSpZ5DoSQFFCrgEi9jbjaKPWn5Kmvmp9tEZbq20mdlp3wNpLeyfmSFXBxAZp6JCgBkBvBjUtafkqa+an20QHvq38lyfmUwyQt6t/Jcn5lMMkAQQQQBBBBAEIWu3yWvzjXtQ+wha7fJa/ONe1ANejPvOW8w17CYwKg+Xh9Pe/muRvujPvOW8w17CY+fqQ8lFcxLUEpE+8SpRsANq5vJ3QH0nGV6qfKdX84P5kxDrO6a09o4VzjIPILCu/De3pjNtXmkcrLz9TdefQht1wFtROSxtHjdNt4sQfSIDRtYvkyc8w59kZtqB98TXm2/aXDpprpJKP0yb2MyysqZWAA4m5JGQte9+qEvUD74mvNt+0uAt9ef6D5xz7EQgw/a8/0Hzjn2IhBim5q2GzfJud/QjTtRnk9z6Q57LcZjGnajPJ7n0hz2W4m11VbTaWvL0R9ffv5P0ZPtuxulP/ACTfzE/YIwzX0P8APo+jJ9t2NZTpbItMtlybYHQT+cBO4cEkmLWUJta/6olfMD7JmNUjF6rpFKq0glppL7ZYSyApy/RBtMZHkc05dYjS5HTGQevs5xk23grCT3KsYDBdEPLDH0o+0qNs1p+Spr5qfbRGJaHKBq8uRmDMkg9WJUbbrT8lTXzU+2iA99W/kuT8ymGSFvVv5Lk/MphkgCCCCAIIIIAhC12+S1+ca9qH2ELXZ5LX5xr2oBr0Z95y3mGvYTGaVTUyt1550TyUhx1xzCZcm2NSlWvtRe17XtFrRdadObl2W1uOYkNNpVZpZzSkA52zzETfdcpn61z6lf3QCi7qRdCSUzqFEAkJ8HIueAuXsr7rxSUnVRPuOBDyBLoIN3CUOWIFwMKHATc5RpPuuUz9a59Sv7oPdcpn61z6lf3QMyp7h7n+vR/4x/vQ26vNAFU1x5apgPbRKU2DWC2Ek8Vqvvjr7rlM/WufUr+6D3XKZ+tc+pX90DNTa8/0Hzjn2IhBi/1maYSs+ZQSy1KLbiirEgp3hNvGGe4xQRTc1bDZrk3O/oRp2ozye59Ic9luMxho1YadycjKLZmFrSsvLWAltShYhAGaRzBibXVVtNpa8vRp0/1cKqMyl9M0lkJbSjCWivcpar3DifjbrcIWvcPc/wBej/xj/ehr91ymfrXPqV/dB7rlM/WufUr+6LWUzZpUNVVQQ6pDbW2bBAS6FIRiFhc4FOEixuLHlDAdR7n+vR/4x/vQ1+65TP1rn1K/ug91ymfrXPqV/dAzUujmqJctNMzBnUrDSwrCGCm9uF9qbd0NWtPyVNfNT7aIr/dcpn61z6lf3RRac6x5CakX2GXFlxaQEgtqAyUk7yLDIGAdNW/kuT8ymGSFvVv5Lk/MphkgCCCCAIIIIAhC12eS1+da9qH2ELXZ5LX51r2oDJWEDCnIbhw6o77Mch3R1YPRT2D7I73jlfTrdNG5HCNIcbMch3QbMch3RzeC8Hvdo+ocbMch3QbMch3RzeC8Ddo+ocBA5DujtHF45g9RERoI67Mch3R2ji8CYidXGzHId0GzHId0c3gvB53aPqHGzHId0GzHId0c3gvA3aPqHGzHId0RqigbJeQ3colXiNUj+KX2RMaufFxR/wA9zhH5av6lvGrfyXJ+ZTDJC3q38lyfmUwyR0vmwggggCCCCAIQ9dY//luHk4z7YH9YfIT9bbGKlTHydmruWgwFFQtVlPelmHVB3E402o2cyupIJ4c4ne5BTuT31p+6LzVzMY6ZKK5MpSe1PRPrEK2m2mLq5uVlaZNNha1vNvdEKCVgthIViSSM9oMuRgJvuQU7k99afug9yCncnvrT90RhoRVHc5isLSeTKSB3pKL90LWjErUJ+YmZVdUebEocOJN7rJUtIJsoE+IfGJOYgG73IKdye+tP3Qe5BTuT31p+6KqsUusyDDr6aml5tpBWQ4jp2GeWIKue1UNmgGkyJyWaBeS5MpbQp8DIpUeYAsM7wGZaydDZanmVMuF3cWoKxKxeLhtblvMUUP2vP9B8459iIQYpuaths3ybnf0IZtWegUpPSq3pgOYw8tHRXYWAQRl2kwsxp2ozye59Ic9luJtdVW02lry9PX3IKdye+tP3Qe5BTuT31p+6JWs3S5MnLOJZfSics0ptBAKikupCjhUCCMAc7jFNKaPVmabQ47VA0haUqAaRZVlAEZpCLb+Zi1lE/wByCncnvrT90HuQU7k99afuhSq8pUJaeZpyao8pMzhO0N8Sc1XzKioeKdyheGQ6GVZnOXq6l/JeST61Y/UBASfcgp3J760/dFFpxq2kpSRfmGg7jQE4cTlxcqSN1uRi11daaKcW9Lz8ygzAfLTSbBOLD0ThCQL9IHfE3XRMYaW4OK1tJH8QUfUkwFvq4FqXJ+ZQe8Xhjin0PYwSMqjkw17CYuIAggggCCCK3SWpmWlH5hKQotNLWEk2BKQSATAWUVelMjt5OYZ4rZcSO0pNvXaIehGlCKhLB5ICVjout3vgX/UHeDy6wYYIDPdR1Q2lOwcWnVp9CrOD2iPRGZUHy8Pp7381yHPQJXgFbnJFWSHrqbvxIu4gD/trWP3ITKD5eH097+a5BL6PjK9VPlOr+cH8yYjVIyvVT5Tq/nB/MmIIOWsXyZOeYc+yM21A++JrzbftLjSdYvkyc8w59kZtqB98TXm2/aXAW+vP9B8459iIQYftef6D5xz7EQgxTc1bDZvk3O/oRp2ozye59Ic9luMxjTtRnk9z6Q57LcTa6qtptLXl6ImvXykPorXtvxt2jvvSX8y17CYxHXr5SH0Vr23427R33pL+Za9hMWsoz7TL/qGnfNH2uxqUZbpl/wBQ075o+12NSgPm/R7y6n6c7/MXGg68XcaJOUT4z7+7ssgetwRn2j3l1P053+YuH2a/z2kaEi5akW7q5Yxn341oH/bMBqDLYSkJG4AAeiO8EJ+sbThNNZSUpDj6/EbJsMI8ZSrZgcBzJ6jYHCCOjLmJKVcwD3x3gCF3WJ5Mnfo7vsmEeRrtZdnHZJUxKsvozSlbRAcTn0myL3Fs88+42tKpQK3MMuMOzUmW3ElCgEKBsRY54coCnkaI9KS8pVaekqUZdrwuXG51ASLqA+MN/rG9QVpWjleZnWEvsKxJO8fCSrilQ4Ef87o7aNU9UvKMMLIKmmkIJG4lIANr8IUK/om/KvqqFJyWc35X828N5IHBW/05i11BQV+uSkLbVL1SXycl1JDhHxQq7aj1BRKTzC+QjKpeefE2Z1hpRVt1up6BUkKUpSrG2+2K0b/o7pNK1NlbZFl4Sl+XcyWm+SgQd43i/wBhyjPadMu6PzxYdxLkHzdKt9uAV85OQUOIsRuAgKSe1g1hZxBS2gOCJcW7TtEKPrtFBSdJZ1p15yWdUl184nChtKiogqVkCk2zUo9ECPp1C0Ot3BC21pyIN0qSRzG8ERV03ROSl3A6xKtNuJBAUlABAIscx1QGIzum9Vel3JZ5JcQ4kpUoy5C7HfmgBPqhi1Dyy0PzWNC03bbtiSRfpK5iNmggMr15/oPnHPsRCDD9rz/QfOOfYiEGKbmrYbN8m539CNO1GeT3PpDnstxmMadqM8nufSHPZbibXVVtNpa8vRL13Sbi6kkpbWoeDNC6Uki+N/K4HWIh/h9Vw0hpsFsISlIUmX6RCRYXxhQ3cgI+hIItZR8uTuk86uYbmHXVGYZFkKU2kKTvIunCAfGO8QwyOsGsN3uVu9Tkvu+rSk95jZ53RGRecU67KMrcUQVLUgFRIAAuewCLSenEMtqddWEIQCVKUbAAQHzBIz7svNpnHGlYg6pzpJKUlZKlWz4XO7lGz6nqCpmWXNPZvzatookZ4Mym/WoqUv8AeHKF6SQ5X57bLSpNOl1dFJy2h5HrVkVfFTYbyTDppdpo3KFMuyjwibXYNsI3i+4qt4o6t56hmAm6YaUtSDWNfTcXk00nxnFcABvte1z/AFIEZfpjoy6mmTdRnzinHtmAngw3jTZCRwNt/LMcVFTvojoa4l4z9RXt51Xij82wPioG64uc+GdsypSrXWDQXJ6RdlmikLWUWKyQmyVJUcwCdwPCAvZL8mj5qfsEe0Z63T9IAABMyNgAB0Vf+kU8tX6yueVJNPyry0Ju6sNnZN78lHI4r2FhxPUbA56b6JidQlbatlNMnEw8MikjOxI+CT3b+YMLQ7TYOpcYngJeclwdslWSVJSM3E8LWzIHaLggw6Rk1flEVuohplAEvK5PzQGaz+rQdxG/PO2Z3WxBHrFWqlRS9N09TjUqycLSEnC4/a+NYFs7cvR4wIiZorTHp9nasVuauMloKRjbVyUMXr3GNKQ23LMWQkIaaRklNgAlI3C5A3DiYRano+Jm1Uoj6W31DpW/JvDiFJOSV9o377HpAE2p6LvKqrbEtOuvTQsp9/CE7BIta5Sekq3A80g3BNtjr9BZnGCxMJxJO47lJUNykngr/kbiRCNqmn5draSzwW1UFLKnw/ktxVyRhPwhmct+ZOYN402AxlibntH3MDqTM09SuiofBvyv4ivknoq4EEmNR0f0hl51vaSzoWPhJ3KSeSknMRYvsJWkoWkKSoWKVC4I5EHfGa17VXhc8Ipb5lnRmEFRCOxKx0kDqIUOoQGnQRkbGsOoSBDdVlFKTe22SAknruPxayeQKOyHig6dSM3YNTCQs/m3Ogvssrxv3bwCfrz/AEHzjn2IhBh+15/oPnHPsRCDFNzVsNm+Tc7+hGnajPJ7n0hz2W4zGNN1Gm1PcJ/1DnstxNrqq2m0teXposEKle1hyErcKfDix8Brpq7x0U/vEQmuaa1WpEopkrsWjltlZm3PGoYE8bhIWeRi1lGhaT6Vy0ijFMOAKI6Lac3Fdif6mw64zhiVna+4FvXlqck3Skb125X8dXyyMKeAJvF7o1qsaQvbz7hm3ybkKuWwevF0nP3svkxoiUgCwFgNwgKz/B0tyhlZU+DgNqQ2pAzQSDZWe83zJOZMY7oNou6ZqYYXOuyk82TiASFFxGRxpWo3UCSCeopPUN2jKNYU+3MTsumm4nKiyrx2rYEIzul1Rytmey6gd9iEfTGVmJFCQaxNOvuZMsJSMazu4KNk34+gXMTKFW56mOst1ZZcYmQMLpN9i78RSuVt+8cQbBUXFB0dRIqM5PLVNTzptiSgrIyJKWkAXsBvNhl8UZQ01Wmszsspp1OJtxI3ghQ4gjELpUN+YyMAq6ZaVOrdFOpllzS/yjo8VhHEkj4Vu7LeSBDBohoy1IMBpvpKPSccPjOL4k/0HDvJS9XxFMmnKZMoSlbqsbExa23TwSTwUOA53HEFWoQFXpRT3JiUeZZcLTi0EJWOB5XGYB3XGYvCpqkqjQlzIFrwealiUutHeo8XBzvlfllbolJL/Clprof4SUzMqvYTrX5N0ZBVvgL5jfnY2vuIuICLpNLzE9NJkFIUxJgbR5zFnMJBFm0YfFFyMV7H0WKudNtITIpaRKoH4pTSngAMDbClbMBQ33V8G3xCdwsedFNN9ssyc8jwWeTkUHJLnJTZ699rnqKrQaTaMkUyoNJUt9x4LcCiLuqICShJw+MRhCRYDIJFr3JCXpVRpGecTLTBCZjBjaUOi6E33oV8IAjMZ2yJAyMUPh9UpWT6DUZQbnWx/mED5ST43r5lQ3Q1aJ09xLYemQPCXUIx/ISkWS2DyF1E/KUvnHTSjSUyrkq0hrbuTDpQGkqAXhCSpSxiysno3uR42/KA9dHNLZSdTeXeSpXFByWO1Jz9IuOuLyEqf0Up9RKl7NTMwhVlqb/FvNrtfpAZE2IIOYIzBIziF/hdakve8w3PtD82+MLtuQXexPWpXogH95pKgUqSFJO8EXB7QYSq5qrp8xcpbLCjxaNh/AQU9wERk6yyzlUKfNSp4rCcbQ/fFr+gGLqm6waa8LonGh1OEtn/AOwCAzusaqJ9ISGJpMwhBJQhxSklJy8VJxJ4C+aYWJ6l1CX98SToHxkpxJ/ibxJ9Yj6Jl59pwXbdQsc0qBHqMSYiaYnV1YbG4jD8qvJ840+hVKZtsZJwA/CcGAW53cw3HZeGij6o5tSNnMzgaaxFRaaKlgk2uTfCkGwGdlRspMRZqqMNi7jzSBzUtIHrMIiI0RiMXfxExN2veyLNC1aU+Wsdjtlj4TxxdyckDuhwSkAWAsBwEKlT1kUxjxptCjybBX60AgekxVK1iPv3FOpky9yW7ZpvtCjcHsJTEuZoMLekunEnJdFxzG7wZb6ThPAWBsm/yiIofwdq0779nUyrR/Myo6RHIrOYPpUIlSUlSaS622cLbzpIS66FKUTxu6RhRftG+Ar9hVKr+VvTZI/AHvhwde7ACOBtbkoZxf6PScrLtPS1LDJdawhzEokYze20WkElQAJw8N3RvEWt6SOy9SaS4QJIoQlShvS66XA2pZPwDgKRa1ibnhHSv0h6Vm0z8gztMSQ3NS6CElxI8Rab2GNO7rHpgPWck1T7DbiZh2VmpYrS4UJClJXhG0QUfCChhUm28FBG+I+hbT6ZlRRPPTkqWTjU8mxS9iThCTYfBx3T8GwvvEXWj7Tq335p1pUul1DKEtKUkr/Fl0la8BKQVBaU2BJsgX5Bf0j00cedMjSEh6Y3OPfmmBuJKtxPeL/GIwwEHWrMpm3GaZLIDk4VpXtAbeDJFiVFQzBItlysfGwX0eTaUhtCVLK1JSkFZyKiAASQOZzii0M0SbkW1dIuvuZvPK8Zat/HcLk5ek3MMcAQQQQFJpTotLz7eB9HSHiOJyWg80q/ocoUU1So0nozaFT0kNz7Y/HNj5aTvA5n+LhGkwQFVQNIpacRjlnkuDK4GSk3+Mk5p9IhdEm81UXZ6cbU4lLIblvB0lwIFyV3QOmFqNswCLXF49q7q7lnl7eXKpOYGYdYOG5+UkWB67WJ5xWf4pWJDKYYTUGR+dYyeA62wOkewemAm6MB5Ls/U5xBl23EowNrtiS0ylXTWASASCTb/iKrQWefdSlQefbdfdU+llaCWBKbRFwlak28Q5YFZFSbi0TnNL6VU2lSz7ymSrJTbqlMqB+KVAhKjf4Nz2QzUqmONqQfCNoyhGFCdmkK4WxLTkoADIAJ672gPBWkgXMuSsu0p5bIBeViCW0E5pRiN8SyM7AWHEiIVPkKdUm1OGUaKkLW24lbaQ424g2WhRTxHUSDlnESgyy6fMT+1adcRMPl9pxptTl8QzbIQCUlKr5qASQd8StXVFeYbmHZhOB2amHXy3cHZhZ6KSRkTbfbnbhAV1W1cUdFluNhm5sCHlpuTuAGLM78rRFb1dUwtbdEy8GbE7RMx0LAkHpWtkQR1WMXOmsg686yqTeQiblQp1LbgOBaFgoNz+6Rcbr52uDHvonVUzdM26Wg1tEvFSBux4lhZB4hSsR9MAsyGgtHfUENzin1EEhImgolI3kBOZAPER6fglQ2HVNllTryRdSAH3lgcyhvEQOu1oj6A0R2alqQ+rZoalErUCCS44TiRhtYBCeJzN8t0TtJAW64ypL6WC/JOtY1AEdBePIEgX436jAWc8qSp8mZ2XkULbCUruy2gKwmxCiVEG2ee89UTqVpG4ucMo8wlBLIebWh3GlSLhOd0JKTcjmOuOEONTdOebCtojZOMqWgYgpQRhWUYblXSvawvcQr6H0OeQiWmm7tvbJDU0zNKVhcSi+BSFDEpsgcLAZ7t9wtNMa1MS02hxg7VKGklcoM1upUtQUpsDPGiwPKxz4R66QTMrUKcJpATMNIs4E2zUBk43beFlBUAN+LD1RfOSxRMKmVvJQ3s0oKSAB0SpVytR5qO4DcIUDppSZJS0SSNu84SoplUY1OKJJJLm5Wd9xPZAetC0Is3NNl5bkpMMttspfQoOspSp1WEpWEmwK7pvYjLLLO3qOkEpSmEtvzC1qAGFKlY3l8BkPtNhFHjrNQ3BNMYPE9J8j1YTb5pHXF3o1oFKSitoEl58m5feOJd+YvkntGfXALxaqVX8cKp8ifg/pDo6/ig9dh88Q8UChMSbQZl2whI381Hmo7ye2LKCAIIIIAggggCCCCAIIIICqrOjkrND/MS7bh4KUnpDsUOkPQYVTqxSyb0+dmZT5IXjbv1pVmfSTBBAAYr0v4rkpOJHxkltZ7rJ9Zg/DSote+KM8ethYcv6Eg2745ggIc9p1JPWM5TJtJTcAuywNgfGAN72PEcY9laz6Vs9iQ4lvDhwbEgBPKw3C3CCCCXnS9Y9Jl0bOWQ4hO8IQyQPQNwjiY06lXF7Rukzcw4csfgqb5bhiJvBBAShpZU3LCWo6kDgX3Ai37pAPrg/w+uzH5SalpNJ4NIK1gdqsr9hgggh2a1XMLUFz0xMzigb/jHCEjsCTcd8N1Ko0vLJwy7LbQ44EgX7SMz6Y5ggJ0EEEAQQQQBBB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6" name="AutoShape 8" descr="data:image/jpeg;base64,/9j/4AAQSkZJRgABAQAAAQABAAD/2wCEAAkGBxQTEhUTEhMWFRUXGBgbGBgYGCEfGhsbHR4YHBsfHxwYHyghHCEmHB0YITEkJSsrLy4uHyA0ODMsNygtLisBCgoKDQ0OGA8QFSwcHx4tLCwsNSwtLDc3NzcuKy4rNzc3NzcuLTcsMSwsNTcsLDcsLi43NywsNywxNCw3LystLP/AABEIAQgAvwMBIgACEQEDEQH/xAAcAAACAwADAQAAAAAAAAAAAAAABgQFBwECAwj/xABQEAABAgQCBgQHCgwFBAMBAAABAgMABAUREiEGBxMxQVEiYXGRFDI1c4Ghshc0QlJicnSTsdEWIzNDRFNVgpKzwdMVJFSi4TaDlNJjo/Al/8QAGwEBAAMBAQEBAAAAAAAAAAAAAAEDBgQCBwX/xAAsEQEAAQIDCAIABwEAAAAAAAAAAQIDBBExBhIhM0FxgsEFUSIygZGhseEU/9oADAMBAAIRAxEAPwDcYIIIAggggCCCCAII4JjOp7WK8+8pikyvhRRkp1Rs0OzMXHWVC/C8BoUtMIcSFtqStChdKkkFJHMEZERU6VaTy8gztZhW/JCE5rWeSR9pOQ4xmui8jWaWF4JNLzClFWwS6Ogb54LEkcrWN7c9/aSbenJiaqs5KOqTKptLyqkm5WBe1inpWPSuBvV8kCAt5fSyszQ2kpTkNtHNJeVmocD0lI9Qt1mKnTPTCfTJvy89IlkupwJebVdvMi4NiQLi48a/VFjL6ETtRG3qc46zjzTLsmwQOAIN033cCeauV1o1oa/KOqbVNmZkVoUFMvjEoKyta9xhte4Fh1HfAUVL1jzb7TaZKnOzCkoSlbijhQVgAKsQLb771AxKVrBnpfpT9Kcba4uNqxYR17096hHLUnVZ1Sw24KZKNrUhtCWxtFJSSm9srDLKxA5AjM8zNBrEoC7Lz3hoGamHkZqHEBRJN+q6fTugHag1xicaD0u4FoOR4FJ5KBzSeoxYxibVRRL2rFPbLaArZ1CT3BBva4FujmcjYWJ3C6xHfRjWe4HJh+ZZmXw4UhCWRdlpCb5C5HSNzc8bDPgA2mCKLRXSyWn0FUus3TbGhQstN91xy35i4i9gCCCCAIIIIAggggCCCCAIIIIAjop1IBUVCyb3N8hbfc8LRW1/SKWkkY5l1LYPijepVvipGZ9EYhUj/iE+pNNE0iXnFoEx0SG73GNZwkptYYulbMEbjaAcNP8AWOw7LvSkipx55wYMTaCU4SRjsRmolGIApBzO+I8rTXby9Gk3FS4Syl6eeRk4SvekHeCd3ZbgkgyKFTJp9brVOcTTZKXcLWJLQW8+pGS1KUvM58b9/DSJh5hpWNam21uWTiUUpUq1yBc5m1zl1wCpJ6rKe04h5tLyXUKSrHtlYlFJB6Vzaxtna0O8VFZ0mlJVBW8+2kAbsQKj1BIzJ7IzeT1tzbini1T9qhF1DCVYkI+CV2Cr5Zkiw+2A15agASSABmSdwEVlE0hlpsKMs8h3AbKwnMddjnY8DuPCM4kWKjXWwt19uWkVEgoZN1rscwd/+6w+QYp16IpdrL0pIOKlPBmEHaoKicdmjmQoE4sYvn8EwG5xGVPtB0MlxAdUkqDeIYykbyE77RkujUvV51UwyaqWjLulpYLaSrK4CgUhKrGxt0uEUVUl0yE+2uRW/OTEricm3F9IEGySkkZiySoEkmxI32Ng3CWorDa3nENJCpggvHfjIFhcHLdfdvuTxhUm9Gqr01t1UJIUotNCXQGwm5woJ37rC9u+Lag6dyM0gKRMIQojNtxQStPoUc+0XEXcpUWnSQ0624RmQhYUR22OUBlmynscrU5SRKZpYdZm2bYEKUk4QsgqFgSMV78E58TbqqWkKemZSUUPiJV0uzNz+sO9dppmGHGQ64zjAG0aNlgXBNiRlcZemEeb1VJbTjkpyaamE5pWpy4UflYUg59WWeYO6AlUXWUl1xMs7KPtzhWEKZAvYbysqVhskC5N87br74fYyyakJ6aZk54BqWqMutxte26CXUjEngOlfeBu6SrG1otqBprMImUSVUl0svOfknUfknOrebH078iBcXB9ggggCCCCAIIIIAggggMDmZovzE5POtiYeTNJlJRhebaVqUsIK08QAnIGwKiq+diNKoWiM0hbT0zUpha0kFTTeFDHzMATmnhfL0RVVjRmdk51yepiW3kPWL8sshN1A3xJJIG8lV7ggk+MDYepnK/MdNuXlZMJ+A8vGVnrLd7D+E9cBoQEZPrqmWlvyUupC3cKlOuobF17Lo4rAbiUhZ/dvFuUaRO9Aqp7AO9xAWVDrAWVgntAipe0dmKQ8mpYlT90lM2VJ/GJBsS43mcgAMiTYC1wDdIT9CtEqI8A9KJS+RnZxZUUn5Tasu8R00xbEhVpSfT0WnzsH7ZDMAJJ9Fj/ANuLF/RCn1FKZyUWWXFZh+WVgVfjiTz55BXXCrp1IVJmTcZnFJnpXIpfSMLzSgbpUpPFPA78iekIC2rEuqiznhjIJkJlYEw0NzSzkHEjgDy7R8XD30DcC61VFghQIaKSNxSQLEdRAEVVFq1SqskmVbYaS1g2b009chdsugm2arAXIuMV/Fi0pGp9toXVPTQWRZRYUGger4Rt1EmAoK5X1U+oVjZflXxLJaA341IBJtzGNZHXbnDfTKYKNSXncjMbMuOLVnidI6IJ4gKIHXmd5MVlQ1QJxh5ideDyVJWFPgO3UkgpueiTuG++Q3GF7WbWaklhEpPsIDZWCp9knA8E5hOY/Fn4WeZIyFgbheaLat5JyQafnUnauJ2q3C4UWCukAbEJFha+W+8LMjU5anVDwmnh12RSlLUwvCopBUfgrPjG4Soc8wN4hyktEJqfCHKo6G5cBJbkmDZASPF2iwellbcT1Ebo8XHnKiVyFMDcvT2/xbr4QCF/GQ0ncct6t+d7jLEGjU+ebfbS6ytLiFC6VJNwf/3KPZawN5A7Yz1rVYGLGSqE1LKsMWYUlR5lIwi8ei9VyHs56dmppVsrrwpSfjJTnY+rqMA0aSaMSs8lKZtraBBJT0lCxIsT0SPXGUVaQfaYYkXcRdTVLSWIgueDpIsu4Nwm5B4W6gBDYnQipNdCWrLiW+CXWg4oD5yib+gCLbRnQdMu8ZqYfXNzZFtq5kEjkhFzh48TvNrXNwbYIIIAggggCCCCAIrNIq0JRkvKaedAIGFlGNefG1xYcyTFnBAZDM66iV4GZMf96YS2R2gpsPSqLqn6U1eYTjYkpRSeqaSv1oVaHqcprLos6024PloCvtEJ8/qrklKLkuXpRfNhwpHcb29FoDyGlNYQbO0YLHNuYR6h0vXaPVzTOft0aLME8lOoA77H7I8E6EVFGTVaet8toKPepRvHVdDrkv0mKg1Nf/G+2E37CnP/AHDtgEyaTUZRxU3KU56RubuNoWHmFdZbSkFHo3cMMWlIrUxX3ES7qAzLM2cmdmo/jT8BOeaQSCbXO4m9wIv06wJtgWn6TMoPxpcBxPffCn+Ix66mGQZFcwR05l95xXoUU2HUCD3wFxXtLpGmhDLiwghIwMtpuoJG7op8Udto40b09kp1zYsOK2mEqwqQoZC187W4jjE3SDReXm2XmVoCNsUlS0ABeJOHCq9syMIGd8haKaj0ynUdKEOOtodIWQ68UhxQJTiANh0RZGQ6oD3rGsaQlnlMOuq2iDZQS2s2NgbXCbbiN0TZOpyNUYcQ2tD7ZGFxGYUm+66VWUk8QerKKasaKSFXa2zSgklwnbspTiWU9BVyR0xla/UIY6No7LyyWw02AptvZBdumU5XClDxrkA58YDHK+upS5NEZKnEG5aIycWybkIxEgBIsoHsIyTlDHRKTX2GUNMCSYbQMmzv67lIVdROZOLPOJ2th3wZ+mzyUKUtt8t4U+MtK0klIHEkJUB1q649W63XXjiakJdhB3B9wlVuF8KgR2FIgOMWkY4U49fT+8RwpGkassVPR1jH/UK+yO9tIlcacjsDn9cUcHRqtPfl6o2yOIYbv/uIQr1wFfVWaywnFMVeTYHWlI7sbWfdC0nTWpBWGVnhUFXsUtyijb+FpN++NDpOrSTbVtJjHOPHe5MKx9yTl33hwl2EoAShKUJG4JAA7hAK2glRqbwWajLNspAGBSclqPG6MSrDrJHZDbBBAEEEEAQQQQBECu1ZuUl3Jh2+BtNzbeTuAHWTYDtifCprRpi5imTCGwSoBKwBvOBQUQOuwMAsU9+tVRO2adbkJZX5OycS1J55gk9t0X4C2ZkTNIrsqkuMzyJy2ZacbAJ+bxJ6sQ6os9Gp5mp0ttpiYUwtLbaVbJQDjakAf7TbfxB3xE0P01KHl06ouo8IaVhQ9cYHhwudyV2IyO/dvgEec1lVKYKg2puWCciEousHjfaX434C0QRpDUgb/wCIO37AR3EW9UMOuCjol5hudbKQl7ovJBFyq1wsJ3m4GZ6hzhRbdSrNJB7DFVc1RLTfEYPAYm1+OM6414z/ABoYWNZtQYQoPpamUkEBRGFQJ4nBkR1W9MXGr+m1lEiy3LKlGmLFaFuXW4oLJXf8WSm2d+cI7gFiFWsd94ctTmlqWyqnvODDcmXWTlnmpF+s9IdZUOUeqKs3H8x8bRhKqarc/hq6T0/w0OyNdQLom5J0/FWypI7Lp/4hS0m00UseC1KkoVNIN2wpdm7HeoKzNjbckkG28EWi+aqrlInRLzb6npKYJLLri8S2VXzSsnMoud+4ZfKiy1rUATUkXm7bWXG1bVcZp3rTfkUi/aBHt+PTu70b2nXJnktprUG0BtjwWXbT4rbbXRA3/CJ7b8YsZDWfUGjd5tmYRxwgoX155g9loT5OaDiQRv4jkY94o36oltKfhMBdtxVbz46Tmb6lW5muLaTIS4aEo82/tHXE3DgxYLoAOV7nLFe2dou06P1/xjU2b/F2Yw9+yvGc6O17/Dp5Ex+bX0XkjMlB3kAcQbKHYRxjUtMKg+2luqyUxtpdCU7VgKBbW2SbrSeCxf1DkQbonOM2RxWHqw92q1V0UtS0zq1NB8PlWn0HJDzZKU4uAUQD3FKb8LwtzWn1Ue6SX22EnMBtsHLhmsKv3xsMvMS1SkyUkOsPIII4jmCN6VJPpBEfPy2DKvOyjqhiaWUhXBQ4H0ixt124RFczEcHX8Vaw129uYjSdOOXFeS2mVVbNxOBz5Ljabd6Ug+uHrQnWX4Q6mWnGwy8rJCkn8W4eWeaSeAuQed7CMxEQ6iScKW83sadkB42O4w2tnvtFdNc55S/a+R+Fw1uxVdtzuzEZ8Z4T+/X6fT0EdWr2F99hft4x2i5khBBBAEEEEAQQQu6eaRKkJRUwhsOELQnCo2HSNt4BgK6s6sKfMOF0tqbWokqLSsIJOZOHMAnO5AF459y+mbHY+D8b48Stpf5972+Tu6oXmtYlUUkKTR3FJUAQRtCCDmCDs91o7fh/Vf2M53Of24C9pWq2msLx7AukbtqorT/CeifSDHaf1XUx038H2Z/+Nakj+EHD6ooPw/qv7Gc7nP7cH4f1X9jOdzn9uAtW9UdNBuW3VdRdVb/aQYsZvVxTXGw2ZRCQPhIJSv0rScSvSTCz+H9V/Yznc5/bg/D+q/sZzuc/twF/I6sKa3f/AC+0JFruLUrLqubDtGceSNVVOFhgeKAbhsvuYO7F/WFqf1pz7GHbUvZYjZONS04iN9rozjw92Ga/0CPrFf8ApEZwsotXK+NNMz2g51LVlTXiD4OGyBa7Sij/AGpOEnrteII1RyHOYPVtT90LXuwzX+gR9Yr/ANIkyGs+oPpxs0oupBIKkFahcWuLhG/MQ4Jqou2/zRNOf6HCnauqcylSRKoXiFiXbrPPIrJw5gbrRFGqul48Xg533w7VzDf5uO0UX4f1X9jOdzn9uD8P6r+xnO5z+3Eql29qtp5WVoQ41i3ht1aR3Xy7BlElOrWmBvZ+CpI+MVK2n1mLF6L2hb/D+q/sZzuc/twfh/Vf2M53Of24C19ySm38R23LbKt9t/XF5QtCpGUUFsSyErG5arrWOdlLJI9EJ34f1X9jOdzn9uPKb1k1JpBcdpKkIT4ylbQJHDMluwzgNWgir0XqpmpRmYUkILqAopBuBfhc74tIAggggCCCCAIQtdvktfnGvah9hC12+S1+ca9qAa9Gfect5hr2EwVivS0rh8JfbZx4sONVsWG2K199sQ74NGfect5hr2Exi9Rry6lWJeXmm2i2xNPtJSEnpIK8Jx3Jvk2ndbjAaNPa06Y2beEFfzG1Ed9reuOsxrWpiEpVt1KxC9ktruPnAgWPVDFI6NyjP5KVYR81tIJ7Ta5jN9Vcg0alVAWkEIXZAKRZILjwISLZCwAsOQgHGT1jU1wXE2hPnAUe2BDJJTaHW0uNKC0LF0qG4g7iITdYWi8mmRmnkyrCXUsrUlaW0hQUBkbpAzin1LaTOvpVKLSgNyzTYQUg4jmodIkkHIcAIDprz/QfOOfYiEGH7Xn+g+cc+xEIMU3NWw2b5Nzv6EadqM8nufSHPZbjMY07UZ5Pc+kOey3E2uqrabS15ej3Uag0w2p15xLbabYlqNgLkJFz1kgemFue1lUxoXM2lXmwpfsAiErXnpK6jFIAI2TjTbilWOMKS4VCxva1208OcaFRdFJJtCFolGAopScWzSTew4kXi1lFS1rWphQpe3UMPwS2vEewWz/pxj0kNaFMd3TODziFJHeRb1wq1qQa/CaWRs0YVNJUpOEWKrP9Ii1ieinPqHKNEntFpJ43dlGFnmW0377XgJNIrUvNBSpZ5DoSQFFCrgEi9jbjaKPWn5Kmvmp9tEZbq20mdlp3wNpLeyfmSFXBxAZp6JCgBkBvBjUtafkqa+an20QHvq38lyfmUwyQt6t/Jcn5lMMkAQQQQBBBBAEIWu3yWvzjXtQ+wha7fJa/ONe1ANejPvOW8w17CYwKg+Xh9Pe/muRvujPvOW8w17CY+fqQ8lFcxLUEpE+8SpRsANq5vJ3QH0nGV6qfKdX84P5kxDrO6a09o4VzjIPILCu/De3pjNtXmkcrLz9TdefQht1wFtROSxtHjdNt4sQfSIDRtYvkyc8w59kZtqB98TXm2/aXDpprpJKP0yb2MyysqZWAA4m5JGQte9+qEvUD74mvNt+0uAt9ef6D5xz7EQgw/a8/0Hzjn2IhBim5q2GzfJud/QjTtRnk9z6Q57LcZjGnajPJ7n0hz2W4m11VbTaWvL0R9ffv5P0ZPtuxulP/ACTfzE/YIwzX0P8APo+jJ9t2NZTpbItMtlybYHQT+cBO4cEkmLWUJta/6olfMD7JmNUjF6rpFKq0glppL7ZYSyApy/RBtMZHkc05dYjS5HTGQevs5xk23grCT3KsYDBdEPLDH0o+0qNs1p+Spr5qfbRGJaHKBq8uRmDMkg9WJUbbrT8lTXzU+2iA99W/kuT8ymGSFvVv5Lk/MphkgCCCCAIIIIAhC12+S1+ca9qH2ELXZ5LX5xr2oBr0Z95y3mGvYTGaVTUyt1550TyUhx1xzCZcm2NSlWvtRe17XtFrRdadObl2W1uOYkNNpVZpZzSkA52zzETfdcpn61z6lf3QCi7qRdCSUzqFEAkJ8HIueAuXsr7rxSUnVRPuOBDyBLoIN3CUOWIFwMKHATc5RpPuuUz9a59Sv7oPdcpn61z6lf3QMyp7h7n+vR/4x/vQ26vNAFU1x5apgPbRKU2DWC2Ek8Vqvvjr7rlM/WufUr+6D3XKZ+tc+pX90DNTa8/0Hzjn2IhBi/1maYSs+ZQSy1KLbiirEgp3hNvGGe4xQRTc1bDZrk3O/oRp2ozye59Ic9luMxho1YadycjKLZmFrSsvLWAltShYhAGaRzBibXVVtNpa8vRp0/1cKqMyl9M0lkJbSjCWivcpar3DifjbrcIWvcPc/wBej/xj/ehr91ymfrXPqV/dB7rlM/WufUr+6LWUzZpUNVVQQ6pDbW2bBAS6FIRiFhc4FOEixuLHlDAdR7n+vR/4x/vQ1+65TP1rn1K/ug91ymfrXPqV/dAzUujmqJctNMzBnUrDSwrCGCm9uF9qbd0NWtPyVNfNT7aIr/dcpn61z6lf3RRac6x5CakX2GXFlxaQEgtqAyUk7yLDIGAdNW/kuT8ymGSFvVv5Lk/MphkgCCCCAIIIIAhC12eS1+da9qH2ELXZ5LX51r2oDJWEDCnIbhw6o77Mch3R1YPRT2D7I73jlfTrdNG5HCNIcbMch3QbMch3RzeC8Hvdo+ocbMch3QbMch3RzeC8Ddo+ocBA5DujtHF45g9RERoI67Mch3R2ji8CYidXGzHId0GzHId0c3gvB53aPqHGzHId0GzHId0c3gvA3aPqHGzHId0RqigbJeQ3colXiNUj+KX2RMaufFxR/wA9zhH5av6lvGrfyXJ+ZTDJC3q38lyfmUwyR0vmwggggCCCCAIQ9dY//luHk4z7YH9YfIT9bbGKlTHydmruWgwFFQtVlPelmHVB3E402o2cyupIJ4c4ne5BTuT31p+6LzVzMY6ZKK5MpSe1PRPrEK2m2mLq5uVlaZNNha1vNvdEKCVgthIViSSM9oMuRgJvuQU7k99afug9yCncnvrT90RhoRVHc5isLSeTKSB3pKL90LWjErUJ+YmZVdUebEocOJN7rJUtIJsoE+IfGJOYgG73IKdye+tP3Qe5BTuT31p+6KqsUusyDDr6aml5tpBWQ4jp2GeWIKue1UNmgGkyJyWaBeS5MpbQp8DIpUeYAsM7wGZaydDZanmVMuF3cWoKxKxeLhtblvMUUP2vP9B8459iIQYpuaths3ybnf0IZtWegUpPSq3pgOYw8tHRXYWAQRl2kwsxp2ozye59Ic9luJtdVW02lry9PX3IKdye+tP3Qe5BTuT31p+6JWs3S5MnLOJZfSics0ptBAKikupCjhUCCMAc7jFNKaPVmabQ47VA0haUqAaRZVlAEZpCLb+Zi1lE/wByCncnvrT90HuQU7k99afuhSq8pUJaeZpyao8pMzhO0N8Sc1XzKioeKdyheGQ6GVZnOXq6l/JeST61Y/UBASfcgp3J760/dFFpxq2kpSRfmGg7jQE4cTlxcqSN1uRi11daaKcW9Lz8ygzAfLTSbBOLD0ThCQL9IHfE3XRMYaW4OK1tJH8QUfUkwFvq4FqXJ+ZQe8Xhjin0PYwSMqjkw17CYuIAggggCCCK3SWpmWlH5hKQotNLWEk2BKQSATAWUVelMjt5OYZ4rZcSO0pNvXaIehGlCKhLB5ICVjout3vgX/UHeDy6wYYIDPdR1Q2lOwcWnVp9CrOD2iPRGZUHy8Pp7381yHPQJXgFbnJFWSHrqbvxIu4gD/trWP3ITKD5eH097+a5BL6PjK9VPlOr+cH8yYjVIyvVT5Tq/nB/MmIIOWsXyZOeYc+yM21A++JrzbftLjSdYvkyc8w59kZtqB98TXm2/aXAW+vP9B8459iIQYftef6D5xz7EQgxTc1bDZvk3O/oRp2ozye59Ic9luMxjTtRnk9z6Q57LcTa6qtptLXl6ImvXykPorXtvxt2jvvSX8y17CYxHXr5SH0Vr23427R33pL+Za9hMWsoz7TL/qGnfNH2uxqUZbpl/wBQ075o+12NSgPm/R7y6n6c7/MXGg68XcaJOUT4z7+7ssgetwRn2j3l1P053+YuH2a/z2kaEi5akW7q5Yxn341oH/bMBqDLYSkJG4AAeiO8EJ+sbThNNZSUpDj6/EbJsMI8ZSrZgcBzJ6jYHCCOjLmJKVcwD3x3gCF3WJ5Mnfo7vsmEeRrtZdnHZJUxKsvozSlbRAcTn0myL3Fs88+42tKpQK3MMuMOzUmW3ElCgEKBsRY54coCnkaI9KS8pVaekqUZdrwuXG51ASLqA+MN/rG9QVpWjleZnWEvsKxJO8fCSrilQ4Ef87o7aNU9UvKMMLIKmmkIJG4lIANr8IUK/om/KvqqFJyWc35X828N5IHBW/05i11BQV+uSkLbVL1SXycl1JDhHxQq7aj1BRKTzC+QjKpeefE2Z1hpRVt1up6BUkKUpSrG2+2K0b/o7pNK1NlbZFl4Sl+XcyWm+SgQd43i/wBhyjPadMu6PzxYdxLkHzdKt9uAV85OQUOIsRuAgKSe1g1hZxBS2gOCJcW7TtEKPrtFBSdJZ1p15yWdUl184nChtKiogqVkCk2zUo9ECPp1C0Ot3BC21pyIN0qSRzG8ERV03ROSl3A6xKtNuJBAUlABAIscx1QGIzum9Vel3JZ5JcQ4kpUoy5C7HfmgBPqhi1Dyy0PzWNC03bbtiSRfpK5iNmggMr15/oPnHPsRCDD9rz/QfOOfYiEGKbmrYbN8m539CNO1GeT3PpDnstxmMadqM8nufSHPZbibXVVtNpa8vRL13Sbi6kkpbWoeDNC6Uki+N/K4HWIh/h9Vw0hpsFsISlIUmX6RCRYXxhQ3cgI+hIItZR8uTuk86uYbmHXVGYZFkKU2kKTvIunCAfGO8QwyOsGsN3uVu9Tkvu+rSk95jZ53RGRecU67KMrcUQVLUgFRIAAuewCLSenEMtqddWEIQCVKUbAAQHzBIz7svNpnHGlYg6pzpJKUlZKlWz4XO7lGz6nqCpmWXNPZvzatookZ4Mym/WoqUv8AeHKF6SQ5X57bLSpNOl1dFJy2h5HrVkVfFTYbyTDppdpo3KFMuyjwibXYNsI3i+4qt4o6t56hmAm6YaUtSDWNfTcXk00nxnFcABvte1z/AFIEZfpjoy6mmTdRnzinHtmAngw3jTZCRwNt/LMcVFTvojoa4l4z9RXt51Xij82wPioG64uc+GdsypSrXWDQXJ6RdlmikLWUWKyQmyVJUcwCdwPCAvZL8mj5qfsEe0Z63T9IAABMyNgAB0Vf+kU8tX6yueVJNPyry0Ju6sNnZN78lHI4r2FhxPUbA56b6JidQlbatlNMnEw8MikjOxI+CT3b+YMLQ7TYOpcYngJeclwdslWSVJSM3E8LWzIHaLggw6Rk1flEVuohplAEvK5PzQGaz+rQdxG/PO2Z3WxBHrFWqlRS9N09TjUqycLSEnC4/a+NYFs7cvR4wIiZorTHp9nasVuauMloKRjbVyUMXr3GNKQ23LMWQkIaaRklNgAlI3C5A3DiYRano+Jm1Uoj6W31DpW/JvDiFJOSV9o377HpAE2p6LvKqrbEtOuvTQsp9/CE7BIta5Sekq3A80g3BNtjr9BZnGCxMJxJO47lJUNykngr/kbiRCNqmn5draSzwW1UFLKnw/ktxVyRhPwhmct+ZOYN402AxlibntH3MDqTM09SuiofBvyv4ivknoq4EEmNR0f0hl51vaSzoWPhJ3KSeSknMRYvsJWkoWkKSoWKVC4I5EHfGa17VXhc8Ipb5lnRmEFRCOxKx0kDqIUOoQGnQRkbGsOoSBDdVlFKTe22SAknruPxayeQKOyHig6dSM3YNTCQs/m3Ogvssrxv3bwCfrz/AEHzjn2IhBh+15/oPnHPsRCDFNzVsNm+Tc7+hGnajPJ7n0hz2W4zGNN1Gm1PcJ/1DnstxNrqq2m0teXposEKle1hyErcKfDix8Brpq7x0U/vEQmuaa1WpEopkrsWjltlZm3PGoYE8bhIWeRi1lGhaT6Vy0ijFMOAKI6Lac3Fdif6mw64zhiVna+4FvXlqck3Skb125X8dXyyMKeAJvF7o1qsaQvbz7hm3ybkKuWwevF0nP3svkxoiUgCwFgNwgKz/B0tyhlZU+DgNqQ2pAzQSDZWe83zJOZMY7oNou6ZqYYXOuyk82TiASFFxGRxpWo3UCSCeopPUN2jKNYU+3MTsumm4nKiyrx2rYEIzul1Rytmey6gd9iEfTGVmJFCQaxNOvuZMsJSMazu4KNk34+gXMTKFW56mOst1ZZcYmQMLpN9i78RSuVt+8cQbBUXFB0dRIqM5PLVNTzptiSgrIyJKWkAXsBvNhl8UZQ01Wmszsspp1OJtxI3ghQ4gjELpUN+YyMAq6ZaVOrdFOpllzS/yjo8VhHEkj4Vu7LeSBDBohoy1IMBpvpKPSccPjOL4k/0HDvJS9XxFMmnKZMoSlbqsbExa23TwSTwUOA53HEFWoQFXpRT3JiUeZZcLTi0EJWOB5XGYB3XGYvCpqkqjQlzIFrwealiUutHeo8XBzvlfllbolJL/Clprof4SUzMqvYTrX5N0ZBVvgL5jfnY2vuIuICLpNLzE9NJkFIUxJgbR5zFnMJBFm0YfFFyMV7H0WKudNtITIpaRKoH4pTSngAMDbClbMBQ33V8G3xCdwsedFNN9ssyc8jwWeTkUHJLnJTZ699rnqKrQaTaMkUyoNJUt9x4LcCiLuqICShJw+MRhCRYDIJFr3JCXpVRpGecTLTBCZjBjaUOi6E33oV8IAjMZ2yJAyMUPh9UpWT6DUZQbnWx/mED5ST43r5lQ3Q1aJ09xLYemQPCXUIx/ISkWS2DyF1E/KUvnHTSjSUyrkq0hrbuTDpQGkqAXhCSpSxiysno3uR42/KA9dHNLZSdTeXeSpXFByWO1Jz9IuOuLyEqf0Up9RKl7NTMwhVlqb/FvNrtfpAZE2IIOYIzBIziF/hdakve8w3PtD82+MLtuQXexPWpXogH95pKgUqSFJO8EXB7QYSq5qrp8xcpbLCjxaNh/AQU9wERk6yyzlUKfNSp4rCcbQ/fFr+gGLqm6waa8LonGh1OEtn/AOwCAzusaqJ9ISGJpMwhBJQhxSklJy8VJxJ4C+aYWJ6l1CX98SToHxkpxJ/ibxJ9Yj6Jl59pwXbdQsc0qBHqMSYiaYnV1YbG4jD8qvJ840+hVKZtsZJwA/CcGAW53cw3HZeGij6o5tSNnMzgaaxFRaaKlgk2uTfCkGwGdlRspMRZqqMNi7jzSBzUtIHrMIiI0RiMXfxExN2veyLNC1aU+Wsdjtlj4TxxdyckDuhwSkAWAsBwEKlT1kUxjxptCjybBX60AgekxVK1iPv3FOpky9yW7ZpvtCjcHsJTEuZoMLekunEnJdFxzG7wZb6ThPAWBsm/yiIofwdq0779nUyrR/Myo6RHIrOYPpUIlSUlSaS622cLbzpIS66FKUTxu6RhRftG+Ar9hVKr+VvTZI/AHvhwde7ACOBtbkoZxf6PScrLtPS1LDJdawhzEokYze20WkElQAJw8N3RvEWt6SOy9SaS4QJIoQlShvS66XA2pZPwDgKRa1ibnhHSv0h6Vm0z8gztMSQ3NS6CElxI8Rab2GNO7rHpgPWck1T7DbiZh2VmpYrS4UJClJXhG0QUfCChhUm28FBG+I+hbT6ZlRRPPTkqWTjU8mxS9iThCTYfBx3T8GwvvEXWj7Tq335p1pUul1DKEtKUkr/Fl0la8BKQVBaU2BJsgX5Bf0j00cedMjSEh6Y3OPfmmBuJKtxPeL/GIwwEHWrMpm3GaZLIDk4VpXtAbeDJFiVFQzBItlysfGwX0eTaUhtCVLK1JSkFZyKiAASQOZzii0M0SbkW1dIuvuZvPK8Zat/HcLk5ek3MMcAQQQQFJpTotLz7eB9HSHiOJyWg80q/ocoUU1So0nozaFT0kNz7Y/HNj5aTvA5n+LhGkwQFVQNIpacRjlnkuDK4GSk3+Mk5p9IhdEm81UXZ6cbU4lLIblvB0lwIFyV3QOmFqNswCLXF49q7q7lnl7eXKpOYGYdYOG5+UkWB67WJ5xWf4pWJDKYYTUGR+dYyeA62wOkewemAm6MB5Ls/U5xBl23EowNrtiS0ylXTWASASCTb/iKrQWefdSlQefbdfdU+llaCWBKbRFwlak28Q5YFZFSbi0TnNL6VU2lSz7ymSrJTbqlMqB+KVAhKjf4Nz2QzUqmONqQfCNoyhGFCdmkK4WxLTkoADIAJ672gPBWkgXMuSsu0p5bIBeViCW0E5pRiN8SyM7AWHEiIVPkKdUm1OGUaKkLW24lbaQ424g2WhRTxHUSDlnESgyy6fMT+1adcRMPl9pxptTl8QzbIQCUlKr5qASQd8StXVFeYbmHZhOB2amHXy3cHZhZ6KSRkTbfbnbhAV1W1cUdFluNhm5sCHlpuTuAGLM78rRFb1dUwtbdEy8GbE7RMx0LAkHpWtkQR1WMXOmsg686yqTeQiblQp1LbgOBaFgoNz+6Rcbr52uDHvonVUzdM26Wg1tEvFSBux4lhZB4hSsR9MAsyGgtHfUENzin1EEhImgolI3kBOZAPER6fglQ2HVNllTryRdSAH3lgcyhvEQOu1oj6A0R2alqQ+rZoalErUCCS44TiRhtYBCeJzN8t0TtJAW64ypL6WC/JOtY1AEdBePIEgX436jAWc8qSp8mZ2XkULbCUruy2gKwmxCiVEG2ee89UTqVpG4ucMo8wlBLIebWh3GlSLhOd0JKTcjmOuOEONTdOebCtojZOMqWgYgpQRhWUYblXSvawvcQr6H0OeQiWmm7tvbJDU0zNKVhcSi+BSFDEpsgcLAZ7t9wtNMa1MS02hxg7VKGklcoM1upUtQUpsDPGiwPKxz4R66QTMrUKcJpATMNIs4E2zUBk43beFlBUAN+LD1RfOSxRMKmVvJQ3s0oKSAB0SpVytR5qO4DcIUDppSZJS0SSNu84SoplUY1OKJJJLm5Wd9xPZAetC0Is3NNl5bkpMMttspfQoOspSp1WEpWEmwK7pvYjLLLO3qOkEpSmEtvzC1qAGFKlY3l8BkPtNhFHjrNQ3BNMYPE9J8j1YTb5pHXF3o1oFKSitoEl58m5feOJd+YvkntGfXALxaqVX8cKp8ifg/pDo6/ig9dh88Q8UChMSbQZl2whI381Hmo7ye2LKCAIIIIAggggCCCCAIIIICqrOjkrND/MS7bh4KUnpDsUOkPQYVTqxSyb0+dmZT5IXjbv1pVmfSTBBAAYr0v4rkpOJHxkltZ7rJ9Zg/DSote+KM8ethYcv6Eg2745ggIc9p1JPWM5TJtJTcAuywNgfGAN72PEcY9laz6Vs9iQ4lvDhwbEgBPKw3C3CCCCXnS9Y9Jl0bOWQ4hO8IQyQPQNwjiY06lXF7Rukzcw4csfgqb5bhiJvBBAShpZU3LCWo6kDgX3Ai37pAPrg/w+uzH5SalpNJ4NIK1gdqsr9hgggh2a1XMLUFz0xMzigb/jHCEjsCTcd8N1Ko0vLJwy7LbQ44EgX7SMz6Y5ggJ0EEEAQQQQBBB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0" descr="http://brown.edu/Research/Cushman-Lab/images/brownlogo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3326" y="4774381"/>
            <a:ext cx="1075179" cy="1826464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6" y="4988788"/>
            <a:ext cx="1614542" cy="16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42665" y="1377460"/>
            <a:ext cx="78166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b="1" dirty="0" smtClean="0"/>
              <a:t>Binary approach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Lechner</a:t>
            </a:r>
            <a:r>
              <a:rPr lang="en-US" sz="2400" dirty="0" smtClean="0"/>
              <a:t> (2001, 2002)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947120"/>
            <a:ext cx="85725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576" y="533400"/>
            <a:ext cx="8531224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Problem #3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6" y="533400"/>
            <a:ext cx="8988424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Aims: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375" y="1740310"/>
            <a:ext cx="832802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1. Unifying </a:t>
            </a:r>
            <a:r>
              <a:rPr lang="en-US" sz="2400" dirty="0" smtClean="0"/>
              <a:t>terminology, specify </a:t>
            </a:r>
            <a:r>
              <a:rPr lang="en-US" sz="2400" dirty="0" err="1" smtClean="0"/>
              <a:t>estimand</a:t>
            </a:r>
            <a:r>
              <a:rPr lang="en-US" sz="2400" dirty="0" smtClean="0"/>
              <a:t> of interest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2  Issues with binary approaches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>
              <a:buAutoNum type="arabicPlain" startAt="3"/>
            </a:pPr>
            <a:r>
              <a:rPr lang="en-US" sz="2400" dirty="0" smtClean="0"/>
              <a:t>Method </a:t>
            </a:r>
            <a:r>
              <a:rPr lang="en-US" sz="2400" dirty="0" smtClean="0"/>
              <a:t>for matching on </a:t>
            </a:r>
            <a:r>
              <a:rPr lang="en-US" sz="2400" b="1" i="1" dirty="0" smtClean="0"/>
              <a:t>R(X</a:t>
            </a:r>
            <a:r>
              <a:rPr lang="en-US" sz="2400" b="1" i="1" dirty="0" smtClean="0"/>
              <a:t>)</a:t>
            </a:r>
          </a:p>
          <a:p>
            <a:endParaRPr lang="en-US" sz="2400" i="1" dirty="0" smtClean="0"/>
          </a:p>
          <a:p>
            <a:endParaRPr lang="en-US" sz="2400" i="1" dirty="0"/>
          </a:p>
          <a:p>
            <a:pPr marL="457200" indent="-457200">
              <a:buAutoNum type="arabicPlain" startAt="3"/>
            </a:pPr>
            <a:r>
              <a:rPr lang="en-US" sz="2400" dirty="0"/>
              <a:t>S</a:t>
            </a:r>
            <a:r>
              <a:rPr lang="en-US" sz="2400" dirty="0" smtClean="0"/>
              <a:t>imulations to judge success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8126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assignment mechanism</a:t>
            </a:r>
          </a:p>
        </p:txBody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</a:t>
            </a:r>
            <a:r>
              <a:rPr lang="en-US" sz="24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|Y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r>
              <a:rPr lang="en-US" sz="2400" b="0" i="0" u="none" strike="noStrike" cap="none" baseline="-25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),…,Y(</a:t>
            </a: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 baseline="-25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X)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Individualistic</a:t>
            </a:r>
          </a:p>
          <a:p>
            <a:pPr lvl="1" indent="-182880">
              <a:spcBef>
                <a:spcPts val="480"/>
              </a:spcBef>
              <a:buSzPct val="85000"/>
            </a:pPr>
            <a:r>
              <a:rPr lang="en-US" sz="2000" dirty="0" smtClean="0"/>
              <a:t>Safe to assume in a random sample</a:t>
            </a:r>
            <a:endParaRPr lang="en-US" dirty="0"/>
          </a:p>
          <a:p>
            <a:pPr marL="274320" lvl="1" indent="0">
              <a:spcBef>
                <a:spcPts val="480"/>
              </a:spcBef>
              <a:buSzPct val="85000"/>
              <a:buNone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Probability of treatment assignment to unit is exactly between 0 and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Unconfounded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000" b="1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1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|Y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r>
              <a:rPr lang="en-US" sz="2000" b="0" i="0" u="none" strike="noStrike" cap="none" baseline="-25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),…,Y(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strike="noStrike" cap="none" baseline="-25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X) =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</a:t>
            </a:r>
            <a:r>
              <a:rPr lang="en-US" sz="20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|X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sldNum" idx="12"/>
          </p:nvPr>
        </p:nvSpPr>
        <p:spPr>
          <a:xfrm>
            <a:off x="8705852" y="18288"/>
            <a:ext cx="438151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3714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Specify population, </a:t>
            </a:r>
            <a:r>
              <a:rPr lang="en-US" sz="3200" b="1" dirty="0" err="1" smtClean="0">
                <a:solidFill>
                  <a:schemeClr val="accent1"/>
                </a:solidFill>
              </a:rPr>
              <a:t>estimand</a:t>
            </a:r>
            <a:r>
              <a:rPr lang="en-US" sz="3200" b="1" dirty="0" smtClean="0">
                <a:solidFill>
                  <a:schemeClr val="accent1"/>
                </a:solidFill>
              </a:rPr>
              <a:t> of interest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601" y="1450268"/>
            <a:ext cx="2061309" cy="116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44" y="1450269"/>
            <a:ext cx="2046556" cy="116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51625" y="2759286"/>
                <a:ext cx="6908075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Specify population of interest</a:t>
                </a:r>
                <a:r>
                  <a:rPr lang="en-US" dirty="0" smtClean="0"/>
                  <a:t>: </a:t>
                </a:r>
              </a:p>
              <a:p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Ex: </a:t>
                </a:r>
                <a14:m/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i="1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Model </a:t>
                </a:r>
                <a14:m/>
                <a:r>
                  <a:rPr lang="en-US" dirty="0" smtClean="0"/>
                  <a:t>using multinomial logistic regression</a:t>
                </a:r>
                <a:r>
                  <a:rPr lang="en-US" i="1" dirty="0" smtClean="0"/>
                  <a:t> 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b="1" i="1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Extract </a:t>
                </a:r>
                <a14:m/>
                <a:r>
                  <a:rPr lang="en-US" dirty="0" smtClean="0"/>
                  <a:t>for each individual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 smtClean="0"/>
              </a:p>
              <a:p>
                <a:pPr lvl="2">
                  <a:buFont typeface="Arial" pitchFamily="34" charset="0"/>
                  <a:buChar char="•"/>
                </a:pPr>
                <a14:m/>
                <a:endParaRPr lang="en-US" dirty="0" smtClean="0"/>
              </a:p>
              <a:p>
                <a:pPr lvl="2">
                  <a:buFont typeface="Arial" pitchFamily="34" charset="0"/>
                  <a:buChar char="•"/>
                </a:pPr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Use common support of </a:t>
                </a:r>
                <a14:m/>
                <a:r>
                  <a:rPr lang="en-US" dirty="0" smtClean="0"/>
                  <a:t>to identify eligibility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b="1" i="1" dirty="0" smtClean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5" y="2759286"/>
                <a:ext cx="6908075" cy="3693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4" descr="Stick Man Yellow 2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5722" y="5417313"/>
            <a:ext cx="280219" cy="558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Specify population, </a:t>
            </a:r>
            <a:r>
              <a:rPr lang="en-US" sz="3200" b="1" dirty="0" err="1" smtClean="0">
                <a:solidFill>
                  <a:schemeClr val="accent1"/>
                </a:solidFill>
              </a:rPr>
              <a:t>estimand</a:t>
            </a:r>
            <a:r>
              <a:rPr lang="en-US" sz="3200" b="1" dirty="0" smtClean="0">
                <a:solidFill>
                  <a:schemeClr val="accent1"/>
                </a:solidFill>
              </a:rPr>
              <a:t> of interest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601" y="1450268"/>
            <a:ext cx="2061309" cy="116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44" y="1450269"/>
            <a:ext cx="2046556" cy="116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60700" y="33528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99466"/>
            <a:ext cx="6045200" cy="26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" y="1941059"/>
            <a:ext cx="4536466" cy="369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Binary applications to multiple treatments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494872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818674" y="1494872"/>
            <a:ext cx="4218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latin typeface="Arial" charset="0"/>
              </a:rPr>
              <a:t>Lechner</a:t>
            </a:r>
            <a:r>
              <a:rPr lang="en-US" dirty="0" smtClean="0">
                <a:latin typeface="Arial" charset="0"/>
              </a:rPr>
              <a:t> (2001, 2002)</a:t>
            </a:r>
            <a:endParaRPr lang="en-US" b="1" i="1" dirty="0" smtClean="0"/>
          </a:p>
        </p:txBody>
      </p:sp>
      <p:sp>
        <p:nvSpPr>
          <p:cNvPr id="31" name="Oval 30"/>
          <p:cNvSpPr/>
          <p:nvPr/>
        </p:nvSpPr>
        <p:spPr>
          <a:xfrm rot="-8280000">
            <a:off x="675124" y="1976304"/>
            <a:ext cx="1889460" cy="3643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6200000">
            <a:off x="1291899" y="2104408"/>
            <a:ext cx="1988204" cy="45720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8720000">
            <a:off x="1700580" y="2009791"/>
            <a:ext cx="2511690" cy="3643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98" y="3200400"/>
            <a:ext cx="4096953" cy="16637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16200000">
            <a:off x="6614697" y="1826787"/>
            <a:ext cx="592805" cy="446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>
            <a:off x="6767097" y="1302001"/>
            <a:ext cx="592805" cy="446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6200000">
            <a:off x="6614697" y="2419592"/>
            <a:ext cx="592805" cy="446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3" grpId="0" animBg="1"/>
      <p:bldP spid="33" grpId="1" animBg="1"/>
      <p:bldP spid="23" grpId="0" animBg="1"/>
      <p:bldP spid="23" grpId="1" animBg="1"/>
      <p:bldP spid="24" grpId="1" animBg="1"/>
      <p:bldP spid="24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6" y="4972997"/>
            <a:ext cx="3175064" cy="11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Binary applications to multiple treatments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3761983"/>
            <a:ext cx="3418114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Problem I</a:t>
            </a:r>
          </a:p>
          <a:p>
            <a:pPr>
              <a:buFont typeface="Arial" pitchFamily="34" charset="0"/>
              <a:buChar char="•"/>
            </a:pPr>
            <a:endParaRPr lang="en-US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Transitivity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Policy implications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7142" y="3761983"/>
            <a:ext cx="4223657" cy="2862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Problem II</a:t>
            </a:r>
          </a:p>
          <a:p>
            <a:pPr>
              <a:buFont typeface="Arial" pitchFamily="34" charset="0"/>
              <a:buChar char="•"/>
            </a:pPr>
            <a:endParaRPr lang="en-US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Poor matches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1" name="5-Point Star 20"/>
          <p:cNvSpPr/>
          <p:nvPr/>
        </p:nvSpPr>
        <p:spPr>
          <a:xfrm>
            <a:off x="6560454" y="1688134"/>
            <a:ext cx="386159" cy="458145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44342" y="4685969"/>
            <a:ext cx="1465943" cy="1238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6545940" y="2205925"/>
            <a:ext cx="386159" cy="458145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06574" y="4896425"/>
            <a:ext cx="776515" cy="1238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87890" y="4874657"/>
            <a:ext cx="776515" cy="1238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8421" y="2203358"/>
            <a:ext cx="230603" cy="459735"/>
          </a:xfrm>
          <a:prstGeom prst="rect">
            <a:avLst/>
          </a:prstGeom>
          <a:noFill/>
        </p:spPr>
      </p:pic>
      <p:pic>
        <p:nvPicPr>
          <p:cNvPr id="3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8421" y="2769883"/>
            <a:ext cx="230603" cy="459735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65" y="1592479"/>
            <a:ext cx="4096953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common approach</a:t>
            </a:r>
            <a:endParaRPr lang="en-US" sz="32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Probability Weighting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(IPW)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dirty="0"/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dirty="0" smtClean="0"/>
              <a:t>Where do weights come from?</a:t>
            </a:r>
            <a:endParaRPr lang="en-US" sz="1800" dirty="0"/>
          </a:p>
          <a:p>
            <a:pPr lvl="1" indent="-182880">
              <a:lnSpc>
                <a:spcPct val="90000"/>
              </a:lnSpc>
              <a:spcBef>
                <a:spcPts val="480"/>
              </a:spcBef>
              <a:buSzPct val="85000"/>
            </a:pPr>
            <a:r>
              <a:rPr lang="en-US" dirty="0" smtClean="0"/>
              <a:t>Multinomial logistic regression/multinomial </a:t>
            </a:r>
            <a:r>
              <a:rPr lang="en-US" dirty="0" err="1" smtClean="0"/>
              <a:t>probit</a:t>
            </a:r>
            <a:endParaRPr lang="en-US" dirty="0" smtClean="0"/>
          </a:p>
          <a:p>
            <a:pPr lvl="1" indent="-182880">
              <a:lnSpc>
                <a:spcPct val="90000"/>
              </a:lnSpc>
              <a:spcBef>
                <a:spcPts val="480"/>
              </a:spcBef>
              <a:buSzPct val="85000"/>
            </a:pPr>
            <a:r>
              <a:rPr lang="en-US" dirty="0" smtClean="0"/>
              <a:t>Generalized boosted models (McCaffrey, 2013)</a:t>
            </a:r>
          </a:p>
        </p:txBody>
      </p:sp>
      <p:sp>
        <p:nvSpPr>
          <p:cNvPr id="1284" name="Shape 1284"/>
          <p:cNvSpPr txBox="1">
            <a:spLocks noGrp="1"/>
          </p:cNvSpPr>
          <p:nvPr>
            <p:ph type="sldNum" idx="12"/>
          </p:nvPr>
        </p:nvSpPr>
        <p:spPr>
          <a:xfrm>
            <a:off x="8705852" y="18288"/>
            <a:ext cx="438151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31" y="2170082"/>
            <a:ext cx="6070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13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Proposed method: vector matching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2946" y="3761983"/>
            <a:ext cx="3418114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Benefits</a:t>
            </a:r>
          </a:p>
          <a:p>
            <a:pPr>
              <a:buFont typeface="Arial" pitchFamily="34" charset="0"/>
              <a:buChar char="•"/>
            </a:pPr>
            <a:endParaRPr lang="en-US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Transitivity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Policy implications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1989" y="2438400"/>
            <a:ext cx="61515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7" y="1657373"/>
            <a:ext cx="3931894" cy="164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18" y="1604166"/>
            <a:ext cx="3998807" cy="166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697921" y="5675096"/>
            <a:ext cx="365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So how do we match on a vector?</a:t>
            </a:r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Proposed method: vector matching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2182" y="2315773"/>
            <a:ext cx="273067" cy="544392"/>
          </a:xfrm>
          <a:prstGeom prst="rect">
            <a:avLst/>
          </a:prstGeom>
          <a:noFill/>
        </p:spPr>
      </p:pic>
      <p:pic>
        <p:nvPicPr>
          <p:cNvPr id="29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7441" y="2198821"/>
            <a:ext cx="273067" cy="544392"/>
          </a:xfrm>
          <a:prstGeom prst="rect">
            <a:avLst/>
          </a:prstGeom>
          <a:noFill/>
        </p:spPr>
      </p:pic>
      <p:pic>
        <p:nvPicPr>
          <p:cNvPr id="3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7441" y="2580181"/>
            <a:ext cx="273067" cy="544392"/>
          </a:xfrm>
          <a:prstGeom prst="rect">
            <a:avLst/>
          </a:prstGeom>
          <a:noFill/>
        </p:spPr>
      </p:pic>
      <p:pic>
        <p:nvPicPr>
          <p:cNvPr id="13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0021" y="2887813"/>
            <a:ext cx="273067" cy="544392"/>
          </a:xfrm>
          <a:prstGeom prst="rect">
            <a:avLst/>
          </a:prstGeom>
          <a:noFill/>
        </p:spPr>
      </p:pic>
      <p:pic>
        <p:nvPicPr>
          <p:cNvPr id="14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7782" y="2996989"/>
            <a:ext cx="273067" cy="544392"/>
          </a:xfrm>
          <a:prstGeom prst="rect">
            <a:avLst/>
          </a:prstGeom>
          <a:noFill/>
        </p:spPr>
      </p:pic>
      <p:pic>
        <p:nvPicPr>
          <p:cNvPr id="15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3472" y="2354053"/>
            <a:ext cx="273067" cy="544392"/>
          </a:xfrm>
          <a:prstGeom prst="rect">
            <a:avLst/>
          </a:prstGeom>
          <a:noFill/>
        </p:spPr>
      </p:pic>
      <p:pic>
        <p:nvPicPr>
          <p:cNvPr id="16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756" y="2046421"/>
            <a:ext cx="273067" cy="544392"/>
          </a:xfrm>
          <a:prstGeom prst="rect">
            <a:avLst/>
          </a:prstGeom>
          <a:noFill/>
        </p:spPr>
      </p:pic>
      <p:pic>
        <p:nvPicPr>
          <p:cNvPr id="17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0182" y="3149389"/>
            <a:ext cx="273067" cy="544392"/>
          </a:xfrm>
          <a:prstGeom prst="rect">
            <a:avLst/>
          </a:prstGeom>
          <a:noFill/>
        </p:spPr>
      </p:pic>
      <p:pic>
        <p:nvPicPr>
          <p:cNvPr id="18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6776" y="2620573"/>
            <a:ext cx="273067" cy="544392"/>
          </a:xfrm>
          <a:prstGeom prst="rect">
            <a:avLst/>
          </a:prstGeom>
          <a:noFill/>
        </p:spPr>
      </p:pic>
      <p:pic>
        <p:nvPicPr>
          <p:cNvPr id="2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2582" y="2620573"/>
            <a:ext cx="273067" cy="544392"/>
          </a:xfrm>
          <a:prstGeom prst="rect">
            <a:avLst/>
          </a:prstGeom>
          <a:noFill/>
        </p:spPr>
      </p:pic>
      <p:pic>
        <p:nvPicPr>
          <p:cNvPr id="21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2582" y="3301789"/>
            <a:ext cx="273067" cy="544392"/>
          </a:xfrm>
          <a:prstGeom prst="rect">
            <a:avLst/>
          </a:prstGeom>
          <a:noFill/>
        </p:spPr>
      </p:pic>
      <p:pic>
        <p:nvPicPr>
          <p:cNvPr id="22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7382" y="2580181"/>
            <a:ext cx="273067" cy="544392"/>
          </a:xfrm>
          <a:prstGeom prst="rect">
            <a:avLst/>
          </a:prstGeom>
          <a:noFill/>
        </p:spPr>
      </p:pic>
      <p:pic>
        <p:nvPicPr>
          <p:cNvPr id="23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266" y="2354053"/>
            <a:ext cx="273067" cy="544392"/>
          </a:xfrm>
          <a:prstGeom prst="rect">
            <a:avLst/>
          </a:prstGeom>
          <a:noFill/>
        </p:spPr>
      </p:pic>
      <p:pic>
        <p:nvPicPr>
          <p:cNvPr id="24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7886" y="3301789"/>
            <a:ext cx="273067" cy="544392"/>
          </a:xfrm>
          <a:prstGeom prst="rect">
            <a:avLst/>
          </a:prstGeom>
          <a:noFill/>
        </p:spPr>
      </p:pic>
      <p:pic>
        <p:nvPicPr>
          <p:cNvPr id="25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027" y="3192613"/>
            <a:ext cx="273067" cy="544392"/>
          </a:xfrm>
          <a:prstGeom prst="rect">
            <a:avLst/>
          </a:prstGeom>
          <a:noFill/>
        </p:spPr>
      </p:pic>
      <p:pic>
        <p:nvPicPr>
          <p:cNvPr id="26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5401" y="2658853"/>
            <a:ext cx="273067" cy="544392"/>
          </a:xfrm>
          <a:prstGeom prst="rect">
            <a:avLst/>
          </a:prstGeom>
          <a:noFill/>
        </p:spPr>
      </p:pic>
      <p:pic>
        <p:nvPicPr>
          <p:cNvPr id="31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266" y="2806309"/>
            <a:ext cx="273067" cy="544392"/>
          </a:xfrm>
          <a:prstGeom prst="rect">
            <a:avLst/>
          </a:prstGeom>
          <a:noFill/>
        </p:spPr>
      </p:pic>
      <p:pic>
        <p:nvPicPr>
          <p:cNvPr id="32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6776" y="2544733"/>
            <a:ext cx="273067" cy="544392"/>
          </a:xfrm>
          <a:prstGeom prst="rect">
            <a:avLst/>
          </a:prstGeom>
          <a:noFill/>
        </p:spPr>
      </p:pic>
      <p:pic>
        <p:nvPicPr>
          <p:cNvPr id="33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8911" y="3149389"/>
            <a:ext cx="273067" cy="544392"/>
          </a:xfrm>
          <a:prstGeom prst="rect">
            <a:avLst/>
          </a:prstGeom>
          <a:noFill/>
        </p:spPr>
      </p:pic>
      <p:pic>
        <p:nvPicPr>
          <p:cNvPr id="35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827" y="3187669"/>
            <a:ext cx="273067" cy="544392"/>
          </a:xfrm>
          <a:prstGeom prst="rect">
            <a:avLst/>
          </a:prstGeom>
          <a:noFill/>
        </p:spPr>
      </p:pic>
      <p:pic>
        <p:nvPicPr>
          <p:cNvPr id="36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176" y="2697133"/>
            <a:ext cx="273067" cy="544392"/>
          </a:xfrm>
          <a:prstGeom prst="rect">
            <a:avLst/>
          </a:prstGeom>
          <a:noFill/>
        </p:spPr>
      </p:pic>
      <p:pic>
        <p:nvPicPr>
          <p:cNvPr id="37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4376" y="2237101"/>
            <a:ext cx="273067" cy="544392"/>
          </a:xfrm>
          <a:prstGeom prst="rect">
            <a:avLst/>
          </a:prstGeom>
          <a:noFill/>
        </p:spPr>
      </p:pic>
      <p:pic>
        <p:nvPicPr>
          <p:cNvPr id="38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4137" y="2163373"/>
            <a:ext cx="273067" cy="544392"/>
          </a:xfrm>
          <a:prstGeom prst="rect">
            <a:avLst/>
          </a:prstGeom>
          <a:noFill/>
        </p:spPr>
      </p:pic>
      <p:pic>
        <p:nvPicPr>
          <p:cNvPr id="39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1576" y="2849533"/>
            <a:ext cx="273067" cy="544392"/>
          </a:xfrm>
          <a:prstGeom prst="rect">
            <a:avLst/>
          </a:prstGeom>
          <a:noFill/>
        </p:spPr>
      </p:pic>
      <p:pic>
        <p:nvPicPr>
          <p:cNvPr id="4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472" y="2580181"/>
            <a:ext cx="273067" cy="544392"/>
          </a:xfrm>
          <a:prstGeom prst="rect">
            <a:avLst/>
          </a:prstGeom>
          <a:noFill/>
        </p:spPr>
      </p:pic>
      <p:pic>
        <p:nvPicPr>
          <p:cNvPr id="41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731" y="3040213"/>
            <a:ext cx="273067" cy="544392"/>
          </a:xfrm>
          <a:prstGeom prst="rect">
            <a:avLst/>
          </a:prstGeom>
          <a:noFill/>
        </p:spPr>
      </p:pic>
      <p:pic>
        <p:nvPicPr>
          <p:cNvPr id="42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3976" y="3001933"/>
            <a:ext cx="273067" cy="544392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 flipH="1">
            <a:off x="1436914" y="3350701"/>
            <a:ext cx="1994238" cy="9164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830285" y="3507599"/>
            <a:ext cx="896096" cy="75959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09041" y="3599119"/>
            <a:ext cx="31733" cy="68258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70325" y="3504888"/>
            <a:ext cx="1453103" cy="76230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17043" y="3309258"/>
            <a:ext cx="2917471" cy="9579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389289" y="4821895"/>
            <a:ext cx="273067" cy="544392"/>
          </a:xfrm>
          <a:prstGeom prst="rect">
            <a:avLst/>
          </a:prstGeom>
          <a:noFill/>
        </p:spPr>
      </p:pic>
      <p:pic>
        <p:nvPicPr>
          <p:cNvPr id="5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654548" y="4704943"/>
            <a:ext cx="273067" cy="544392"/>
          </a:xfrm>
          <a:prstGeom prst="rect">
            <a:avLst/>
          </a:prstGeom>
          <a:noFill/>
        </p:spPr>
      </p:pic>
      <p:pic>
        <p:nvPicPr>
          <p:cNvPr id="5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654548" y="5086303"/>
            <a:ext cx="273067" cy="544392"/>
          </a:xfrm>
          <a:prstGeom prst="rect">
            <a:avLst/>
          </a:prstGeom>
          <a:noFill/>
        </p:spPr>
      </p:pic>
      <p:pic>
        <p:nvPicPr>
          <p:cNvPr id="6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37128" y="5393935"/>
            <a:ext cx="273067" cy="544392"/>
          </a:xfrm>
          <a:prstGeom prst="rect">
            <a:avLst/>
          </a:prstGeom>
          <a:noFill/>
        </p:spPr>
      </p:pic>
      <p:pic>
        <p:nvPicPr>
          <p:cNvPr id="6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474889" y="5503111"/>
            <a:ext cx="273067" cy="544392"/>
          </a:xfrm>
          <a:prstGeom prst="rect">
            <a:avLst/>
          </a:prstGeom>
          <a:noFill/>
        </p:spPr>
      </p:pic>
      <p:pic>
        <p:nvPicPr>
          <p:cNvPr id="6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627289" y="5655511"/>
            <a:ext cx="273067" cy="544392"/>
          </a:xfrm>
          <a:prstGeom prst="rect">
            <a:avLst/>
          </a:prstGeom>
          <a:noFill/>
        </p:spPr>
      </p:pic>
      <p:pic>
        <p:nvPicPr>
          <p:cNvPr id="6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93883" y="5126695"/>
            <a:ext cx="273067" cy="544392"/>
          </a:xfrm>
          <a:prstGeom prst="rect">
            <a:avLst/>
          </a:prstGeom>
          <a:noFill/>
        </p:spPr>
      </p:pic>
      <p:pic>
        <p:nvPicPr>
          <p:cNvPr id="6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779689" y="5126695"/>
            <a:ext cx="273067" cy="544392"/>
          </a:xfrm>
          <a:prstGeom prst="rect">
            <a:avLst/>
          </a:prstGeom>
          <a:noFill/>
        </p:spPr>
      </p:pic>
      <p:pic>
        <p:nvPicPr>
          <p:cNvPr id="6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779689" y="5807911"/>
            <a:ext cx="273067" cy="544392"/>
          </a:xfrm>
          <a:prstGeom prst="rect">
            <a:avLst/>
          </a:prstGeom>
          <a:noFill/>
        </p:spPr>
      </p:pic>
      <p:pic>
        <p:nvPicPr>
          <p:cNvPr id="6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84489" y="5086303"/>
            <a:ext cx="273067" cy="544392"/>
          </a:xfrm>
          <a:prstGeom prst="rect">
            <a:avLst/>
          </a:prstGeom>
          <a:noFill/>
        </p:spPr>
      </p:pic>
      <p:pic>
        <p:nvPicPr>
          <p:cNvPr id="7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54993" y="5807911"/>
            <a:ext cx="273067" cy="544392"/>
          </a:xfrm>
          <a:prstGeom prst="rect">
            <a:avLst/>
          </a:prstGeom>
          <a:noFill/>
        </p:spPr>
      </p:pic>
      <p:pic>
        <p:nvPicPr>
          <p:cNvPr id="7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180134" y="5698735"/>
            <a:ext cx="273067" cy="544392"/>
          </a:xfrm>
          <a:prstGeom prst="rect">
            <a:avLst/>
          </a:prstGeom>
          <a:noFill/>
        </p:spPr>
      </p:pic>
      <p:pic>
        <p:nvPicPr>
          <p:cNvPr id="7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93883" y="5050855"/>
            <a:ext cx="273067" cy="544392"/>
          </a:xfrm>
          <a:prstGeom prst="rect">
            <a:avLst/>
          </a:prstGeom>
          <a:noFill/>
        </p:spPr>
      </p:pic>
      <p:pic>
        <p:nvPicPr>
          <p:cNvPr id="7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484934" y="5693791"/>
            <a:ext cx="273067" cy="544392"/>
          </a:xfrm>
          <a:prstGeom prst="rect">
            <a:avLst/>
          </a:prstGeom>
          <a:noFill/>
        </p:spPr>
      </p:pic>
      <p:pic>
        <p:nvPicPr>
          <p:cNvPr id="7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246283" y="5203255"/>
            <a:ext cx="273067" cy="544392"/>
          </a:xfrm>
          <a:prstGeom prst="rect">
            <a:avLst/>
          </a:prstGeom>
          <a:noFill/>
        </p:spPr>
      </p:pic>
      <p:pic>
        <p:nvPicPr>
          <p:cNvPr id="7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941483" y="4743223"/>
            <a:ext cx="273067" cy="544392"/>
          </a:xfrm>
          <a:prstGeom prst="rect">
            <a:avLst/>
          </a:prstGeom>
          <a:noFill/>
        </p:spPr>
      </p:pic>
      <p:pic>
        <p:nvPicPr>
          <p:cNvPr id="7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141244" y="4669495"/>
            <a:ext cx="273067" cy="544392"/>
          </a:xfrm>
          <a:prstGeom prst="rect">
            <a:avLst/>
          </a:prstGeom>
          <a:noFill/>
        </p:spPr>
      </p:pic>
      <p:pic>
        <p:nvPicPr>
          <p:cNvPr id="8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398683" y="5355655"/>
            <a:ext cx="273067" cy="544392"/>
          </a:xfrm>
          <a:prstGeom prst="rect">
            <a:avLst/>
          </a:prstGeom>
          <a:noFill/>
        </p:spPr>
      </p:pic>
      <p:pic>
        <p:nvPicPr>
          <p:cNvPr id="8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818579" y="5086303"/>
            <a:ext cx="273067" cy="544392"/>
          </a:xfrm>
          <a:prstGeom prst="rect">
            <a:avLst/>
          </a:prstGeom>
          <a:noFill/>
        </p:spPr>
      </p:pic>
      <p:pic>
        <p:nvPicPr>
          <p:cNvPr id="8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845838" y="5546335"/>
            <a:ext cx="273067" cy="544392"/>
          </a:xfrm>
          <a:prstGeom prst="rect">
            <a:avLst/>
          </a:prstGeom>
          <a:noFill/>
        </p:spPr>
      </p:pic>
      <p:pic>
        <p:nvPicPr>
          <p:cNvPr id="11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125616" y="4844293"/>
            <a:ext cx="273067" cy="544392"/>
          </a:xfrm>
          <a:prstGeom prst="rect">
            <a:avLst/>
          </a:prstGeom>
          <a:noFill/>
        </p:spPr>
      </p:pic>
      <p:pic>
        <p:nvPicPr>
          <p:cNvPr id="11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390875" y="4727341"/>
            <a:ext cx="273067" cy="544392"/>
          </a:xfrm>
          <a:prstGeom prst="rect">
            <a:avLst/>
          </a:prstGeom>
          <a:noFill/>
        </p:spPr>
      </p:pic>
      <p:pic>
        <p:nvPicPr>
          <p:cNvPr id="11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390875" y="5108701"/>
            <a:ext cx="273067" cy="544392"/>
          </a:xfrm>
          <a:prstGeom prst="rect">
            <a:avLst/>
          </a:prstGeom>
          <a:noFill/>
        </p:spPr>
      </p:pic>
      <p:pic>
        <p:nvPicPr>
          <p:cNvPr id="11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773455" y="5416333"/>
            <a:ext cx="273067" cy="544392"/>
          </a:xfrm>
          <a:prstGeom prst="rect">
            <a:avLst/>
          </a:prstGeom>
          <a:noFill/>
        </p:spPr>
      </p:pic>
      <p:pic>
        <p:nvPicPr>
          <p:cNvPr id="11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211216" y="5525509"/>
            <a:ext cx="273067" cy="544392"/>
          </a:xfrm>
          <a:prstGeom prst="rect">
            <a:avLst/>
          </a:prstGeom>
          <a:noFill/>
        </p:spPr>
      </p:pic>
      <p:pic>
        <p:nvPicPr>
          <p:cNvPr id="11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363616" y="5677909"/>
            <a:ext cx="273067" cy="544392"/>
          </a:xfrm>
          <a:prstGeom prst="rect">
            <a:avLst/>
          </a:prstGeom>
          <a:noFill/>
        </p:spPr>
      </p:pic>
      <p:pic>
        <p:nvPicPr>
          <p:cNvPr id="11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830210" y="5149093"/>
            <a:ext cx="273067" cy="544392"/>
          </a:xfrm>
          <a:prstGeom prst="rect">
            <a:avLst/>
          </a:prstGeom>
          <a:noFill/>
        </p:spPr>
      </p:pic>
      <p:pic>
        <p:nvPicPr>
          <p:cNvPr id="11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516016" y="5149093"/>
            <a:ext cx="273067" cy="544392"/>
          </a:xfrm>
          <a:prstGeom prst="rect">
            <a:avLst/>
          </a:prstGeom>
          <a:noFill/>
        </p:spPr>
      </p:pic>
      <p:pic>
        <p:nvPicPr>
          <p:cNvPr id="11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516016" y="5830309"/>
            <a:ext cx="273067" cy="544392"/>
          </a:xfrm>
          <a:prstGeom prst="rect">
            <a:avLst/>
          </a:prstGeom>
          <a:noFill/>
        </p:spPr>
      </p:pic>
      <p:pic>
        <p:nvPicPr>
          <p:cNvPr id="12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820816" y="5108701"/>
            <a:ext cx="273067" cy="544392"/>
          </a:xfrm>
          <a:prstGeom prst="rect">
            <a:avLst/>
          </a:prstGeom>
          <a:noFill/>
        </p:spPr>
      </p:pic>
      <p:pic>
        <p:nvPicPr>
          <p:cNvPr id="12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791320" y="5830309"/>
            <a:ext cx="273067" cy="544392"/>
          </a:xfrm>
          <a:prstGeom prst="rect">
            <a:avLst/>
          </a:prstGeom>
          <a:noFill/>
        </p:spPr>
      </p:pic>
      <p:pic>
        <p:nvPicPr>
          <p:cNvPr id="12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916461" y="5721133"/>
            <a:ext cx="273067" cy="544392"/>
          </a:xfrm>
          <a:prstGeom prst="rect">
            <a:avLst/>
          </a:prstGeom>
          <a:noFill/>
        </p:spPr>
      </p:pic>
      <p:pic>
        <p:nvPicPr>
          <p:cNvPr id="12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830210" y="5073253"/>
            <a:ext cx="273067" cy="544392"/>
          </a:xfrm>
          <a:prstGeom prst="rect">
            <a:avLst/>
          </a:prstGeom>
          <a:noFill/>
        </p:spPr>
      </p:pic>
      <p:pic>
        <p:nvPicPr>
          <p:cNvPr id="12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221261" y="5716189"/>
            <a:ext cx="273067" cy="544392"/>
          </a:xfrm>
          <a:prstGeom prst="rect">
            <a:avLst/>
          </a:prstGeom>
          <a:noFill/>
        </p:spPr>
      </p:pic>
      <p:pic>
        <p:nvPicPr>
          <p:cNvPr id="12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982610" y="5225653"/>
            <a:ext cx="273067" cy="544392"/>
          </a:xfrm>
          <a:prstGeom prst="rect">
            <a:avLst/>
          </a:prstGeom>
          <a:noFill/>
        </p:spPr>
      </p:pic>
      <p:pic>
        <p:nvPicPr>
          <p:cNvPr id="12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677810" y="4765621"/>
            <a:ext cx="273067" cy="544392"/>
          </a:xfrm>
          <a:prstGeom prst="rect">
            <a:avLst/>
          </a:prstGeom>
          <a:noFill/>
        </p:spPr>
      </p:pic>
      <p:pic>
        <p:nvPicPr>
          <p:cNvPr id="12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877571" y="4691893"/>
            <a:ext cx="273067" cy="544392"/>
          </a:xfrm>
          <a:prstGeom prst="rect">
            <a:avLst/>
          </a:prstGeom>
          <a:noFill/>
        </p:spPr>
      </p:pic>
      <p:pic>
        <p:nvPicPr>
          <p:cNvPr id="12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135010" y="5378053"/>
            <a:ext cx="273067" cy="544392"/>
          </a:xfrm>
          <a:prstGeom prst="rect">
            <a:avLst/>
          </a:prstGeom>
          <a:noFill/>
        </p:spPr>
      </p:pic>
      <p:pic>
        <p:nvPicPr>
          <p:cNvPr id="12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554906" y="5108701"/>
            <a:ext cx="273067" cy="544392"/>
          </a:xfrm>
          <a:prstGeom prst="rect">
            <a:avLst/>
          </a:prstGeom>
          <a:noFill/>
        </p:spPr>
      </p:pic>
      <p:pic>
        <p:nvPicPr>
          <p:cNvPr id="13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582165" y="5568733"/>
            <a:ext cx="273067" cy="544392"/>
          </a:xfrm>
          <a:prstGeom prst="rect">
            <a:avLst/>
          </a:prstGeom>
          <a:noFill/>
        </p:spPr>
      </p:pic>
      <p:pic>
        <p:nvPicPr>
          <p:cNvPr id="131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827" y="4821895"/>
            <a:ext cx="273067" cy="544392"/>
          </a:xfrm>
          <a:prstGeom prst="rect">
            <a:avLst/>
          </a:prstGeom>
          <a:noFill/>
        </p:spPr>
      </p:pic>
      <p:pic>
        <p:nvPicPr>
          <p:cNvPr id="132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9086" y="4704943"/>
            <a:ext cx="273067" cy="544392"/>
          </a:xfrm>
          <a:prstGeom prst="rect">
            <a:avLst/>
          </a:prstGeom>
          <a:noFill/>
        </p:spPr>
      </p:pic>
      <p:pic>
        <p:nvPicPr>
          <p:cNvPr id="133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9086" y="5086303"/>
            <a:ext cx="273067" cy="544392"/>
          </a:xfrm>
          <a:prstGeom prst="rect">
            <a:avLst/>
          </a:prstGeom>
          <a:noFill/>
        </p:spPr>
      </p:pic>
      <p:pic>
        <p:nvPicPr>
          <p:cNvPr id="134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1666" y="5393935"/>
            <a:ext cx="273067" cy="544392"/>
          </a:xfrm>
          <a:prstGeom prst="rect">
            <a:avLst/>
          </a:prstGeom>
          <a:noFill/>
        </p:spPr>
      </p:pic>
      <p:pic>
        <p:nvPicPr>
          <p:cNvPr id="135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025" y="5398891"/>
            <a:ext cx="273067" cy="544392"/>
          </a:xfrm>
          <a:prstGeom prst="rect">
            <a:avLst/>
          </a:prstGeom>
          <a:noFill/>
        </p:spPr>
      </p:pic>
      <p:pic>
        <p:nvPicPr>
          <p:cNvPr id="136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827" y="5655511"/>
            <a:ext cx="273067" cy="544392"/>
          </a:xfrm>
          <a:prstGeom prst="rect">
            <a:avLst/>
          </a:prstGeom>
          <a:noFill/>
        </p:spPr>
      </p:pic>
      <p:pic>
        <p:nvPicPr>
          <p:cNvPr id="137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8421" y="5126695"/>
            <a:ext cx="273067" cy="544392"/>
          </a:xfrm>
          <a:prstGeom prst="rect">
            <a:avLst/>
          </a:prstGeom>
          <a:noFill/>
        </p:spPr>
      </p:pic>
      <p:pic>
        <p:nvPicPr>
          <p:cNvPr id="138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4227" y="5126695"/>
            <a:ext cx="273067" cy="544392"/>
          </a:xfrm>
          <a:prstGeom prst="rect">
            <a:avLst/>
          </a:prstGeom>
          <a:noFill/>
        </p:spPr>
      </p:pic>
      <p:pic>
        <p:nvPicPr>
          <p:cNvPr id="139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4227" y="5807911"/>
            <a:ext cx="273067" cy="544392"/>
          </a:xfrm>
          <a:prstGeom prst="rect">
            <a:avLst/>
          </a:prstGeom>
          <a:noFill/>
        </p:spPr>
      </p:pic>
      <p:pic>
        <p:nvPicPr>
          <p:cNvPr id="14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027" y="5086303"/>
            <a:ext cx="273067" cy="544392"/>
          </a:xfrm>
          <a:prstGeom prst="rect">
            <a:avLst/>
          </a:prstGeom>
          <a:noFill/>
        </p:spPr>
      </p:pic>
      <p:pic>
        <p:nvPicPr>
          <p:cNvPr id="141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9531" y="5807911"/>
            <a:ext cx="273067" cy="544392"/>
          </a:xfrm>
          <a:prstGeom prst="rect">
            <a:avLst/>
          </a:prstGeom>
          <a:noFill/>
        </p:spPr>
      </p:pic>
      <p:pic>
        <p:nvPicPr>
          <p:cNvPr id="142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4672" y="5698735"/>
            <a:ext cx="273067" cy="544392"/>
          </a:xfrm>
          <a:prstGeom prst="rect">
            <a:avLst/>
          </a:prstGeom>
          <a:noFill/>
        </p:spPr>
      </p:pic>
      <p:pic>
        <p:nvPicPr>
          <p:cNvPr id="143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8421" y="5050855"/>
            <a:ext cx="273067" cy="544392"/>
          </a:xfrm>
          <a:prstGeom prst="rect">
            <a:avLst/>
          </a:prstGeom>
          <a:noFill/>
        </p:spPr>
      </p:pic>
      <p:pic>
        <p:nvPicPr>
          <p:cNvPr id="144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8182" y="5721451"/>
            <a:ext cx="273067" cy="544392"/>
          </a:xfrm>
          <a:prstGeom prst="rect">
            <a:avLst/>
          </a:prstGeom>
          <a:noFill/>
        </p:spPr>
      </p:pic>
      <p:pic>
        <p:nvPicPr>
          <p:cNvPr id="145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821" y="5203255"/>
            <a:ext cx="273067" cy="544392"/>
          </a:xfrm>
          <a:prstGeom prst="rect">
            <a:avLst/>
          </a:prstGeom>
          <a:noFill/>
        </p:spPr>
      </p:pic>
      <p:pic>
        <p:nvPicPr>
          <p:cNvPr id="146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6021" y="4743223"/>
            <a:ext cx="273067" cy="544392"/>
          </a:xfrm>
          <a:prstGeom prst="rect">
            <a:avLst/>
          </a:prstGeom>
          <a:noFill/>
        </p:spPr>
      </p:pic>
      <p:pic>
        <p:nvPicPr>
          <p:cNvPr id="147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2866" y="4669495"/>
            <a:ext cx="273067" cy="544392"/>
          </a:xfrm>
          <a:prstGeom prst="rect">
            <a:avLst/>
          </a:prstGeom>
          <a:noFill/>
        </p:spPr>
      </p:pic>
      <p:pic>
        <p:nvPicPr>
          <p:cNvPr id="148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3221" y="5355655"/>
            <a:ext cx="273067" cy="544392"/>
          </a:xfrm>
          <a:prstGeom prst="rect">
            <a:avLst/>
          </a:prstGeom>
          <a:noFill/>
        </p:spPr>
      </p:pic>
      <p:pic>
        <p:nvPicPr>
          <p:cNvPr id="149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117" y="5086303"/>
            <a:ext cx="273067" cy="544392"/>
          </a:xfrm>
          <a:prstGeom prst="rect">
            <a:avLst/>
          </a:prstGeom>
          <a:noFill/>
        </p:spPr>
      </p:pic>
      <p:pic>
        <p:nvPicPr>
          <p:cNvPr id="15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0376" y="5546335"/>
            <a:ext cx="273067" cy="544392"/>
          </a:xfrm>
          <a:prstGeom prst="rect">
            <a:avLst/>
          </a:prstGeom>
          <a:noFill/>
        </p:spPr>
      </p:pic>
      <p:pic>
        <p:nvPicPr>
          <p:cNvPr id="15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471234" y="4821895"/>
            <a:ext cx="273067" cy="544392"/>
          </a:xfrm>
          <a:prstGeom prst="rect">
            <a:avLst/>
          </a:prstGeom>
          <a:noFill/>
        </p:spPr>
      </p:pic>
      <p:pic>
        <p:nvPicPr>
          <p:cNvPr id="15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736493" y="4704943"/>
            <a:ext cx="273067" cy="544392"/>
          </a:xfrm>
          <a:prstGeom prst="rect">
            <a:avLst/>
          </a:prstGeom>
          <a:noFill/>
        </p:spPr>
      </p:pic>
      <p:pic>
        <p:nvPicPr>
          <p:cNvPr id="15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736493" y="5086303"/>
            <a:ext cx="273067" cy="544392"/>
          </a:xfrm>
          <a:prstGeom prst="rect">
            <a:avLst/>
          </a:prstGeom>
          <a:noFill/>
        </p:spPr>
      </p:pic>
      <p:pic>
        <p:nvPicPr>
          <p:cNvPr id="15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119073" y="5393935"/>
            <a:ext cx="273067" cy="544392"/>
          </a:xfrm>
          <a:prstGeom prst="rect">
            <a:avLst/>
          </a:prstGeom>
          <a:noFill/>
        </p:spPr>
      </p:pic>
      <p:pic>
        <p:nvPicPr>
          <p:cNvPr id="15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556834" y="5503111"/>
            <a:ext cx="273067" cy="544392"/>
          </a:xfrm>
          <a:prstGeom prst="rect">
            <a:avLst/>
          </a:prstGeom>
          <a:noFill/>
        </p:spPr>
      </p:pic>
      <p:pic>
        <p:nvPicPr>
          <p:cNvPr id="15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709234" y="5655511"/>
            <a:ext cx="273067" cy="544392"/>
          </a:xfrm>
          <a:prstGeom prst="rect">
            <a:avLst/>
          </a:prstGeom>
          <a:noFill/>
        </p:spPr>
      </p:pic>
      <p:pic>
        <p:nvPicPr>
          <p:cNvPr id="15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175828" y="5126695"/>
            <a:ext cx="273067" cy="544392"/>
          </a:xfrm>
          <a:prstGeom prst="rect">
            <a:avLst/>
          </a:prstGeom>
          <a:noFill/>
        </p:spPr>
      </p:pic>
      <p:pic>
        <p:nvPicPr>
          <p:cNvPr id="15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861634" y="5126695"/>
            <a:ext cx="273067" cy="544392"/>
          </a:xfrm>
          <a:prstGeom prst="rect">
            <a:avLst/>
          </a:prstGeom>
          <a:noFill/>
        </p:spPr>
      </p:pic>
      <p:pic>
        <p:nvPicPr>
          <p:cNvPr id="15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861634" y="5807911"/>
            <a:ext cx="273067" cy="544392"/>
          </a:xfrm>
          <a:prstGeom prst="rect">
            <a:avLst/>
          </a:prstGeom>
          <a:noFill/>
        </p:spPr>
      </p:pic>
      <p:pic>
        <p:nvPicPr>
          <p:cNvPr id="16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166434" y="5086303"/>
            <a:ext cx="273067" cy="544392"/>
          </a:xfrm>
          <a:prstGeom prst="rect">
            <a:avLst/>
          </a:prstGeom>
          <a:noFill/>
        </p:spPr>
      </p:pic>
      <p:pic>
        <p:nvPicPr>
          <p:cNvPr id="16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136938" y="5807911"/>
            <a:ext cx="273067" cy="544392"/>
          </a:xfrm>
          <a:prstGeom prst="rect">
            <a:avLst/>
          </a:prstGeom>
          <a:noFill/>
        </p:spPr>
      </p:pic>
      <p:pic>
        <p:nvPicPr>
          <p:cNvPr id="16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262079" y="5698735"/>
            <a:ext cx="273067" cy="544392"/>
          </a:xfrm>
          <a:prstGeom prst="rect">
            <a:avLst/>
          </a:prstGeom>
          <a:noFill/>
        </p:spPr>
      </p:pic>
      <p:pic>
        <p:nvPicPr>
          <p:cNvPr id="16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175828" y="5050855"/>
            <a:ext cx="273067" cy="544392"/>
          </a:xfrm>
          <a:prstGeom prst="rect">
            <a:avLst/>
          </a:prstGeom>
          <a:noFill/>
        </p:spPr>
      </p:pic>
      <p:pic>
        <p:nvPicPr>
          <p:cNvPr id="16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566879" y="5693791"/>
            <a:ext cx="273067" cy="544392"/>
          </a:xfrm>
          <a:prstGeom prst="rect">
            <a:avLst/>
          </a:prstGeom>
          <a:noFill/>
        </p:spPr>
      </p:pic>
      <p:pic>
        <p:nvPicPr>
          <p:cNvPr id="16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328228" y="5203255"/>
            <a:ext cx="273067" cy="544392"/>
          </a:xfrm>
          <a:prstGeom prst="rect">
            <a:avLst/>
          </a:prstGeom>
          <a:noFill/>
        </p:spPr>
      </p:pic>
      <p:pic>
        <p:nvPicPr>
          <p:cNvPr id="16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023428" y="4743223"/>
            <a:ext cx="273067" cy="544392"/>
          </a:xfrm>
          <a:prstGeom prst="rect">
            <a:avLst/>
          </a:prstGeom>
          <a:noFill/>
        </p:spPr>
      </p:pic>
      <p:pic>
        <p:nvPicPr>
          <p:cNvPr id="16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223189" y="4669495"/>
            <a:ext cx="273067" cy="544392"/>
          </a:xfrm>
          <a:prstGeom prst="rect">
            <a:avLst/>
          </a:prstGeom>
          <a:noFill/>
        </p:spPr>
      </p:pic>
      <p:pic>
        <p:nvPicPr>
          <p:cNvPr id="16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6480628" y="5355655"/>
            <a:ext cx="273067" cy="544392"/>
          </a:xfrm>
          <a:prstGeom prst="rect">
            <a:avLst/>
          </a:prstGeom>
          <a:noFill/>
        </p:spPr>
      </p:pic>
      <p:pic>
        <p:nvPicPr>
          <p:cNvPr id="16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900524" y="5086303"/>
            <a:ext cx="273067" cy="544392"/>
          </a:xfrm>
          <a:prstGeom prst="rect">
            <a:avLst/>
          </a:prstGeom>
          <a:noFill/>
        </p:spPr>
      </p:pic>
      <p:pic>
        <p:nvPicPr>
          <p:cNvPr id="17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5927783" y="5546335"/>
            <a:ext cx="273067" cy="544392"/>
          </a:xfrm>
          <a:prstGeom prst="rect">
            <a:avLst/>
          </a:prstGeom>
          <a:noFill/>
        </p:spPr>
      </p:pic>
      <p:pic>
        <p:nvPicPr>
          <p:cNvPr id="17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8082320" y="4791709"/>
            <a:ext cx="273067" cy="544392"/>
          </a:xfrm>
          <a:prstGeom prst="rect">
            <a:avLst/>
          </a:prstGeom>
          <a:noFill/>
        </p:spPr>
      </p:pic>
      <p:pic>
        <p:nvPicPr>
          <p:cNvPr id="17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347579" y="4674757"/>
            <a:ext cx="273067" cy="544392"/>
          </a:xfrm>
          <a:prstGeom prst="rect">
            <a:avLst/>
          </a:prstGeom>
          <a:noFill/>
        </p:spPr>
      </p:pic>
      <p:pic>
        <p:nvPicPr>
          <p:cNvPr id="17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347579" y="5056117"/>
            <a:ext cx="273067" cy="544392"/>
          </a:xfrm>
          <a:prstGeom prst="rect">
            <a:avLst/>
          </a:prstGeom>
          <a:noFill/>
        </p:spPr>
      </p:pic>
      <p:pic>
        <p:nvPicPr>
          <p:cNvPr id="17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730159" y="5363749"/>
            <a:ext cx="273067" cy="544392"/>
          </a:xfrm>
          <a:prstGeom prst="rect">
            <a:avLst/>
          </a:prstGeom>
          <a:noFill/>
        </p:spPr>
      </p:pic>
      <p:pic>
        <p:nvPicPr>
          <p:cNvPr id="17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167920" y="5472925"/>
            <a:ext cx="273067" cy="544392"/>
          </a:xfrm>
          <a:prstGeom prst="rect">
            <a:avLst/>
          </a:prstGeom>
          <a:noFill/>
        </p:spPr>
      </p:pic>
      <p:pic>
        <p:nvPicPr>
          <p:cNvPr id="17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320320" y="5625325"/>
            <a:ext cx="273067" cy="544392"/>
          </a:xfrm>
          <a:prstGeom prst="rect">
            <a:avLst/>
          </a:prstGeom>
          <a:noFill/>
        </p:spPr>
      </p:pic>
      <p:pic>
        <p:nvPicPr>
          <p:cNvPr id="17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786914" y="5096509"/>
            <a:ext cx="273067" cy="544392"/>
          </a:xfrm>
          <a:prstGeom prst="rect">
            <a:avLst/>
          </a:prstGeom>
          <a:noFill/>
        </p:spPr>
      </p:pic>
      <p:pic>
        <p:nvPicPr>
          <p:cNvPr id="17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472720" y="5096509"/>
            <a:ext cx="273067" cy="544392"/>
          </a:xfrm>
          <a:prstGeom prst="rect">
            <a:avLst/>
          </a:prstGeom>
          <a:noFill/>
        </p:spPr>
      </p:pic>
      <p:pic>
        <p:nvPicPr>
          <p:cNvPr id="17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472720" y="5777725"/>
            <a:ext cx="273067" cy="544392"/>
          </a:xfrm>
          <a:prstGeom prst="rect">
            <a:avLst/>
          </a:prstGeom>
          <a:noFill/>
        </p:spPr>
      </p:pic>
      <p:pic>
        <p:nvPicPr>
          <p:cNvPr id="18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777520" y="5056117"/>
            <a:ext cx="273067" cy="544392"/>
          </a:xfrm>
          <a:prstGeom prst="rect">
            <a:avLst/>
          </a:prstGeom>
          <a:noFill/>
        </p:spPr>
      </p:pic>
      <p:pic>
        <p:nvPicPr>
          <p:cNvPr id="181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748024" y="5777725"/>
            <a:ext cx="273067" cy="544392"/>
          </a:xfrm>
          <a:prstGeom prst="rect">
            <a:avLst/>
          </a:prstGeom>
          <a:noFill/>
        </p:spPr>
      </p:pic>
      <p:pic>
        <p:nvPicPr>
          <p:cNvPr id="182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873165" y="5668549"/>
            <a:ext cx="273067" cy="544392"/>
          </a:xfrm>
          <a:prstGeom prst="rect">
            <a:avLst/>
          </a:prstGeom>
          <a:noFill/>
        </p:spPr>
      </p:pic>
      <p:pic>
        <p:nvPicPr>
          <p:cNvPr id="183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786914" y="5020669"/>
            <a:ext cx="273067" cy="544392"/>
          </a:xfrm>
          <a:prstGeom prst="rect">
            <a:avLst/>
          </a:prstGeom>
          <a:noFill/>
        </p:spPr>
      </p:pic>
      <p:pic>
        <p:nvPicPr>
          <p:cNvPr id="184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8177965" y="5663605"/>
            <a:ext cx="273067" cy="544392"/>
          </a:xfrm>
          <a:prstGeom prst="rect">
            <a:avLst/>
          </a:prstGeom>
          <a:noFill/>
        </p:spPr>
      </p:pic>
      <p:pic>
        <p:nvPicPr>
          <p:cNvPr id="185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939314" y="5173069"/>
            <a:ext cx="273067" cy="544392"/>
          </a:xfrm>
          <a:prstGeom prst="rect">
            <a:avLst/>
          </a:prstGeom>
          <a:noFill/>
        </p:spPr>
      </p:pic>
      <p:pic>
        <p:nvPicPr>
          <p:cNvPr id="186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634514" y="4713037"/>
            <a:ext cx="273067" cy="544392"/>
          </a:xfrm>
          <a:prstGeom prst="rect">
            <a:avLst/>
          </a:prstGeom>
          <a:noFill/>
        </p:spPr>
      </p:pic>
      <p:pic>
        <p:nvPicPr>
          <p:cNvPr id="187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834275" y="4639309"/>
            <a:ext cx="273067" cy="544392"/>
          </a:xfrm>
          <a:prstGeom prst="rect">
            <a:avLst/>
          </a:prstGeom>
          <a:noFill/>
        </p:spPr>
      </p:pic>
      <p:pic>
        <p:nvPicPr>
          <p:cNvPr id="188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8091714" y="5325469"/>
            <a:ext cx="273067" cy="544392"/>
          </a:xfrm>
          <a:prstGeom prst="rect">
            <a:avLst/>
          </a:prstGeom>
          <a:noFill/>
        </p:spPr>
      </p:pic>
      <p:pic>
        <p:nvPicPr>
          <p:cNvPr id="189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511610" y="5056117"/>
            <a:ext cx="273067" cy="544392"/>
          </a:xfrm>
          <a:prstGeom prst="rect">
            <a:avLst/>
          </a:prstGeom>
          <a:noFill/>
        </p:spPr>
      </p:pic>
      <p:pic>
        <p:nvPicPr>
          <p:cNvPr id="190" name="Picture 44" descr="Stick Man Yellow 2 Clip Art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7538869" y="5516149"/>
            <a:ext cx="273067" cy="54439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1389289" y="1524000"/>
                <a:ext cx="5840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Stratify on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match within strata (“Vector Matching”)</a:t>
                </a: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89" y="1524000"/>
                <a:ext cx="5840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39" t="-8197" r="-7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813074" y="18288"/>
            <a:ext cx="330926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-546508" y="1949925"/>
            <a:ext cx="9544235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128" y="5117801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83" y="4369962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3169" y="435589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1287" y="218163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4716" y="249338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69716" y="267984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8550" y="304074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4794" y="267984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4600" y="27614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958" y="294794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8866" y="152400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0958" y="332007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1067" y="232750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7207" y="18306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5339" y="20338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49" y="483935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072" y="517703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1116" y="477085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77115" y="451526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31" y="497263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408" y="483743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988" y="44473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7891" y="46517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339" y="40931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97673" y="42963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321" y="532806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0435" y="375017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035" y="435986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7835" y="54803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2210" y="4379362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05126" y="437936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9944" y="539022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2610" y="457333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89126" y="4861714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36169" y="53980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73235" y="402115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06258" y="4895414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39544" y="497979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5126" y="46531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78222" y="24005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09825" y="20338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5608" y="146789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8441" y="20338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05121" y="23892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0848" y="20338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98002" y="220276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2430" y="49405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3501" y="466126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05126" y="542365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0541" y="41940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230" y="517599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472" y="537237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6169" y="436175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9825" y="285794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4903" y="214666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160" y="4804351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275" y="5362694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4830" y="50929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030" y="422433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459" y="453608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1459" y="47225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292" y="50834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6536" y="47225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6342" y="480411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2701" y="499064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9792" y="368681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2810" y="437020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88950" y="387333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7082" y="40765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9965" y="44432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1568" y="40765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6535" y="363071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0183" y="40765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16865" y="44319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2591" y="40765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09746" y="424546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1568" y="490063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36646" y="418936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860" y="306961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3126" y="24638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6726" y="307358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40526" y="41940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24903" y="3093081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7817" y="309308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2635" y="41039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51817" y="357543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98860" y="411173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5926" y="27348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8951" y="360913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02237" y="36935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7817" y="33669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5121" y="36543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7817" y="41373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98860" y="307547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7521" y="38067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0307" y="4524067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1262" y="3776226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05828" y="424562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2251" y="45832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5294" y="41771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81294" y="392152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409" y="437890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9587" y="42436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61167" y="385366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2071" y="405805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4519" y="349940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01851" y="37026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501" y="473432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4719" y="360030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7410" y="458225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9651" y="47786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6339" y="4210617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453" y="4768958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639" y="394235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5639" y="412880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4471" y="44897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0716" y="412880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0521" y="421038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6880" y="439690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3971" y="309308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6989" y="377646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93128" y="327960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94144" y="384948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5748" y="34828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00714" y="303697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4362" y="34828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21044" y="383825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6771" y="34828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13925" y="365173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5748" y="430690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0825" y="359563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427" y="369477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975" y="20187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4808" y="237962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1053" y="20187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858" y="21002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7217" y="228682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67217" y="265895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293" y="369874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8469" y="3718239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8870" y="391220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45384" y="4200592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4480" y="173939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02197" y="160805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8689" y="42794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9760" y="40001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084" y="219681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9288" y="356320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795" y="406141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8961" y="432952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070" y="370907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3341" y="34154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7827" y="34154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795" y="296959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443" y="34154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3124" y="37708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50" y="34154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827" y="423951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904" y="35282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2119" y="240849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9385" y="180277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2985" y="241246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96785" y="35329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1162" y="2431958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24076" y="243195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94" y="344281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08076" y="2914310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8496" y="303238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24076" y="270579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1381" y="299318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24076" y="34762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3781" y="314558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566" y="3862944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21" y="3115103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62086" y="358450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8511" y="392217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1553" y="35159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37552" y="326040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669" y="371778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5845" y="358257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17426" y="319254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8330" y="33969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0778" y="283828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58110" y="304151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0759" y="407320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20978" y="293918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3668" y="392113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911" y="41175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598" y="3549494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712" y="4107835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6898" y="328122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6781" y="354926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231" y="243195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49388" y="261848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70183" y="299060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0985" y="329798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8775" y="189003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8775" y="226216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8251" y="269226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1851" y="330195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10028" y="3321451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2942" y="332145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36942" y="380380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1051" y="296324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4076" y="383750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2942" y="359528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1318" y="360335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83985" y="3303842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3677" y="201170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4544" y="201567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8344" y="313613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5635" y="20351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0452" y="304603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6678" y="305381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4560" y="15568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6767" y="2551223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0053" y="263559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5635" y="230900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2939" y="259640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5635" y="307945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6678" y="2017561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5339" y="274880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8123" y="3466155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53644" y="318771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3112" y="311920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29110" y="28636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9887" y="300014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49668" y="264472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2317" y="367641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12537" y="254239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5226" y="352434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8455" y="288444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3455" y="307089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2289" y="343180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8532" y="307089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8339" y="315247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4698" y="333899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1789" y="2035169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807" y="271855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0946" y="222169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41960" y="279157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73564" y="242492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532" y="197906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2180" y="242492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68860" y="278034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4587" y="242492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61742" y="259382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3564" y="32489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88642" y="253771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991" y="2887403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946" y="2139564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49935" y="294663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6094" y="274224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7271" y="2607035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18851" y="221700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9535" y="206597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2185" y="309766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5094" y="294559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7335" y="314197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4023" y="2573953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137" y="3132296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0823" y="209912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9691" y="2009117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4213" y="493988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5078" y="494385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3255" y="4963348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76169" y="496334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0169" y="5445701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7303" y="5479401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0589" y="556377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6169" y="5237183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3474" y="552457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4546" y="5245251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07212" y="4945739"/>
            <a:ext cx="280219" cy="56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5874" y="5676978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350" y="5108053"/>
            <a:ext cx="309975" cy="61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5544" y="5318310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8453" y="5166242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5516" y="5073696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7925" y="4980894"/>
            <a:ext cx="280219" cy="55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6791" y="4890889"/>
            <a:ext cx="280219" cy="55865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6569392" y="2458496"/>
            <a:ext cx="2327870" cy="5232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x="7620000" y="3917741"/>
            <a:ext cx="0" cy="11919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00" name="Shape 400"/>
          <p:cNvSpPr/>
          <p:nvPr/>
        </p:nvSpPr>
        <p:spPr>
          <a:xfrm>
            <a:off x="6569392" y="5487064"/>
            <a:ext cx="2327870" cy="5232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653511" y="2924164"/>
            <a:ext cx="2159629" cy="9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1163"/>
          <p:cNvSpPr txBox="1"/>
          <p:nvPr/>
        </p:nvSpPr>
        <p:spPr>
          <a:xfrm>
            <a:off x="609600" y="6858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Study population</a:t>
            </a:r>
            <a:r>
              <a:rPr lang="en-US" sz="2800" b="1" dirty="0" smtClean="0">
                <a:solidFill>
                  <a:schemeClr val="accent1"/>
                </a:solidFill>
              </a:rPr>
              <a:t>, </a:t>
            </a:r>
            <a:r>
              <a:rPr lang="en-US" sz="2800" b="1" i="1" dirty="0" smtClean="0">
                <a:solidFill>
                  <a:schemeClr val="accent1"/>
                </a:solidFill>
              </a:rPr>
              <a:t>Z</a:t>
            </a:r>
            <a:r>
              <a:rPr lang="en-US" sz="2800" b="1" dirty="0" smtClean="0">
                <a:solidFill>
                  <a:schemeClr val="accent1"/>
                </a:solidFill>
              </a:rPr>
              <a:t> treatments</a:t>
            </a:r>
            <a:endParaRPr lang="en-US" sz="28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732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Simulations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1049240" y="1378865"/>
                <a:ext cx="7045518" cy="6463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How does </a:t>
                </a:r>
                <a:r>
                  <a:rPr lang="en-US" dirty="0" err="1" smtClean="0"/>
                  <a:t>VM</a:t>
                </a:r>
                <a:r>
                  <a:rPr lang="en-US" dirty="0" smtClean="0"/>
                  <a:t> compare to other approaches for multiple treatments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Binary methods (CRM), weighting (</a:t>
                </a:r>
                <a:r>
                  <a:rPr lang="en-US" dirty="0" err="1" smtClean="0"/>
                  <a:t>IPW</a:t>
                </a:r>
                <a:r>
                  <a:rPr lang="en-US" dirty="0" smtClean="0"/>
                  <a:t>)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 xmlns="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, how similar are subjects that are matched?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Measured by standardized bias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What percent of eligible subjects are matched?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40" y="1378865"/>
                <a:ext cx="7045518" cy="6463308"/>
              </a:xfrm>
              <a:prstGeom prst="rect">
                <a:avLst/>
              </a:prstGeom>
              <a:blipFill rotWithShape="1">
                <a:blip r:embed="rId2"/>
                <a:stretch>
                  <a:fillRect l="-692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975531"/>
            <a:ext cx="62388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Simulations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3999"/>
            <a:ext cx="8134350" cy="433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9678" y="6040655"/>
            <a:ext cx="758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Each point represents average of 200 simulations (1080 configurations)</a:t>
            </a:r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Conclusions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62000" y="2235200"/>
            <a:ext cx="7403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Importance of defining a causal </a:t>
            </a:r>
            <a:r>
              <a:rPr lang="en-US" sz="2400" dirty="0" err="1" smtClean="0"/>
              <a:t>estimand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Issues with binary matching application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Low bias, high % matched using Vector Matching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21657" y="972457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Thank you!!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See </a:t>
            </a:r>
            <a:r>
              <a:rPr lang="en-US" sz="2400" i="1" dirty="0" smtClean="0"/>
              <a:t>statsbylopez.com/research</a:t>
            </a:r>
            <a:r>
              <a:rPr lang="en-US" sz="2400" dirty="0" smtClean="0"/>
              <a:t> to read the </a:t>
            </a:r>
            <a:r>
              <a:rPr lang="en-US" sz="2400" dirty="0" smtClean="0"/>
              <a:t>paper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" name="Picture 44" descr="Stick Man Yellow 2 Clip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3860" y="1716369"/>
            <a:ext cx="1033593" cy="2060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20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Citations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1388482"/>
            <a:ext cx="7996918" cy="539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5" y="2026556"/>
            <a:ext cx="8046255" cy="303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98159"/>
            <a:ext cx="8092562" cy="441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28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9" y="943429"/>
            <a:ext cx="7236841" cy="392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2" y="4865235"/>
            <a:ext cx="7522148" cy="187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0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7" y="1154113"/>
            <a:ext cx="7853873" cy="428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0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6" y="1043886"/>
            <a:ext cx="8165874" cy="510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3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Study Population, In a </a:t>
            </a:r>
            <a:r>
              <a:rPr lang="en-US" sz="3200" b="1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lang="en-US" sz="32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i="1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3200" b="1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=3)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8656317" y="18288"/>
            <a:ext cx="287383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" y="1593332"/>
            <a:ext cx="8865697" cy="4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01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5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1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310" y="1893332"/>
            <a:ext cx="68321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 smtClean="0"/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55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46509" y="1949926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4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764" y="5117802"/>
            <a:ext cx="309975" cy="617883"/>
          </a:xfrm>
          <a:prstGeom prst="rect">
            <a:avLst/>
          </a:prstGeom>
          <a:noFill/>
        </p:spPr>
      </p:pic>
      <p:pic>
        <p:nvPicPr>
          <p:cNvPr id="125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720" y="4369962"/>
            <a:ext cx="309975" cy="617883"/>
          </a:xfrm>
          <a:prstGeom prst="rect">
            <a:avLst/>
          </a:prstGeom>
          <a:noFill/>
        </p:spPr>
      </p:pic>
      <p:pic>
        <p:nvPicPr>
          <p:cNvPr id="12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019" y="4355896"/>
            <a:ext cx="280219" cy="558652"/>
          </a:xfrm>
          <a:prstGeom prst="rect">
            <a:avLst/>
          </a:prstGeom>
          <a:noFill/>
        </p:spPr>
      </p:pic>
      <p:pic>
        <p:nvPicPr>
          <p:cNvPr id="12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1287" y="2181633"/>
            <a:ext cx="280219" cy="558652"/>
          </a:xfrm>
          <a:prstGeom prst="rect">
            <a:avLst/>
          </a:prstGeom>
          <a:noFill/>
        </p:spPr>
      </p:pic>
      <p:pic>
        <p:nvPicPr>
          <p:cNvPr id="12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353" y="2493387"/>
            <a:ext cx="280219" cy="558652"/>
          </a:xfrm>
          <a:prstGeom prst="rect">
            <a:avLst/>
          </a:prstGeom>
          <a:noFill/>
        </p:spPr>
      </p:pic>
      <p:pic>
        <p:nvPicPr>
          <p:cNvPr id="12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9717" y="2679844"/>
            <a:ext cx="280219" cy="558652"/>
          </a:xfrm>
          <a:prstGeom prst="rect">
            <a:avLst/>
          </a:prstGeom>
          <a:noFill/>
        </p:spPr>
      </p:pic>
      <p:pic>
        <p:nvPicPr>
          <p:cNvPr id="13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8550" y="3040747"/>
            <a:ext cx="280219" cy="558652"/>
          </a:xfrm>
          <a:prstGeom prst="rect">
            <a:avLst/>
          </a:prstGeom>
          <a:noFill/>
        </p:spPr>
      </p:pic>
      <p:pic>
        <p:nvPicPr>
          <p:cNvPr id="13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4794" y="2679844"/>
            <a:ext cx="280219" cy="558652"/>
          </a:xfrm>
          <a:prstGeom prst="rect">
            <a:avLst/>
          </a:prstGeom>
          <a:noFill/>
        </p:spPr>
      </p:pic>
      <p:pic>
        <p:nvPicPr>
          <p:cNvPr id="13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4600" y="2761421"/>
            <a:ext cx="280219" cy="558652"/>
          </a:xfrm>
          <a:prstGeom prst="rect">
            <a:avLst/>
          </a:prstGeom>
          <a:noFill/>
        </p:spPr>
      </p:pic>
      <p:pic>
        <p:nvPicPr>
          <p:cNvPr id="13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959" y="2947945"/>
            <a:ext cx="280219" cy="558652"/>
          </a:xfrm>
          <a:prstGeom prst="rect">
            <a:avLst/>
          </a:prstGeom>
          <a:noFill/>
        </p:spPr>
      </p:pic>
      <p:pic>
        <p:nvPicPr>
          <p:cNvPr id="13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8866" y="1524000"/>
            <a:ext cx="280219" cy="558652"/>
          </a:xfrm>
          <a:prstGeom prst="rect">
            <a:avLst/>
          </a:prstGeom>
          <a:noFill/>
        </p:spPr>
      </p:pic>
      <p:pic>
        <p:nvPicPr>
          <p:cNvPr id="135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959" y="3320073"/>
            <a:ext cx="280219" cy="558652"/>
          </a:xfrm>
          <a:prstGeom prst="rect">
            <a:avLst/>
          </a:prstGeom>
          <a:noFill/>
        </p:spPr>
      </p:pic>
      <p:pic>
        <p:nvPicPr>
          <p:cNvPr id="13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1068" y="2327502"/>
            <a:ext cx="280219" cy="558652"/>
          </a:xfrm>
          <a:prstGeom prst="rect">
            <a:avLst/>
          </a:prstGeom>
          <a:noFill/>
        </p:spPr>
      </p:pic>
      <p:pic>
        <p:nvPicPr>
          <p:cNvPr id="13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7207" y="1830641"/>
            <a:ext cx="280219" cy="558652"/>
          </a:xfrm>
          <a:prstGeom prst="rect">
            <a:avLst/>
          </a:prstGeom>
          <a:noFill/>
        </p:spPr>
      </p:pic>
      <p:pic>
        <p:nvPicPr>
          <p:cNvPr id="13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5339" y="2033871"/>
            <a:ext cx="280219" cy="558652"/>
          </a:xfrm>
          <a:prstGeom prst="rect">
            <a:avLst/>
          </a:prstGeom>
          <a:noFill/>
        </p:spPr>
      </p:pic>
      <p:pic>
        <p:nvPicPr>
          <p:cNvPr id="13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4285" y="4839359"/>
            <a:ext cx="280219" cy="558652"/>
          </a:xfrm>
          <a:prstGeom prst="rect">
            <a:avLst/>
          </a:prstGeom>
          <a:noFill/>
        </p:spPr>
      </p:pic>
      <p:pic>
        <p:nvPicPr>
          <p:cNvPr id="14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709" y="5177033"/>
            <a:ext cx="280219" cy="558652"/>
          </a:xfrm>
          <a:prstGeom prst="rect">
            <a:avLst/>
          </a:prstGeom>
          <a:noFill/>
        </p:spPr>
      </p:pic>
      <p:pic>
        <p:nvPicPr>
          <p:cNvPr id="14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3752" y="4770856"/>
            <a:ext cx="280219" cy="558652"/>
          </a:xfrm>
          <a:prstGeom prst="rect">
            <a:avLst/>
          </a:prstGeom>
          <a:noFill/>
        </p:spPr>
      </p:pic>
      <p:pic>
        <p:nvPicPr>
          <p:cNvPr id="14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9751" y="4515264"/>
            <a:ext cx="280219" cy="558652"/>
          </a:xfrm>
          <a:prstGeom prst="rect">
            <a:avLst/>
          </a:prstGeom>
          <a:noFill/>
        </p:spPr>
      </p:pic>
      <p:pic>
        <p:nvPicPr>
          <p:cNvPr id="14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67" y="4972638"/>
            <a:ext cx="280219" cy="558652"/>
          </a:xfrm>
          <a:prstGeom prst="rect">
            <a:avLst/>
          </a:prstGeom>
          <a:noFill/>
        </p:spPr>
      </p:pic>
      <p:pic>
        <p:nvPicPr>
          <p:cNvPr id="14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44" y="4837434"/>
            <a:ext cx="280219" cy="558652"/>
          </a:xfrm>
          <a:prstGeom prst="rect">
            <a:avLst/>
          </a:prstGeom>
          <a:noFill/>
        </p:spPr>
      </p:pic>
      <p:pic>
        <p:nvPicPr>
          <p:cNvPr id="145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625" y="4447398"/>
            <a:ext cx="280219" cy="558652"/>
          </a:xfrm>
          <a:prstGeom prst="rect">
            <a:avLst/>
          </a:prstGeom>
          <a:noFill/>
        </p:spPr>
      </p:pic>
      <p:pic>
        <p:nvPicPr>
          <p:cNvPr id="146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0528" y="4651793"/>
            <a:ext cx="280219" cy="558652"/>
          </a:xfrm>
          <a:prstGeom prst="rect">
            <a:avLst/>
          </a:prstGeom>
          <a:noFill/>
        </p:spPr>
      </p:pic>
      <p:pic>
        <p:nvPicPr>
          <p:cNvPr id="14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76" y="4093141"/>
            <a:ext cx="280219" cy="558652"/>
          </a:xfrm>
          <a:prstGeom prst="rect">
            <a:avLst/>
          </a:prstGeom>
          <a:noFill/>
        </p:spPr>
      </p:pic>
      <p:pic>
        <p:nvPicPr>
          <p:cNvPr id="14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309" y="4296371"/>
            <a:ext cx="280219" cy="558652"/>
          </a:xfrm>
          <a:prstGeom prst="rect">
            <a:avLst/>
          </a:prstGeom>
          <a:noFill/>
        </p:spPr>
      </p:pic>
      <p:pic>
        <p:nvPicPr>
          <p:cNvPr id="14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2958" y="5328060"/>
            <a:ext cx="280219" cy="558652"/>
          </a:xfrm>
          <a:prstGeom prst="rect">
            <a:avLst/>
          </a:prstGeom>
          <a:noFill/>
        </p:spPr>
      </p:pic>
      <p:pic>
        <p:nvPicPr>
          <p:cNvPr id="15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3285" y="3750179"/>
            <a:ext cx="280219" cy="558652"/>
          </a:xfrm>
          <a:prstGeom prst="rect">
            <a:avLst/>
          </a:prstGeom>
          <a:noFill/>
        </p:spPr>
      </p:pic>
      <p:pic>
        <p:nvPicPr>
          <p:cNvPr id="15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6885" y="4359868"/>
            <a:ext cx="280219" cy="558652"/>
          </a:xfrm>
          <a:prstGeom prst="rect">
            <a:avLst/>
          </a:prstGeom>
          <a:noFill/>
        </p:spPr>
      </p:pic>
      <p:pic>
        <p:nvPicPr>
          <p:cNvPr id="15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0685" y="5480322"/>
            <a:ext cx="280219" cy="558652"/>
          </a:xfrm>
          <a:prstGeom prst="rect">
            <a:avLst/>
          </a:prstGeom>
          <a:noFill/>
        </p:spPr>
      </p:pic>
      <p:pic>
        <p:nvPicPr>
          <p:cNvPr id="153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2211" y="4379362"/>
            <a:ext cx="280219" cy="560520"/>
          </a:xfrm>
          <a:prstGeom prst="rect">
            <a:avLst/>
          </a:prstGeom>
          <a:noFill/>
        </p:spPr>
      </p:pic>
      <p:pic>
        <p:nvPicPr>
          <p:cNvPr id="15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7976" y="4379362"/>
            <a:ext cx="280219" cy="558652"/>
          </a:xfrm>
          <a:prstGeom prst="rect">
            <a:avLst/>
          </a:prstGeom>
          <a:noFill/>
        </p:spPr>
      </p:pic>
      <p:pic>
        <p:nvPicPr>
          <p:cNvPr id="15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794" y="5390223"/>
            <a:ext cx="280219" cy="558652"/>
          </a:xfrm>
          <a:prstGeom prst="rect">
            <a:avLst/>
          </a:prstGeom>
          <a:noFill/>
        </p:spPr>
      </p:pic>
      <p:pic>
        <p:nvPicPr>
          <p:cNvPr id="15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2611" y="4573332"/>
            <a:ext cx="280219" cy="558652"/>
          </a:xfrm>
          <a:prstGeom prst="rect">
            <a:avLst/>
          </a:prstGeom>
          <a:noFill/>
        </p:spPr>
      </p:pic>
      <p:pic>
        <p:nvPicPr>
          <p:cNvPr id="15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9126" y="4861715"/>
            <a:ext cx="280219" cy="560520"/>
          </a:xfrm>
          <a:prstGeom prst="rect">
            <a:avLst/>
          </a:prstGeom>
          <a:noFill/>
        </p:spPr>
      </p:pic>
      <p:pic>
        <p:nvPicPr>
          <p:cNvPr id="15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9019" y="5398011"/>
            <a:ext cx="280219" cy="558652"/>
          </a:xfrm>
          <a:prstGeom prst="rect">
            <a:avLst/>
          </a:prstGeom>
          <a:noFill/>
        </p:spPr>
      </p:pic>
      <p:pic>
        <p:nvPicPr>
          <p:cNvPr id="15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6085" y="4021152"/>
            <a:ext cx="280219" cy="558652"/>
          </a:xfrm>
          <a:prstGeom prst="rect">
            <a:avLst/>
          </a:prstGeom>
          <a:noFill/>
        </p:spPr>
      </p:pic>
      <p:pic>
        <p:nvPicPr>
          <p:cNvPr id="160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69109" y="4895415"/>
            <a:ext cx="280219" cy="560520"/>
          </a:xfrm>
          <a:prstGeom prst="rect">
            <a:avLst/>
          </a:prstGeom>
          <a:noFill/>
        </p:spPr>
      </p:pic>
      <p:pic>
        <p:nvPicPr>
          <p:cNvPr id="16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2395" y="4979791"/>
            <a:ext cx="280219" cy="558652"/>
          </a:xfrm>
          <a:prstGeom prst="rect">
            <a:avLst/>
          </a:prstGeom>
          <a:noFill/>
        </p:spPr>
      </p:pic>
      <p:pic>
        <p:nvPicPr>
          <p:cNvPr id="16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976" y="4653198"/>
            <a:ext cx="280219" cy="558652"/>
          </a:xfrm>
          <a:prstGeom prst="rect">
            <a:avLst/>
          </a:prstGeom>
          <a:noFill/>
        </p:spPr>
      </p:pic>
      <p:pic>
        <p:nvPicPr>
          <p:cNvPr id="163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8222" y="2400518"/>
            <a:ext cx="280219" cy="558652"/>
          </a:xfrm>
          <a:prstGeom prst="rect">
            <a:avLst/>
          </a:prstGeom>
          <a:noFill/>
        </p:spPr>
      </p:pic>
      <p:pic>
        <p:nvPicPr>
          <p:cNvPr id="164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9826" y="2033871"/>
            <a:ext cx="280219" cy="558652"/>
          </a:xfrm>
          <a:prstGeom prst="rect">
            <a:avLst/>
          </a:prstGeom>
          <a:noFill/>
        </p:spPr>
      </p:pic>
      <p:pic>
        <p:nvPicPr>
          <p:cNvPr id="165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25609" y="1467897"/>
            <a:ext cx="280219" cy="558652"/>
          </a:xfrm>
          <a:prstGeom prst="rect">
            <a:avLst/>
          </a:prstGeom>
          <a:noFill/>
        </p:spPr>
      </p:pic>
      <p:pic>
        <p:nvPicPr>
          <p:cNvPr id="16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8441" y="2033871"/>
            <a:ext cx="280219" cy="558652"/>
          </a:xfrm>
          <a:prstGeom prst="rect">
            <a:avLst/>
          </a:prstGeom>
          <a:noFill/>
        </p:spPr>
      </p:pic>
      <p:pic>
        <p:nvPicPr>
          <p:cNvPr id="16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05122" y="2389293"/>
            <a:ext cx="280219" cy="558652"/>
          </a:xfrm>
          <a:prstGeom prst="rect">
            <a:avLst/>
          </a:prstGeom>
          <a:noFill/>
        </p:spPr>
      </p:pic>
      <p:pic>
        <p:nvPicPr>
          <p:cNvPr id="16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0849" y="2033871"/>
            <a:ext cx="280219" cy="558652"/>
          </a:xfrm>
          <a:prstGeom prst="rect">
            <a:avLst/>
          </a:prstGeom>
          <a:noFill/>
        </p:spPr>
      </p:pic>
      <p:pic>
        <p:nvPicPr>
          <p:cNvPr id="169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98003" y="2202769"/>
            <a:ext cx="280219" cy="558652"/>
          </a:xfrm>
          <a:prstGeom prst="rect">
            <a:avLst/>
          </a:prstGeom>
          <a:noFill/>
        </p:spPr>
      </p:pic>
      <p:pic>
        <p:nvPicPr>
          <p:cNvPr id="17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280" y="4940592"/>
            <a:ext cx="280219" cy="558652"/>
          </a:xfrm>
          <a:prstGeom prst="rect">
            <a:avLst/>
          </a:prstGeom>
          <a:noFill/>
        </p:spPr>
      </p:pic>
      <p:pic>
        <p:nvPicPr>
          <p:cNvPr id="17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3502" y="4661266"/>
            <a:ext cx="280219" cy="558652"/>
          </a:xfrm>
          <a:prstGeom prst="rect">
            <a:avLst/>
          </a:prstGeom>
          <a:noFill/>
        </p:spPr>
      </p:pic>
      <p:pic>
        <p:nvPicPr>
          <p:cNvPr id="17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7976" y="5423650"/>
            <a:ext cx="280219" cy="558652"/>
          </a:xfrm>
          <a:prstGeom prst="rect">
            <a:avLst/>
          </a:prstGeom>
          <a:noFill/>
        </p:spPr>
      </p:pic>
      <p:pic>
        <p:nvPicPr>
          <p:cNvPr id="17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83177" y="4194041"/>
            <a:ext cx="280219" cy="558652"/>
          </a:xfrm>
          <a:prstGeom prst="rect">
            <a:avLst/>
          </a:prstGeom>
          <a:noFill/>
        </p:spPr>
      </p:pic>
      <p:pic>
        <p:nvPicPr>
          <p:cNvPr id="17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5867" y="5175991"/>
            <a:ext cx="280219" cy="558652"/>
          </a:xfrm>
          <a:prstGeom prst="rect">
            <a:avLst/>
          </a:prstGeom>
          <a:noFill/>
        </p:spPr>
      </p:pic>
      <p:pic>
        <p:nvPicPr>
          <p:cNvPr id="176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9019" y="4361754"/>
            <a:ext cx="280219" cy="560520"/>
          </a:xfrm>
          <a:prstGeom prst="rect">
            <a:avLst/>
          </a:prstGeom>
          <a:noFill/>
        </p:spPr>
      </p:pic>
      <p:pic>
        <p:nvPicPr>
          <p:cNvPr id="17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9826" y="2857940"/>
            <a:ext cx="280219" cy="558652"/>
          </a:xfrm>
          <a:prstGeom prst="rect">
            <a:avLst/>
          </a:prstGeom>
          <a:noFill/>
        </p:spPr>
      </p:pic>
      <p:pic>
        <p:nvPicPr>
          <p:cNvPr id="17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4903" y="2146666"/>
            <a:ext cx="280219" cy="558652"/>
          </a:xfrm>
          <a:prstGeom prst="rect">
            <a:avLst/>
          </a:prstGeom>
          <a:noFill/>
        </p:spPr>
      </p:pic>
      <p:pic>
        <p:nvPicPr>
          <p:cNvPr id="179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6" y="4804352"/>
            <a:ext cx="309975" cy="617883"/>
          </a:xfrm>
          <a:prstGeom prst="rect">
            <a:avLst/>
          </a:prstGeom>
          <a:noFill/>
        </p:spPr>
      </p:pic>
      <p:pic>
        <p:nvPicPr>
          <p:cNvPr id="180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11" y="5362694"/>
            <a:ext cx="309975" cy="617883"/>
          </a:xfrm>
          <a:prstGeom prst="rect">
            <a:avLst/>
          </a:prstGeom>
          <a:noFill/>
        </p:spPr>
      </p:pic>
      <p:pic>
        <p:nvPicPr>
          <p:cNvPr id="18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680" y="5092992"/>
            <a:ext cx="280219" cy="558652"/>
          </a:xfrm>
          <a:prstGeom prst="rect">
            <a:avLst/>
          </a:prstGeom>
          <a:noFill/>
        </p:spPr>
      </p:pic>
      <p:pic>
        <p:nvPicPr>
          <p:cNvPr id="18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3030" y="4224332"/>
            <a:ext cx="280219" cy="558652"/>
          </a:xfrm>
          <a:prstGeom prst="rect">
            <a:avLst/>
          </a:prstGeom>
          <a:noFill/>
        </p:spPr>
      </p:pic>
      <p:pic>
        <p:nvPicPr>
          <p:cNvPr id="18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9096" y="4536086"/>
            <a:ext cx="280219" cy="558652"/>
          </a:xfrm>
          <a:prstGeom prst="rect">
            <a:avLst/>
          </a:prstGeom>
          <a:noFill/>
        </p:spPr>
      </p:pic>
      <p:pic>
        <p:nvPicPr>
          <p:cNvPr id="18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4096" y="4722543"/>
            <a:ext cx="280219" cy="558652"/>
          </a:xfrm>
          <a:prstGeom prst="rect">
            <a:avLst/>
          </a:prstGeom>
          <a:noFill/>
        </p:spPr>
      </p:pic>
      <p:pic>
        <p:nvPicPr>
          <p:cNvPr id="18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0293" y="5083446"/>
            <a:ext cx="280219" cy="558652"/>
          </a:xfrm>
          <a:prstGeom prst="rect">
            <a:avLst/>
          </a:prstGeom>
          <a:noFill/>
        </p:spPr>
      </p:pic>
      <p:pic>
        <p:nvPicPr>
          <p:cNvPr id="18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96537" y="4722543"/>
            <a:ext cx="280219" cy="558652"/>
          </a:xfrm>
          <a:prstGeom prst="rect">
            <a:avLst/>
          </a:prstGeom>
          <a:noFill/>
        </p:spPr>
      </p:pic>
      <p:pic>
        <p:nvPicPr>
          <p:cNvPr id="18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979" y="4804120"/>
            <a:ext cx="280219" cy="558652"/>
          </a:xfrm>
          <a:prstGeom prst="rect">
            <a:avLst/>
          </a:prstGeom>
          <a:noFill/>
        </p:spPr>
      </p:pic>
      <p:pic>
        <p:nvPicPr>
          <p:cNvPr id="18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2702" y="4990644"/>
            <a:ext cx="280219" cy="558652"/>
          </a:xfrm>
          <a:prstGeom prst="rect">
            <a:avLst/>
          </a:prstGeom>
          <a:noFill/>
        </p:spPr>
      </p:pic>
      <p:pic>
        <p:nvPicPr>
          <p:cNvPr id="18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429" y="3686816"/>
            <a:ext cx="280219" cy="558652"/>
          </a:xfrm>
          <a:prstGeom prst="rect">
            <a:avLst/>
          </a:prstGeom>
          <a:noFill/>
        </p:spPr>
      </p:pic>
      <p:pic>
        <p:nvPicPr>
          <p:cNvPr id="19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2811" y="4370201"/>
            <a:ext cx="280219" cy="558652"/>
          </a:xfrm>
          <a:prstGeom prst="rect">
            <a:avLst/>
          </a:prstGeom>
          <a:noFill/>
        </p:spPr>
      </p:pic>
      <p:pic>
        <p:nvPicPr>
          <p:cNvPr id="19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1586" y="3873340"/>
            <a:ext cx="280219" cy="558652"/>
          </a:xfrm>
          <a:prstGeom prst="rect">
            <a:avLst/>
          </a:prstGeom>
          <a:noFill/>
        </p:spPr>
      </p:pic>
      <p:pic>
        <p:nvPicPr>
          <p:cNvPr id="19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7082" y="4076570"/>
            <a:ext cx="280219" cy="558652"/>
          </a:xfrm>
          <a:prstGeom prst="rect">
            <a:avLst/>
          </a:prstGeom>
          <a:noFill/>
        </p:spPr>
      </p:pic>
      <p:pic>
        <p:nvPicPr>
          <p:cNvPr id="193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12601" y="4443217"/>
            <a:ext cx="280219" cy="558652"/>
          </a:xfrm>
          <a:prstGeom prst="rect">
            <a:avLst/>
          </a:prstGeom>
          <a:noFill/>
        </p:spPr>
      </p:pic>
      <p:pic>
        <p:nvPicPr>
          <p:cNvPr id="194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4205" y="4076570"/>
            <a:ext cx="280219" cy="558652"/>
          </a:xfrm>
          <a:prstGeom prst="rect">
            <a:avLst/>
          </a:prstGeom>
          <a:noFill/>
        </p:spPr>
      </p:pic>
      <p:pic>
        <p:nvPicPr>
          <p:cNvPr id="195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96536" y="3630713"/>
            <a:ext cx="280219" cy="558652"/>
          </a:xfrm>
          <a:prstGeom prst="rect">
            <a:avLst/>
          </a:prstGeom>
          <a:noFill/>
        </p:spPr>
      </p:pic>
      <p:pic>
        <p:nvPicPr>
          <p:cNvPr id="19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2820" y="4076570"/>
            <a:ext cx="280219" cy="558652"/>
          </a:xfrm>
          <a:prstGeom prst="rect">
            <a:avLst/>
          </a:prstGeom>
          <a:noFill/>
        </p:spPr>
      </p:pic>
      <p:pic>
        <p:nvPicPr>
          <p:cNvPr id="19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6865" y="4431992"/>
            <a:ext cx="280219" cy="558652"/>
          </a:xfrm>
          <a:prstGeom prst="rect">
            <a:avLst/>
          </a:prstGeom>
          <a:noFill/>
        </p:spPr>
      </p:pic>
      <p:pic>
        <p:nvPicPr>
          <p:cNvPr id="19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2592" y="4076570"/>
            <a:ext cx="280219" cy="558652"/>
          </a:xfrm>
          <a:prstGeom prst="rect">
            <a:avLst/>
          </a:prstGeom>
          <a:noFill/>
        </p:spPr>
      </p:pic>
      <p:pic>
        <p:nvPicPr>
          <p:cNvPr id="199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32382" y="4245468"/>
            <a:ext cx="280219" cy="558652"/>
          </a:xfrm>
          <a:prstGeom prst="rect">
            <a:avLst/>
          </a:prstGeom>
          <a:noFill/>
        </p:spPr>
      </p:pic>
      <p:pic>
        <p:nvPicPr>
          <p:cNvPr id="20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205" y="4900639"/>
            <a:ext cx="280219" cy="558652"/>
          </a:xfrm>
          <a:prstGeom prst="rect">
            <a:avLst/>
          </a:prstGeom>
          <a:noFill/>
        </p:spPr>
      </p:pic>
      <p:pic>
        <p:nvPicPr>
          <p:cNvPr id="20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36646" y="4189365"/>
            <a:ext cx="280219" cy="558652"/>
          </a:xfrm>
          <a:prstGeom prst="rect">
            <a:avLst/>
          </a:prstGeom>
          <a:noFill/>
        </p:spPr>
      </p:pic>
      <p:pic>
        <p:nvPicPr>
          <p:cNvPr id="20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861" y="3069615"/>
            <a:ext cx="280219" cy="558652"/>
          </a:xfrm>
          <a:prstGeom prst="rect">
            <a:avLst/>
          </a:prstGeom>
          <a:noFill/>
        </p:spPr>
      </p:pic>
      <p:pic>
        <p:nvPicPr>
          <p:cNvPr id="20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5977" y="2463898"/>
            <a:ext cx="280219" cy="558652"/>
          </a:xfrm>
          <a:prstGeom prst="rect">
            <a:avLst/>
          </a:prstGeom>
          <a:noFill/>
        </p:spPr>
      </p:pic>
      <p:pic>
        <p:nvPicPr>
          <p:cNvPr id="20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6727" y="3073587"/>
            <a:ext cx="280219" cy="558652"/>
          </a:xfrm>
          <a:prstGeom prst="rect">
            <a:avLst/>
          </a:prstGeom>
          <a:noFill/>
        </p:spPr>
      </p:pic>
      <p:pic>
        <p:nvPicPr>
          <p:cNvPr id="205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0527" y="4194041"/>
            <a:ext cx="280219" cy="558652"/>
          </a:xfrm>
          <a:prstGeom prst="rect">
            <a:avLst/>
          </a:prstGeom>
          <a:noFill/>
        </p:spPr>
      </p:pic>
      <p:pic>
        <p:nvPicPr>
          <p:cNvPr id="206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24903" y="3093081"/>
            <a:ext cx="280219" cy="560520"/>
          </a:xfrm>
          <a:prstGeom prst="rect">
            <a:avLst/>
          </a:prstGeom>
          <a:noFill/>
        </p:spPr>
      </p:pic>
      <p:pic>
        <p:nvPicPr>
          <p:cNvPr id="20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0668" y="3093081"/>
            <a:ext cx="280219" cy="558652"/>
          </a:xfrm>
          <a:prstGeom prst="rect">
            <a:avLst/>
          </a:prstGeom>
          <a:noFill/>
        </p:spPr>
      </p:pic>
      <p:pic>
        <p:nvPicPr>
          <p:cNvPr id="20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636" y="4103942"/>
            <a:ext cx="280219" cy="558652"/>
          </a:xfrm>
          <a:prstGeom prst="rect">
            <a:avLst/>
          </a:prstGeom>
          <a:noFill/>
        </p:spPr>
      </p:pic>
      <p:pic>
        <p:nvPicPr>
          <p:cNvPr id="209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1818" y="3575434"/>
            <a:ext cx="280219" cy="560520"/>
          </a:xfrm>
          <a:prstGeom prst="rect">
            <a:avLst/>
          </a:prstGeom>
          <a:noFill/>
        </p:spPr>
      </p:pic>
      <p:pic>
        <p:nvPicPr>
          <p:cNvPr id="21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61711" y="4111730"/>
            <a:ext cx="280219" cy="558652"/>
          </a:xfrm>
          <a:prstGeom prst="rect">
            <a:avLst/>
          </a:prstGeom>
          <a:noFill/>
        </p:spPr>
      </p:pic>
      <p:pic>
        <p:nvPicPr>
          <p:cNvPr id="21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8777" y="2734871"/>
            <a:ext cx="280219" cy="558652"/>
          </a:xfrm>
          <a:prstGeom prst="rect">
            <a:avLst/>
          </a:prstGeom>
          <a:noFill/>
        </p:spPr>
      </p:pic>
      <p:pic>
        <p:nvPicPr>
          <p:cNvPr id="212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1801" y="3609134"/>
            <a:ext cx="280219" cy="560520"/>
          </a:xfrm>
          <a:prstGeom prst="rect">
            <a:avLst/>
          </a:prstGeom>
          <a:noFill/>
        </p:spPr>
      </p:pic>
      <p:pic>
        <p:nvPicPr>
          <p:cNvPr id="21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5087" y="3693510"/>
            <a:ext cx="280219" cy="558652"/>
          </a:xfrm>
          <a:prstGeom prst="rect">
            <a:avLst/>
          </a:prstGeom>
          <a:noFill/>
        </p:spPr>
      </p:pic>
      <p:pic>
        <p:nvPicPr>
          <p:cNvPr id="21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0668" y="3366917"/>
            <a:ext cx="280219" cy="558652"/>
          </a:xfrm>
          <a:prstGeom prst="rect">
            <a:avLst/>
          </a:prstGeom>
          <a:noFill/>
        </p:spPr>
      </p:pic>
      <p:pic>
        <p:nvPicPr>
          <p:cNvPr id="21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122" y="3654311"/>
            <a:ext cx="280219" cy="558652"/>
          </a:xfrm>
          <a:prstGeom prst="rect">
            <a:avLst/>
          </a:prstGeom>
          <a:noFill/>
        </p:spPr>
      </p:pic>
      <p:pic>
        <p:nvPicPr>
          <p:cNvPr id="216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0668" y="4137369"/>
            <a:ext cx="280219" cy="558652"/>
          </a:xfrm>
          <a:prstGeom prst="rect">
            <a:avLst/>
          </a:prstGeom>
          <a:noFill/>
        </p:spPr>
      </p:pic>
      <p:pic>
        <p:nvPicPr>
          <p:cNvPr id="21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1711" y="3075473"/>
            <a:ext cx="280219" cy="560520"/>
          </a:xfrm>
          <a:prstGeom prst="rect">
            <a:avLst/>
          </a:prstGeom>
          <a:noFill/>
        </p:spPr>
      </p:pic>
      <p:pic>
        <p:nvPicPr>
          <p:cNvPr id="21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522" y="3806711"/>
            <a:ext cx="280219" cy="558652"/>
          </a:xfrm>
          <a:prstGeom prst="rect">
            <a:avLst/>
          </a:prstGeom>
          <a:noFill/>
        </p:spPr>
      </p:pic>
      <p:pic>
        <p:nvPicPr>
          <p:cNvPr id="219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0307" y="4524067"/>
            <a:ext cx="309975" cy="617883"/>
          </a:xfrm>
          <a:prstGeom prst="rect">
            <a:avLst/>
          </a:prstGeom>
          <a:noFill/>
        </p:spPr>
      </p:pic>
      <p:pic>
        <p:nvPicPr>
          <p:cNvPr id="220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263" y="3776227"/>
            <a:ext cx="309975" cy="617883"/>
          </a:xfrm>
          <a:prstGeom prst="rect">
            <a:avLst/>
          </a:prstGeom>
          <a:noFill/>
        </p:spPr>
      </p:pic>
      <p:pic>
        <p:nvPicPr>
          <p:cNvPr id="22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05828" y="4245624"/>
            <a:ext cx="280219" cy="558652"/>
          </a:xfrm>
          <a:prstGeom prst="rect">
            <a:avLst/>
          </a:prstGeom>
          <a:noFill/>
        </p:spPr>
      </p:pic>
      <p:pic>
        <p:nvPicPr>
          <p:cNvPr id="22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2252" y="4583298"/>
            <a:ext cx="280219" cy="558652"/>
          </a:xfrm>
          <a:prstGeom prst="rect">
            <a:avLst/>
          </a:prstGeom>
          <a:noFill/>
        </p:spPr>
      </p:pic>
      <p:pic>
        <p:nvPicPr>
          <p:cNvPr id="22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295" y="4177121"/>
            <a:ext cx="280219" cy="558652"/>
          </a:xfrm>
          <a:prstGeom prst="rect">
            <a:avLst/>
          </a:prstGeom>
          <a:noFill/>
        </p:spPr>
      </p:pic>
      <p:pic>
        <p:nvPicPr>
          <p:cNvPr id="22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4144" y="3921529"/>
            <a:ext cx="280219" cy="558652"/>
          </a:xfrm>
          <a:prstGeom prst="rect">
            <a:avLst/>
          </a:prstGeom>
          <a:noFill/>
        </p:spPr>
      </p:pic>
      <p:pic>
        <p:nvPicPr>
          <p:cNvPr id="22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410" y="4378903"/>
            <a:ext cx="280219" cy="558652"/>
          </a:xfrm>
          <a:prstGeom prst="rect">
            <a:avLst/>
          </a:prstGeom>
          <a:noFill/>
        </p:spPr>
      </p:pic>
      <p:pic>
        <p:nvPicPr>
          <p:cNvPr id="226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9587" y="4243699"/>
            <a:ext cx="280219" cy="558652"/>
          </a:xfrm>
          <a:prstGeom prst="rect">
            <a:avLst/>
          </a:prstGeom>
          <a:noFill/>
        </p:spPr>
      </p:pic>
      <p:pic>
        <p:nvPicPr>
          <p:cNvPr id="22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1168" y="3853663"/>
            <a:ext cx="280219" cy="558652"/>
          </a:xfrm>
          <a:prstGeom prst="rect">
            <a:avLst/>
          </a:prstGeom>
          <a:noFill/>
        </p:spPr>
      </p:pic>
      <p:pic>
        <p:nvPicPr>
          <p:cNvPr id="22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2071" y="4058058"/>
            <a:ext cx="280219" cy="558652"/>
          </a:xfrm>
          <a:prstGeom prst="rect">
            <a:avLst/>
          </a:prstGeom>
          <a:noFill/>
        </p:spPr>
      </p:pic>
      <p:pic>
        <p:nvPicPr>
          <p:cNvPr id="22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4519" y="3499406"/>
            <a:ext cx="280219" cy="558652"/>
          </a:xfrm>
          <a:prstGeom prst="rect">
            <a:avLst/>
          </a:prstGeom>
          <a:noFill/>
        </p:spPr>
      </p:pic>
      <p:pic>
        <p:nvPicPr>
          <p:cNvPr id="23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1852" y="3702636"/>
            <a:ext cx="280219" cy="558652"/>
          </a:xfrm>
          <a:prstGeom prst="rect">
            <a:avLst/>
          </a:prstGeom>
          <a:noFill/>
        </p:spPr>
      </p:pic>
      <p:pic>
        <p:nvPicPr>
          <p:cNvPr id="23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4501" y="4734325"/>
            <a:ext cx="280219" cy="558652"/>
          </a:xfrm>
          <a:prstGeom prst="rect">
            <a:avLst/>
          </a:prstGeom>
          <a:noFill/>
        </p:spPr>
      </p:pic>
      <p:pic>
        <p:nvPicPr>
          <p:cNvPr id="23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4720" y="3600306"/>
            <a:ext cx="280219" cy="558652"/>
          </a:xfrm>
          <a:prstGeom prst="rect">
            <a:avLst/>
          </a:prstGeom>
          <a:noFill/>
        </p:spPr>
      </p:pic>
      <p:pic>
        <p:nvPicPr>
          <p:cNvPr id="23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410" y="4582256"/>
            <a:ext cx="280219" cy="558652"/>
          </a:xfrm>
          <a:prstGeom prst="rect">
            <a:avLst/>
          </a:prstGeom>
          <a:noFill/>
        </p:spPr>
      </p:pic>
      <p:pic>
        <p:nvPicPr>
          <p:cNvPr id="23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9652" y="4778641"/>
            <a:ext cx="280219" cy="558652"/>
          </a:xfrm>
          <a:prstGeom prst="rect">
            <a:avLst/>
          </a:prstGeom>
          <a:noFill/>
        </p:spPr>
      </p:pic>
      <p:pic>
        <p:nvPicPr>
          <p:cNvPr id="235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6339" y="4210617"/>
            <a:ext cx="309975" cy="617883"/>
          </a:xfrm>
          <a:prstGeom prst="rect">
            <a:avLst/>
          </a:prstGeom>
          <a:noFill/>
        </p:spPr>
      </p:pic>
      <p:pic>
        <p:nvPicPr>
          <p:cNvPr id="236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3454" y="4768959"/>
            <a:ext cx="309975" cy="617883"/>
          </a:xfrm>
          <a:prstGeom prst="rect">
            <a:avLst/>
          </a:prstGeom>
          <a:noFill/>
        </p:spPr>
      </p:pic>
      <p:pic>
        <p:nvPicPr>
          <p:cNvPr id="23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3489" y="3942351"/>
            <a:ext cx="280219" cy="558652"/>
          </a:xfrm>
          <a:prstGeom prst="rect">
            <a:avLst/>
          </a:prstGeom>
          <a:noFill/>
        </p:spPr>
      </p:pic>
      <p:pic>
        <p:nvPicPr>
          <p:cNvPr id="23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48489" y="4128808"/>
            <a:ext cx="280219" cy="558652"/>
          </a:xfrm>
          <a:prstGeom prst="rect">
            <a:avLst/>
          </a:prstGeom>
          <a:noFill/>
        </p:spPr>
      </p:pic>
      <p:pic>
        <p:nvPicPr>
          <p:cNvPr id="23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7322" y="4489711"/>
            <a:ext cx="280219" cy="558652"/>
          </a:xfrm>
          <a:prstGeom prst="rect">
            <a:avLst/>
          </a:prstGeom>
          <a:noFill/>
        </p:spPr>
      </p:pic>
      <p:pic>
        <p:nvPicPr>
          <p:cNvPr id="240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3566" y="4128808"/>
            <a:ext cx="280219" cy="558652"/>
          </a:xfrm>
          <a:prstGeom prst="rect">
            <a:avLst/>
          </a:prstGeom>
          <a:noFill/>
        </p:spPr>
      </p:pic>
      <p:pic>
        <p:nvPicPr>
          <p:cNvPr id="24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3372" y="4210385"/>
            <a:ext cx="280219" cy="558652"/>
          </a:xfrm>
          <a:prstGeom prst="rect">
            <a:avLst/>
          </a:prstGeom>
          <a:noFill/>
        </p:spPr>
      </p:pic>
      <p:pic>
        <p:nvPicPr>
          <p:cNvPr id="24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9731" y="4396909"/>
            <a:ext cx="280219" cy="558652"/>
          </a:xfrm>
          <a:prstGeom prst="rect">
            <a:avLst/>
          </a:prstGeom>
          <a:noFill/>
        </p:spPr>
      </p:pic>
      <p:pic>
        <p:nvPicPr>
          <p:cNvPr id="24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6822" y="3093081"/>
            <a:ext cx="280219" cy="558652"/>
          </a:xfrm>
          <a:prstGeom prst="rect">
            <a:avLst/>
          </a:prstGeom>
          <a:noFill/>
        </p:spPr>
      </p:pic>
      <p:pic>
        <p:nvPicPr>
          <p:cNvPr id="24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840" y="3776466"/>
            <a:ext cx="280219" cy="558652"/>
          </a:xfrm>
          <a:prstGeom prst="rect">
            <a:avLst/>
          </a:prstGeom>
          <a:noFill/>
        </p:spPr>
      </p:pic>
      <p:pic>
        <p:nvPicPr>
          <p:cNvPr id="245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5979" y="3279605"/>
            <a:ext cx="280219" cy="558652"/>
          </a:xfrm>
          <a:prstGeom prst="rect">
            <a:avLst/>
          </a:prstGeom>
          <a:noFill/>
        </p:spPr>
      </p:pic>
      <p:pic>
        <p:nvPicPr>
          <p:cNvPr id="246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56994" y="3849482"/>
            <a:ext cx="280219" cy="558652"/>
          </a:xfrm>
          <a:prstGeom prst="rect">
            <a:avLst/>
          </a:prstGeom>
          <a:noFill/>
        </p:spPr>
      </p:pic>
      <p:pic>
        <p:nvPicPr>
          <p:cNvPr id="24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88598" y="3482835"/>
            <a:ext cx="280219" cy="558652"/>
          </a:xfrm>
          <a:prstGeom prst="rect">
            <a:avLst/>
          </a:prstGeom>
          <a:noFill/>
        </p:spPr>
      </p:pic>
      <p:pic>
        <p:nvPicPr>
          <p:cNvPr id="248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63565" y="3036978"/>
            <a:ext cx="280219" cy="558652"/>
          </a:xfrm>
          <a:prstGeom prst="rect">
            <a:avLst/>
          </a:prstGeom>
          <a:noFill/>
        </p:spPr>
      </p:pic>
      <p:pic>
        <p:nvPicPr>
          <p:cNvPr id="24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7213" y="3482835"/>
            <a:ext cx="280219" cy="558652"/>
          </a:xfrm>
          <a:prstGeom prst="rect">
            <a:avLst/>
          </a:prstGeom>
          <a:noFill/>
        </p:spPr>
      </p:pic>
      <p:pic>
        <p:nvPicPr>
          <p:cNvPr id="250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83894" y="3838257"/>
            <a:ext cx="280219" cy="558652"/>
          </a:xfrm>
          <a:prstGeom prst="rect">
            <a:avLst/>
          </a:prstGeom>
          <a:noFill/>
        </p:spPr>
      </p:pic>
      <p:pic>
        <p:nvPicPr>
          <p:cNvPr id="25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9621" y="3482835"/>
            <a:ext cx="280219" cy="558652"/>
          </a:xfrm>
          <a:prstGeom prst="rect">
            <a:avLst/>
          </a:prstGeom>
          <a:noFill/>
        </p:spPr>
      </p:pic>
      <p:pic>
        <p:nvPicPr>
          <p:cNvPr id="252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6775" y="3651733"/>
            <a:ext cx="280219" cy="558652"/>
          </a:xfrm>
          <a:prstGeom prst="rect">
            <a:avLst/>
          </a:prstGeom>
          <a:noFill/>
        </p:spPr>
      </p:pic>
      <p:pic>
        <p:nvPicPr>
          <p:cNvPr id="25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8598" y="4306904"/>
            <a:ext cx="280219" cy="558652"/>
          </a:xfrm>
          <a:prstGeom prst="rect">
            <a:avLst/>
          </a:prstGeom>
          <a:noFill/>
        </p:spPr>
      </p:pic>
      <p:pic>
        <p:nvPicPr>
          <p:cNvPr id="25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3675" y="3595630"/>
            <a:ext cx="280219" cy="558652"/>
          </a:xfrm>
          <a:prstGeom prst="rect">
            <a:avLst/>
          </a:prstGeom>
          <a:noFill/>
        </p:spPr>
      </p:pic>
      <p:pic>
        <p:nvPicPr>
          <p:cNvPr id="25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2064" y="3694773"/>
            <a:ext cx="280219" cy="558652"/>
          </a:xfrm>
          <a:prstGeom prst="rect">
            <a:avLst/>
          </a:prstGeom>
          <a:noFill/>
        </p:spPr>
      </p:pic>
      <p:pic>
        <p:nvPicPr>
          <p:cNvPr id="25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612" y="2018721"/>
            <a:ext cx="280219" cy="558652"/>
          </a:xfrm>
          <a:prstGeom prst="rect">
            <a:avLst/>
          </a:prstGeom>
          <a:noFill/>
        </p:spPr>
      </p:pic>
      <p:pic>
        <p:nvPicPr>
          <p:cNvPr id="25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445" y="2379624"/>
            <a:ext cx="280219" cy="558652"/>
          </a:xfrm>
          <a:prstGeom prst="rect">
            <a:avLst/>
          </a:prstGeom>
          <a:noFill/>
        </p:spPr>
      </p:pic>
      <p:pic>
        <p:nvPicPr>
          <p:cNvPr id="25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3689" y="2018721"/>
            <a:ext cx="280219" cy="558652"/>
          </a:xfrm>
          <a:prstGeom prst="rect">
            <a:avLst/>
          </a:prstGeom>
          <a:noFill/>
        </p:spPr>
      </p:pic>
      <p:pic>
        <p:nvPicPr>
          <p:cNvPr id="25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495" y="2100298"/>
            <a:ext cx="280219" cy="558652"/>
          </a:xfrm>
          <a:prstGeom prst="rect">
            <a:avLst/>
          </a:prstGeom>
          <a:noFill/>
        </p:spPr>
      </p:pic>
      <p:pic>
        <p:nvPicPr>
          <p:cNvPr id="26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9854" y="2286822"/>
            <a:ext cx="280219" cy="558652"/>
          </a:xfrm>
          <a:prstGeom prst="rect">
            <a:avLst/>
          </a:prstGeom>
          <a:noFill/>
        </p:spPr>
      </p:pic>
      <p:pic>
        <p:nvPicPr>
          <p:cNvPr id="26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9854" y="2658950"/>
            <a:ext cx="280219" cy="558652"/>
          </a:xfrm>
          <a:prstGeom prst="rect">
            <a:avLst/>
          </a:prstGeom>
          <a:noFill/>
        </p:spPr>
      </p:pic>
      <p:pic>
        <p:nvPicPr>
          <p:cNvPr id="26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0294" y="3698745"/>
            <a:ext cx="280219" cy="558652"/>
          </a:xfrm>
          <a:prstGeom prst="rect">
            <a:avLst/>
          </a:prstGeom>
          <a:noFill/>
        </p:spPr>
      </p:pic>
      <p:pic>
        <p:nvPicPr>
          <p:cNvPr id="263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41106" y="3718239"/>
            <a:ext cx="280219" cy="560520"/>
          </a:xfrm>
          <a:prstGeom prst="rect">
            <a:avLst/>
          </a:prstGeom>
          <a:noFill/>
        </p:spPr>
      </p:pic>
      <p:pic>
        <p:nvPicPr>
          <p:cNvPr id="26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506" y="3912209"/>
            <a:ext cx="280219" cy="558652"/>
          </a:xfrm>
          <a:prstGeom prst="rect">
            <a:avLst/>
          </a:prstGeom>
          <a:noFill/>
        </p:spPr>
      </p:pic>
      <p:pic>
        <p:nvPicPr>
          <p:cNvPr id="265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68021" y="4200592"/>
            <a:ext cx="280219" cy="560520"/>
          </a:xfrm>
          <a:prstGeom prst="rect">
            <a:avLst/>
          </a:prstGeom>
          <a:noFill/>
        </p:spPr>
      </p:pic>
      <p:pic>
        <p:nvPicPr>
          <p:cNvPr id="266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117" y="1739395"/>
            <a:ext cx="280219" cy="558652"/>
          </a:xfrm>
          <a:prstGeom prst="rect">
            <a:avLst/>
          </a:prstGeom>
          <a:noFill/>
        </p:spPr>
      </p:pic>
      <p:pic>
        <p:nvPicPr>
          <p:cNvPr id="26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24833" y="1608053"/>
            <a:ext cx="280219" cy="558652"/>
          </a:xfrm>
          <a:prstGeom prst="rect">
            <a:avLst/>
          </a:prstGeom>
          <a:noFill/>
        </p:spPr>
      </p:pic>
      <p:pic>
        <p:nvPicPr>
          <p:cNvPr id="26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1325" y="4279469"/>
            <a:ext cx="280219" cy="558652"/>
          </a:xfrm>
          <a:prstGeom prst="rect">
            <a:avLst/>
          </a:prstGeom>
          <a:noFill/>
        </p:spPr>
      </p:pic>
      <p:pic>
        <p:nvPicPr>
          <p:cNvPr id="26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2397" y="4000143"/>
            <a:ext cx="280219" cy="558652"/>
          </a:xfrm>
          <a:prstGeom prst="rect">
            <a:avLst/>
          </a:prstGeom>
          <a:noFill/>
        </p:spPr>
      </p:pic>
      <p:pic>
        <p:nvPicPr>
          <p:cNvPr id="27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721" y="2196817"/>
            <a:ext cx="280219" cy="558652"/>
          </a:xfrm>
          <a:prstGeom prst="rect">
            <a:avLst/>
          </a:prstGeom>
          <a:noFill/>
        </p:spPr>
      </p:pic>
      <p:pic>
        <p:nvPicPr>
          <p:cNvPr id="27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1925" y="3563209"/>
            <a:ext cx="280219" cy="558652"/>
          </a:xfrm>
          <a:prstGeom prst="rect">
            <a:avLst/>
          </a:prstGeom>
          <a:noFill/>
        </p:spPr>
      </p:pic>
      <p:pic>
        <p:nvPicPr>
          <p:cNvPr id="27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432" y="4061420"/>
            <a:ext cx="280219" cy="558652"/>
          </a:xfrm>
          <a:prstGeom prst="rect">
            <a:avLst/>
          </a:prstGeom>
          <a:noFill/>
        </p:spPr>
      </p:pic>
      <p:pic>
        <p:nvPicPr>
          <p:cNvPr id="27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597" y="4329521"/>
            <a:ext cx="280219" cy="558652"/>
          </a:xfrm>
          <a:prstGeom prst="rect">
            <a:avLst/>
          </a:prstGeom>
          <a:noFill/>
        </p:spPr>
      </p:pic>
      <p:pic>
        <p:nvPicPr>
          <p:cNvPr id="27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706" y="3709078"/>
            <a:ext cx="280219" cy="558652"/>
          </a:xfrm>
          <a:prstGeom prst="rect">
            <a:avLst/>
          </a:prstGeom>
          <a:noFill/>
        </p:spPr>
      </p:pic>
      <p:pic>
        <p:nvPicPr>
          <p:cNvPr id="27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977" y="3415447"/>
            <a:ext cx="280219" cy="558652"/>
          </a:xfrm>
          <a:prstGeom prst="rect">
            <a:avLst/>
          </a:prstGeom>
          <a:noFill/>
        </p:spPr>
      </p:pic>
      <p:pic>
        <p:nvPicPr>
          <p:cNvPr id="276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464" y="3415447"/>
            <a:ext cx="280219" cy="558652"/>
          </a:xfrm>
          <a:prstGeom prst="rect">
            <a:avLst/>
          </a:prstGeom>
          <a:noFill/>
        </p:spPr>
      </p:pic>
      <p:pic>
        <p:nvPicPr>
          <p:cNvPr id="27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5431" y="2969590"/>
            <a:ext cx="280219" cy="558652"/>
          </a:xfrm>
          <a:prstGeom prst="rect">
            <a:avLst/>
          </a:prstGeom>
          <a:noFill/>
        </p:spPr>
      </p:pic>
      <p:pic>
        <p:nvPicPr>
          <p:cNvPr id="27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079" y="3415447"/>
            <a:ext cx="280219" cy="558652"/>
          </a:xfrm>
          <a:prstGeom prst="rect">
            <a:avLst/>
          </a:prstGeom>
          <a:noFill/>
        </p:spPr>
      </p:pic>
      <p:pic>
        <p:nvPicPr>
          <p:cNvPr id="279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760" y="3770869"/>
            <a:ext cx="280219" cy="558652"/>
          </a:xfrm>
          <a:prstGeom prst="rect">
            <a:avLst/>
          </a:prstGeom>
          <a:noFill/>
        </p:spPr>
      </p:pic>
      <p:pic>
        <p:nvPicPr>
          <p:cNvPr id="28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487" y="3415447"/>
            <a:ext cx="280219" cy="558652"/>
          </a:xfrm>
          <a:prstGeom prst="rect">
            <a:avLst/>
          </a:prstGeom>
          <a:noFill/>
        </p:spPr>
      </p:pic>
      <p:pic>
        <p:nvPicPr>
          <p:cNvPr id="28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464" y="4239516"/>
            <a:ext cx="280219" cy="558652"/>
          </a:xfrm>
          <a:prstGeom prst="rect">
            <a:avLst/>
          </a:prstGeom>
          <a:noFill/>
        </p:spPr>
      </p:pic>
      <p:pic>
        <p:nvPicPr>
          <p:cNvPr id="28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541" y="3528242"/>
            <a:ext cx="280219" cy="558652"/>
          </a:xfrm>
          <a:prstGeom prst="rect">
            <a:avLst/>
          </a:prstGeom>
          <a:noFill/>
        </p:spPr>
      </p:pic>
      <p:pic>
        <p:nvPicPr>
          <p:cNvPr id="28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4756" y="2408492"/>
            <a:ext cx="280219" cy="558652"/>
          </a:xfrm>
          <a:prstGeom prst="rect">
            <a:avLst/>
          </a:prstGeom>
          <a:noFill/>
        </p:spPr>
      </p:pic>
      <p:pic>
        <p:nvPicPr>
          <p:cNvPr id="28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02022" y="1802775"/>
            <a:ext cx="280219" cy="558652"/>
          </a:xfrm>
          <a:prstGeom prst="rect">
            <a:avLst/>
          </a:prstGeom>
          <a:noFill/>
        </p:spPr>
      </p:pic>
      <p:pic>
        <p:nvPicPr>
          <p:cNvPr id="28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622" y="2412464"/>
            <a:ext cx="280219" cy="558652"/>
          </a:xfrm>
          <a:prstGeom prst="rect">
            <a:avLst/>
          </a:prstGeom>
          <a:noFill/>
        </p:spPr>
      </p:pic>
      <p:pic>
        <p:nvPicPr>
          <p:cNvPr id="28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422" y="3532918"/>
            <a:ext cx="280219" cy="558652"/>
          </a:xfrm>
          <a:prstGeom prst="rect">
            <a:avLst/>
          </a:prstGeom>
          <a:noFill/>
        </p:spPr>
      </p:pic>
      <p:pic>
        <p:nvPicPr>
          <p:cNvPr id="28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03798" y="2431958"/>
            <a:ext cx="280219" cy="560520"/>
          </a:xfrm>
          <a:prstGeom prst="rect">
            <a:avLst/>
          </a:prstGeom>
          <a:noFill/>
        </p:spPr>
      </p:pic>
      <p:pic>
        <p:nvPicPr>
          <p:cNvPr id="28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46713" y="2431958"/>
            <a:ext cx="280219" cy="558652"/>
          </a:xfrm>
          <a:prstGeom prst="rect">
            <a:avLst/>
          </a:prstGeom>
          <a:noFill/>
        </p:spPr>
      </p:pic>
      <p:pic>
        <p:nvPicPr>
          <p:cNvPr id="28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531" y="3442819"/>
            <a:ext cx="280219" cy="558652"/>
          </a:xfrm>
          <a:prstGeom prst="rect">
            <a:avLst/>
          </a:prstGeom>
          <a:noFill/>
        </p:spPr>
      </p:pic>
      <p:pic>
        <p:nvPicPr>
          <p:cNvPr id="290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0713" y="2914311"/>
            <a:ext cx="280219" cy="560520"/>
          </a:xfrm>
          <a:prstGeom prst="rect">
            <a:avLst/>
          </a:prstGeom>
          <a:noFill/>
        </p:spPr>
      </p:pic>
      <p:pic>
        <p:nvPicPr>
          <p:cNvPr id="29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81132" y="3032387"/>
            <a:ext cx="280219" cy="558652"/>
          </a:xfrm>
          <a:prstGeom prst="rect">
            <a:avLst/>
          </a:prstGeom>
          <a:noFill/>
        </p:spPr>
      </p:pic>
      <p:pic>
        <p:nvPicPr>
          <p:cNvPr id="29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46713" y="2705794"/>
            <a:ext cx="280219" cy="558652"/>
          </a:xfrm>
          <a:prstGeom prst="rect">
            <a:avLst/>
          </a:prstGeom>
          <a:noFill/>
        </p:spPr>
      </p:pic>
      <p:pic>
        <p:nvPicPr>
          <p:cNvPr id="29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4017" y="2993188"/>
            <a:ext cx="280219" cy="558652"/>
          </a:xfrm>
          <a:prstGeom prst="rect">
            <a:avLst/>
          </a:prstGeom>
          <a:noFill/>
        </p:spPr>
      </p:pic>
      <p:pic>
        <p:nvPicPr>
          <p:cNvPr id="29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46713" y="3476246"/>
            <a:ext cx="280219" cy="558652"/>
          </a:xfrm>
          <a:prstGeom prst="rect">
            <a:avLst/>
          </a:prstGeom>
          <a:noFill/>
        </p:spPr>
      </p:pic>
      <p:pic>
        <p:nvPicPr>
          <p:cNvPr id="29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417" y="3145588"/>
            <a:ext cx="280219" cy="558652"/>
          </a:xfrm>
          <a:prstGeom prst="rect">
            <a:avLst/>
          </a:prstGeom>
          <a:noFill/>
        </p:spPr>
      </p:pic>
      <p:pic>
        <p:nvPicPr>
          <p:cNvPr id="296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02" y="3862944"/>
            <a:ext cx="309975" cy="617883"/>
          </a:xfrm>
          <a:prstGeom prst="rect">
            <a:avLst/>
          </a:prstGeom>
          <a:noFill/>
        </p:spPr>
      </p:pic>
      <p:pic>
        <p:nvPicPr>
          <p:cNvPr id="297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58" y="3115104"/>
            <a:ext cx="309975" cy="617883"/>
          </a:xfrm>
          <a:prstGeom prst="rect">
            <a:avLst/>
          </a:prstGeom>
          <a:noFill/>
        </p:spPr>
      </p:pic>
      <p:pic>
        <p:nvPicPr>
          <p:cNvPr id="29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84723" y="3584501"/>
            <a:ext cx="280219" cy="558652"/>
          </a:xfrm>
          <a:prstGeom prst="rect">
            <a:avLst/>
          </a:prstGeom>
          <a:noFill/>
        </p:spPr>
      </p:pic>
      <p:pic>
        <p:nvPicPr>
          <p:cNvPr id="29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147" y="3922175"/>
            <a:ext cx="280219" cy="558652"/>
          </a:xfrm>
          <a:prstGeom prst="rect">
            <a:avLst/>
          </a:prstGeom>
          <a:noFill/>
        </p:spPr>
      </p:pic>
      <p:pic>
        <p:nvPicPr>
          <p:cNvPr id="30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190" y="3515998"/>
            <a:ext cx="280219" cy="558652"/>
          </a:xfrm>
          <a:prstGeom prst="rect">
            <a:avLst/>
          </a:prstGeom>
          <a:noFill/>
        </p:spPr>
      </p:pic>
      <p:pic>
        <p:nvPicPr>
          <p:cNvPr id="30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0189" y="3260406"/>
            <a:ext cx="280219" cy="558652"/>
          </a:xfrm>
          <a:prstGeom prst="rect">
            <a:avLst/>
          </a:prstGeom>
          <a:noFill/>
        </p:spPr>
      </p:pic>
      <p:pic>
        <p:nvPicPr>
          <p:cNvPr id="30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305" y="3717780"/>
            <a:ext cx="280219" cy="558652"/>
          </a:xfrm>
          <a:prstGeom prst="rect">
            <a:avLst/>
          </a:prstGeom>
          <a:noFill/>
        </p:spPr>
      </p:pic>
      <p:pic>
        <p:nvPicPr>
          <p:cNvPr id="30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482" y="3582576"/>
            <a:ext cx="280219" cy="558652"/>
          </a:xfrm>
          <a:prstGeom prst="rect">
            <a:avLst/>
          </a:prstGeom>
          <a:noFill/>
        </p:spPr>
      </p:pic>
      <p:pic>
        <p:nvPicPr>
          <p:cNvPr id="30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0063" y="3192540"/>
            <a:ext cx="280219" cy="558652"/>
          </a:xfrm>
          <a:prstGeom prst="rect">
            <a:avLst/>
          </a:prstGeom>
          <a:noFill/>
        </p:spPr>
      </p:pic>
      <p:pic>
        <p:nvPicPr>
          <p:cNvPr id="30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0966" y="3396935"/>
            <a:ext cx="280219" cy="558652"/>
          </a:xfrm>
          <a:prstGeom prst="rect">
            <a:avLst/>
          </a:prstGeom>
          <a:noFill/>
        </p:spPr>
      </p:pic>
      <p:pic>
        <p:nvPicPr>
          <p:cNvPr id="30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414" y="2838283"/>
            <a:ext cx="280219" cy="558652"/>
          </a:xfrm>
          <a:prstGeom prst="rect">
            <a:avLst/>
          </a:prstGeom>
          <a:noFill/>
        </p:spPr>
      </p:pic>
      <p:pic>
        <p:nvPicPr>
          <p:cNvPr id="30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0747" y="3041513"/>
            <a:ext cx="280219" cy="558652"/>
          </a:xfrm>
          <a:prstGeom prst="rect">
            <a:avLst/>
          </a:prstGeom>
          <a:noFill/>
        </p:spPr>
      </p:pic>
      <p:pic>
        <p:nvPicPr>
          <p:cNvPr id="30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3396" y="4073202"/>
            <a:ext cx="280219" cy="558652"/>
          </a:xfrm>
          <a:prstGeom prst="rect">
            <a:avLst/>
          </a:prstGeom>
          <a:noFill/>
        </p:spPr>
      </p:pic>
      <p:pic>
        <p:nvPicPr>
          <p:cNvPr id="30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43615" y="2939183"/>
            <a:ext cx="280219" cy="558652"/>
          </a:xfrm>
          <a:prstGeom prst="rect">
            <a:avLst/>
          </a:prstGeom>
          <a:noFill/>
        </p:spPr>
      </p:pic>
      <p:pic>
        <p:nvPicPr>
          <p:cNvPr id="31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6305" y="3921133"/>
            <a:ext cx="280219" cy="558652"/>
          </a:xfrm>
          <a:prstGeom prst="rect">
            <a:avLst/>
          </a:prstGeom>
          <a:noFill/>
        </p:spPr>
      </p:pic>
      <p:pic>
        <p:nvPicPr>
          <p:cNvPr id="31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47" y="4117518"/>
            <a:ext cx="280219" cy="558652"/>
          </a:xfrm>
          <a:prstGeom prst="rect">
            <a:avLst/>
          </a:prstGeom>
          <a:noFill/>
        </p:spPr>
      </p:pic>
      <p:pic>
        <p:nvPicPr>
          <p:cNvPr id="312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34" y="3549494"/>
            <a:ext cx="309975" cy="617883"/>
          </a:xfrm>
          <a:prstGeom prst="rect">
            <a:avLst/>
          </a:prstGeom>
          <a:noFill/>
        </p:spPr>
      </p:pic>
      <p:pic>
        <p:nvPicPr>
          <p:cNvPr id="313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349" y="4107836"/>
            <a:ext cx="309975" cy="617883"/>
          </a:xfrm>
          <a:prstGeom prst="rect">
            <a:avLst/>
          </a:prstGeom>
          <a:noFill/>
        </p:spPr>
      </p:pic>
      <p:pic>
        <p:nvPicPr>
          <p:cNvPr id="31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534" y="3281228"/>
            <a:ext cx="280219" cy="558652"/>
          </a:xfrm>
          <a:prstGeom prst="rect">
            <a:avLst/>
          </a:prstGeom>
          <a:noFill/>
        </p:spPr>
      </p:pic>
      <p:pic>
        <p:nvPicPr>
          <p:cNvPr id="31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6781" y="3549262"/>
            <a:ext cx="280219" cy="558652"/>
          </a:xfrm>
          <a:prstGeom prst="rect">
            <a:avLst/>
          </a:prstGeom>
          <a:noFill/>
        </p:spPr>
      </p:pic>
      <p:pic>
        <p:nvPicPr>
          <p:cNvPr id="31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231" y="2431958"/>
            <a:ext cx="280219" cy="558652"/>
          </a:xfrm>
          <a:prstGeom prst="rect">
            <a:avLst/>
          </a:prstGeom>
          <a:noFill/>
        </p:spPr>
      </p:pic>
      <p:pic>
        <p:nvPicPr>
          <p:cNvPr id="31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9388" y="2618482"/>
            <a:ext cx="280219" cy="558652"/>
          </a:xfrm>
          <a:prstGeom prst="rect">
            <a:avLst/>
          </a:prstGeom>
          <a:noFill/>
        </p:spPr>
      </p:pic>
      <p:pic>
        <p:nvPicPr>
          <p:cNvPr id="318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2820" y="2990610"/>
            <a:ext cx="280219" cy="558652"/>
          </a:xfrm>
          <a:prstGeom prst="rect">
            <a:avLst/>
          </a:prstGeom>
          <a:noFill/>
        </p:spPr>
      </p:pic>
      <p:pic>
        <p:nvPicPr>
          <p:cNvPr id="31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0986" y="3297985"/>
            <a:ext cx="280219" cy="558652"/>
          </a:xfrm>
          <a:prstGeom prst="rect">
            <a:avLst/>
          </a:prstGeom>
          <a:noFill/>
        </p:spPr>
      </p:pic>
      <p:pic>
        <p:nvPicPr>
          <p:cNvPr id="32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8776" y="1890034"/>
            <a:ext cx="280219" cy="558652"/>
          </a:xfrm>
          <a:prstGeom prst="rect">
            <a:avLst/>
          </a:prstGeom>
          <a:noFill/>
        </p:spPr>
      </p:pic>
      <p:pic>
        <p:nvPicPr>
          <p:cNvPr id="32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8776" y="2262162"/>
            <a:ext cx="280219" cy="558652"/>
          </a:xfrm>
          <a:prstGeom prst="rect">
            <a:avLst/>
          </a:prstGeom>
          <a:noFill/>
        </p:spPr>
      </p:pic>
      <p:pic>
        <p:nvPicPr>
          <p:cNvPr id="32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1102" y="2692268"/>
            <a:ext cx="280219" cy="558652"/>
          </a:xfrm>
          <a:prstGeom prst="rect">
            <a:avLst/>
          </a:prstGeom>
          <a:noFill/>
        </p:spPr>
      </p:pic>
      <p:pic>
        <p:nvPicPr>
          <p:cNvPr id="32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1852" y="3301957"/>
            <a:ext cx="280219" cy="558652"/>
          </a:xfrm>
          <a:prstGeom prst="rect">
            <a:avLst/>
          </a:prstGeom>
          <a:noFill/>
        </p:spPr>
      </p:pic>
      <p:pic>
        <p:nvPicPr>
          <p:cNvPr id="324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0028" y="3321451"/>
            <a:ext cx="280219" cy="560520"/>
          </a:xfrm>
          <a:prstGeom prst="rect">
            <a:avLst/>
          </a:prstGeom>
          <a:noFill/>
        </p:spPr>
      </p:pic>
      <p:pic>
        <p:nvPicPr>
          <p:cNvPr id="325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15793" y="3321451"/>
            <a:ext cx="280219" cy="558652"/>
          </a:xfrm>
          <a:prstGeom prst="rect">
            <a:avLst/>
          </a:prstGeom>
          <a:noFill/>
        </p:spPr>
      </p:pic>
      <p:pic>
        <p:nvPicPr>
          <p:cNvPr id="326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6943" y="3803804"/>
            <a:ext cx="280219" cy="560520"/>
          </a:xfrm>
          <a:prstGeom prst="rect">
            <a:avLst/>
          </a:prstGeom>
          <a:noFill/>
        </p:spPr>
      </p:pic>
      <p:pic>
        <p:nvPicPr>
          <p:cNvPr id="32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3902" y="2963241"/>
            <a:ext cx="280219" cy="558652"/>
          </a:xfrm>
          <a:prstGeom prst="rect">
            <a:avLst/>
          </a:prstGeom>
          <a:noFill/>
        </p:spPr>
      </p:pic>
      <p:pic>
        <p:nvPicPr>
          <p:cNvPr id="328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16926" y="3837504"/>
            <a:ext cx="280219" cy="560520"/>
          </a:xfrm>
          <a:prstGeom prst="rect">
            <a:avLst/>
          </a:prstGeom>
          <a:noFill/>
        </p:spPr>
      </p:pic>
      <p:pic>
        <p:nvPicPr>
          <p:cNvPr id="32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15793" y="3595287"/>
            <a:ext cx="280219" cy="558652"/>
          </a:xfrm>
          <a:prstGeom prst="rect">
            <a:avLst/>
          </a:prstGeom>
          <a:noFill/>
        </p:spPr>
      </p:pic>
      <p:pic>
        <p:nvPicPr>
          <p:cNvPr id="330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1319" y="3603355"/>
            <a:ext cx="280219" cy="558652"/>
          </a:xfrm>
          <a:prstGeom prst="rect">
            <a:avLst/>
          </a:prstGeom>
          <a:noFill/>
        </p:spPr>
      </p:pic>
      <p:pic>
        <p:nvPicPr>
          <p:cNvPr id="331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6836" y="3303843"/>
            <a:ext cx="280219" cy="560520"/>
          </a:xfrm>
          <a:prstGeom prst="rect">
            <a:avLst/>
          </a:prstGeom>
          <a:noFill/>
        </p:spPr>
      </p:pic>
      <p:pic>
        <p:nvPicPr>
          <p:cNvPr id="33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678" y="2011704"/>
            <a:ext cx="280219" cy="558652"/>
          </a:xfrm>
          <a:prstGeom prst="rect">
            <a:avLst/>
          </a:prstGeom>
          <a:noFill/>
        </p:spPr>
      </p:pic>
      <p:pic>
        <p:nvPicPr>
          <p:cNvPr id="33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4544" y="2015676"/>
            <a:ext cx="280219" cy="558652"/>
          </a:xfrm>
          <a:prstGeom prst="rect">
            <a:avLst/>
          </a:prstGeom>
          <a:noFill/>
        </p:spPr>
      </p:pic>
      <p:pic>
        <p:nvPicPr>
          <p:cNvPr id="33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8344" y="3136130"/>
            <a:ext cx="280219" cy="558652"/>
          </a:xfrm>
          <a:prstGeom prst="rect">
            <a:avLst/>
          </a:prstGeom>
          <a:noFill/>
        </p:spPr>
      </p:pic>
      <p:pic>
        <p:nvPicPr>
          <p:cNvPr id="335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5635" y="2035170"/>
            <a:ext cx="280219" cy="558652"/>
          </a:xfrm>
          <a:prstGeom prst="rect">
            <a:avLst/>
          </a:prstGeom>
          <a:noFill/>
        </p:spPr>
      </p:pic>
      <p:pic>
        <p:nvPicPr>
          <p:cNvPr id="33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0453" y="3046031"/>
            <a:ext cx="280219" cy="558652"/>
          </a:xfrm>
          <a:prstGeom prst="rect">
            <a:avLst/>
          </a:prstGeom>
          <a:noFill/>
        </p:spPr>
      </p:pic>
      <p:pic>
        <p:nvPicPr>
          <p:cNvPr id="33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9528" y="3053819"/>
            <a:ext cx="280219" cy="558652"/>
          </a:xfrm>
          <a:prstGeom prst="rect">
            <a:avLst/>
          </a:prstGeom>
          <a:noFill/>
        </p:spPr>
      </p:pic>
      <p:pic>
        <p:nvPicPr>
          <p:cNvPr id="33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7410" y="1556843"/>
            <a:ext cx="280219" cy="558652"/>
          </a:xfrm>
          <a:prstGeom prst="rect">
            <a:avLst/>
          </a:prstGeom>
          <a:noFill/>
        </p:spPr>
      </p:pic>
      <p:pic>
        <p:nvPicPr>
          <p:cNvPr id="339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9618" y="2551223"/>
            <a:ext cx="280219" cy="560520"/>
          </a:xfrm>
          <a:prstGeom prst="rect">
            <a:avLst/>
          </a:prstGeom>
          <a:noFill/>
        </p:spPr>
      </p:pic>
      <p:pic>
        <p:nvPicPr>
          <p:cNvPr id="34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50054" y="2635599"/>
            <a:ext cx="280219" cy="558652"/>
          </a:xfrm>
          <a:prstGeom prst="rect">
            <a:avLst/>
          </a:prstGeom>
          <a:noFill/>
        </p:spPr>
      </p:pic>
      <p:pic>
        <p:nvPicPr>
          <p:cNvPr id="34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5635" y="2309006"/>
            <a:ext cx="280219" cy="558652"/>
          </a:xfrm>
          <a:prstGeom prst="rect">
            <a:avLst/>
          </a:prstGeom>
          <a:noFill/>
        </p:spPr>
      </p:pic>
      <p:pic>
        <p:nvPicPr>
          <p:cNvPr id="34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2939" y="2596400"/>
            <a:ext cx="280219" cy="558652"/>
          </a:xfrm>
          <a:prstGeom prst="rect">
            <a:avLst/>
          </a:prstGeom>
          <a:noFill/>
        </p:spPr>
      </p:pic>
      <p:pic>
        <p:nvPicPr>
          <p:cNvPr id="34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5635" y="3079458"/>
            <a:ext cx="280219" cy="558652"/>
          </a:xfrm>
          <a:prstGeom prst="rect">
            <a:avLst/>
          </a:prstGeom>
          <a:noFill/>
        </p:spPr>
      </p:pic>
      <p:pic>
        <p:nvPicPr>
          <p:cNvPr id="344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9528" y="2017562"/>
            <a:ext cx="280219" cy="560520"/>
          </a:xfrm>
          <a:prstGeom prst="rect">
            <a:avLst/>
          </a:prstGeom>
          <a:noFill/>
        </p:spPr>
      </p:pic>
      <p:pic>
        <p:nvPicPr>
          <p:cNvPr id="34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339" y="2748800"/>
            <a:ext cx="280219" cy="558652"/>
          </a:xfrm>
          <a:prstGeom prst="rect">
            <a:avLst/>
          </a:prstGeom>
          <a:noFill/>
        </p:spPr>
      </p:pic>
      <p:pic>
        <p:nvPicPr>
          <p:cNvPr id="346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8124" y="3466156"/>
            <a:ext cx="309975" cy="617883"/>
          </a:xfrm>
          <a:prstGeom prst="rect">
            <a:avLst/>
          </a:prstGeom>
          <a:noFill/>
        </p:spPr>
      </p:pic>
      <p:pic>
        <p:nvPicPr>
          <p:cNvPr id="34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3645" y="3187713"/>
            <a:ext cx="280219" cy="558652"/>
          </a:xfrm>
          <a:prstGeom prst="rect">
            <a:avLst/>
          </a:prstGeom>
          <a:noFill/>
        </p:spPr>
      </p:pic>
      <p:pic>
        <p:nvPicPr>
          <p:cNvPr id="34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112" y="3119210"/>
            <a:ext cx="280219" cy="558652"/>
          </a:xfrm>
          <a:prstGeom prst="rect">
            <a:avLst/>
          </a:prstGeom>
          <a:noFill/>
        </p:spPr>
      </p:pic>
      <p:pic>
        <p:nvPicPr>
          <p:cNvPr id="34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29111" y="2863618"/>
            <a:ext cx="280219" cy="558652"/>
          </a:xfrm>
          <a:prstGeom prst="rect">
            <a:avLst/>
          </a:prstGeom>
          <a:noFill/>
        </p:spPr>
      </p:pic>
      <p:pic>
        <p:nvPicPr>
          <p:cNvPr id="35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9888" y="3000147"/>
            <a:ext cx="280219" cy="558652"/>
          </a:xfrm>
          <a:prstGeom prst="rect">
            <a:avLst/>
          </a:prstGeom>
          <a:noFill/>
        </p:spPr>
      </p:pic>
      <p:pic>
        <p:nvPicPr>
          <p:cNvPr id="35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9669" y="2644725"/>
            <a:ext cx="280219" cy="558652"/>
          </a:xfrm>
          <a:prstGeom prst="rect">
            <a:avLst/>
          </a:prstGeom>
          <a:noFill/>
        </p:spPr>
      </p:pic>
      <p:pic>
        <p:nvPicPr>
          <p:cNvPr id="35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318" y="3676414"/>
            <a:ext cx="280219" cy="558652"/>
          </a:xfrm>
          <a:prstGeom prst="rect">
            <a:avLst/>
          </a:prstGeom>
          <a:noFill/>
        </p:spPr>
      </p:pic>
      <p:pic>
        <p:nvPicPr>
          <p:cNvPr id="35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2537" y="2542395"/>
            <a:ext cx="280219" cy="558652"/>
          </a:xfrm>
          <a:prstGeom prst="rect">
            <a:avLst/>
          </a:prstGeom>
          <a:noFill/>
        </p:spPr>
      </p:pic>
      <p:pic>
        <p:nvPicPr>
          <p:cNvPr id="35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5227" y="3524345"/>
            <a:ext cx="280219" cy="558652"/>
          </a:xfrm>
          <a:prstGeom prst="rect">
            <a:avLst/>
          </a:prstGeom>
          <a:noFill/>
        </p:spPr>
      </p:pic>
      <p:pic>
        <p:nvPicPr>
          <p:cNvPr id="35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8456" y="2884440"/>
            <a:ext cx="280219" cy="558652"/>
          </a:xfrm>
          <a:prstGeom prst="rect">
            <a:avLst/>
          </a:prstGeom>
          <a:noFill/>
        </p:spPr>
      </p:pic>
      <p:pic>
        <p:nvPicPr>
          <p:cNvPr id="35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33456" y="3070897"/>
            <a:ext cx="280219" cy="558652"/>
          </a:xfrm>
          <a:prstGeom prst="rect">
            <a:avLst/>
          </a:prstGeom>
          <a:noFill/>
        </p:spPr>
      </p:pic>
      <p:pic>
        <p:nvPicPr>
          <p:cNvPr id="35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139" y="3431800"/>
            <a:ext cx="280219" cy="558652"/>
          </a:xfrm>
          <a:prstGeom prst="rect">
            <a:avLst/>
          </a:prstGeom>
          <a:noFill/>
        </p:spPr>
      </p:pic>
      <p:pic>
        <p:nvPicPr>
          <p:cNvPr id="35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1383" y="3070897"/>
            <a:ext cx="280219" cy="558652"/>
          </a:xfrm>
          <a:prstGeom prst="rect">
            <a:avLst/>
          </a:prstGeom>
          <a:noFill/>
        </p:spPr>
      </p:pic>
      <p:pic>
        <p:nvPicPr>
          <p:cNvPr id="35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8339" y="3152474"/>
            <a:ext cx="280219" cy="558652"/>
          </a:xfrm>
          <a:prstGeom prst="rect">
            <a:avLst/>
          </a:prstGeom>
          <a:noFill/>
        </p:spPr>
      </p:pic>
      <p:pic>
        <p:nvPicPr>
          <p:cNvPr id="36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7548" y="3338998"/>
            <a:ext cx="280219" cy="558652"/>
          </a:xfrm>
          <a:prstGeom prst="rect">
            <a:avLst/>
          </a:prstGeom>
          <a:noFill/>
        </p:spPr>
      </p:pic>
      <p:pic>
        <p:nvPicPr>
          <p:cNvPr id="36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1789" y="2035170"/>
            <a:ext cx="280219" cy="558652"/>
          </a:xfrm>
          <a:prstGeom prst="rect">
            <a:avLst/>
          </a:prstGeom>
          <a:noFill/>
        </p:spPr>
      </p:pic>
      <p:pic>
        <p:nvPicPr>
          <p:cNvPr id="36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657" y="2718555"/>
            <a:ext cx="280219" cy="558652"/>
          </a:xfrm>
          <a:prstGeom prst="rect">
            <a:avLst/>
          </a:prstGeom>
          <a:noFill/>
        </p:spPr>
      </p:pic>
      <p:pic>
        <p:nvPicPr>
          <p:cNvPr id="363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0946" y="2221694"/>
            <a:ext cx="280219" cy="558652"/>
          </a:xfrm>
          <a:prstGeom prst="rect">
            <a:avLst/>
          </a:prstGeom>
          <a:noFill/>
        </p:spPr>
      </p:pic>
      <p:pic>
        <p:nvPicPr>
          <p:cNvPr id="364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1961" y="2791571"/>
            <a:ext cx="280219" cy="558652"/>
          </a:xfrm>
          <a:prstGeom prst="rect">
            <a:avLst/>
          </a:prstGeom>
          <a:noFill/>
        </p:spPr>
      </p:pic>
      <p:pic>
        <p:nvPicPr>
          <p:cNvPr id="365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36415" y="2424924"/>
            <a:ext cx="280219" cy="558652"/>
          </a:xfrm>
          <a:prstGeom prst="rect">
            <a:avLst/>
          </a:prstGeom>
          <a:noFill/>
        </p:spPr>
      </p:pic>
      <p:pic>
        <p:nvPicPr>
          <p:cNvPr id="366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11382" y="1979067"/>
            <a:ext cx="280219" cy="558652"/>
          </a:xfrm>
          <a:prstGeom prst="rect">
            <a:avLst/>
          </a:prstGeom>
          <a:noFill/>
        </p:spPr>
      </p:pic>
      <p:pic>
        <p:nvPicPr>
          <p:cNvPr id="36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5030" y="2424924"/>
            <a:ext cx="280219" cy="558652"/>
          </a:xfrm>
          <a:prstGeom prst="rect">
            <a:avLst/>
          </a:prstGeom>
          <a:noFill/>
        </p:spPr>
      </p:pic>
      <p:pic>
        <p:nvPicPr>
          <p:cNvPr id="368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31711" y="2780346"/>
            <a:ext cx="280219" cy="558652"/>
          </a:xfrm>
          <a:prstGeom prst="rect">
            <a:avLst/>
          </a:prstGeom>
          <a:noFill/>
        </p:spPr>
      </p:pic>
      <p:pic>
        <p:nvPicPr>
          <p:cNvPr id="36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7438" y="2424924"/>
            <a:ext cx="280219" cy="558652"/>
          </a:xfrm>
          <a:prstGeom prst="rect">
            <a:avLst/>
          </a:prstGeom>
          <a:noFill/>
        </p:spPr>
      </p:pic>
      <p:pic>
        <p:nvPicPr>
          <p:cNvPr id="370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61742" y="2593822"/>
            <a:ext cx="280219" cy="558652"/>
          </a:xfrm>
          <a:prstGeom prst="rect">
            <a:avLst/>
          </a:prstGeom>
          <a:noFill/>
        </p:spPr>
      </p:pic>
      <p:pic>
        <p:nvPicPr>
          <p:cNvPr id="371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6415" y="3248993"/>
            <a:ext cx="280219" cy="558652"/>
          </a:xfrm>
          <a:prstGeom prst="rect">
            <a:avLst/>
          </a:prstGeom>
          <a:noFill/>
        </p:spPr>
      </p:pic>
      <p:pic>
        <p:nvPicPr>
          <p:cNvPr id="37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1492" y="2537719"/>
            <a:ext cx="280219" cy="558652"/>
          </a:xfrm>
          <a:prstGeom prst="rect">
            <a:avLst/>
          </a:prstGeom>
          <a:noFill/>
        </p:spPr>
      </p:pic>
      <p:pic>
        <p:nvPicPr>
          <p:cNvPr id="373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841" y="2887404"/>
            <a:ext cx="309975" cy="617883"/>
          </a:xfrm>
          <a:prstGeom prst="rect">
            <a:avLst/>
          </a:prstGeom>
          <a:noFill/>
        </p:spPr>
      </p:pic>
      <p:pic>
        <p:nvPicPr>
          <p:cNvPr id="374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797" y="2139564"/>
            <a:ext cx="309975" cy="617883"/>
          </a:xfrm>
          <a:prstGeom prst="rect">
            <a:avLst/>
          </a:prstGeom>
          <a:noFill/>
        </p:spPr>
      </p:pic>
      <p:pic>
        <p:nvPicPr>
          <p:cNvPr id="37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2786" y="2946635"/>
            <a:ext cx="280219" cy="558652"/>
          </a:xfrm>
          <a:prstGeom prst="rect">
            <a:avLst/>
          </a:prstGeom>
          <a:noFill/>
        </p:spPr>
      </p:pic>
      <p:pic>
        <p:nvPicPr>
          <p:cNvPr id="37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8944" y="2742240"/>
            <a:ext cx="280219" cy="558652"/>
          </a:xfrm>
          <a:prstGeom prst="rect">
            <a:avLst/>
          </a:prstGeom>
          <a:noFill/>
        </p:spPr>
      </p:pic>
      <p:pic>
        <p:nvPicPr>
          <p:cNvPr id="37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0121" y="2607036"/>
            <a:ext cx="280219" cy="558652"/>
          </a:xfrm>
          <a:prstGeom prst="rect">
            <a:avLst/>
          </a:prstGeom>
          <a:noFill/>
        </p:spPr>
      </p:pic>
      <p:pic>
        <p:nvPicPr>
          <p:cNvPr id="37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81702" y="2217000"/>
            <a:ext cx="280219" cy="558652"/>
          </a:xfrm>
          <a:prstGeom prst="rect">
            <a:avLst/>
          </a:prstGeom>
          <a:noFill/>
        </p:spPr>
      </p:pic>
      <p:pic>
        <p:nvPicPr>
          <p:cNvPr id="37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2386" y="2065973"/>
            <a:ext cx="280219" cy="558652"/>
          </a:xfrm>
          <a:prstGeom prst="rect">
            <a:avLst/>
          </a:prstGeom>
          <a:noFill/>
        </p:spPr>
      </p:pic>
      <p:pic>
        <p:nvPicPr>
          <p:cNvPr id="38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5035" y="3097662"/>
            <a:ext cx="280219" cy="558652"/>
          </a:xfrm>
          <a:prstGeom prst="rect">
            <a:avLst/>
          </a:prstGeom>
          <a:noFill/>
        </p:spPr>
      </p:pic>
      <p:pic>
        <p:nvPicPr>
          <p:cNvPr id="38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7944" y="2945593"/>
            <a:ext cx="280219" cy="558652"/>
          </a:xfrm>
          <a:prstGeom prst="rect">
            <a:avLst/>
          </a:prstGeom>
          <a:noFill/>
        </p:spPr>
      </p:pic>
      <p:pic>
        <p:nvPicPr>
          <p:cNvPr id="38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0186" y="3141978"/>
            <a:ext cx="280219" cy="558652"/>
          </a:xfrm>
          <a:prstGeom prst="rect">
            <a:avLst/>
          </a:prstGeom>
          <a:noFill/>
        </p:spPr>
      </p:pic>
      <p:pic>
        <p:nvPicPr>
          <p:cNvPr id="383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6873" y="2573954"/>
            <a:ext cx="309975" cy="617883"/>
          </a:xfrm>
          <a:prstGeom prst="rect">
            <a:avLst/>
          </a:prstGeom>
          <a:noFill/>
        </p:spPr>
      </p:pic>
      <p:pic>
        <p:nvPicPr>
          <p:cNvPr id="384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988" y="3132296"/>
            <a:ext cx="309975" cy="617883"/>
          </a:xfrm>
          <a:prstGeom prst="rect">
            <a:avLst/>
          </a:prstGeom>
          <a:noFill/>
        </p:spPr>
      </p:pic>
      <p:pic>
        <p:nvPicPr>
          <p:cNvPr id="38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674" y="2099123"/>
            <a:ext cx="280219" cy="558652"/>
          </a:xfrm>
          <a:prstGeom prst="rect">
            <a:avLst/>
          </a:prstGeom>
          <a:noFill/>
        </p:spPr>
      </p:pic>
      <p:pic>
        <p:nvPicPr>
          <p:cNvPr id="386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541" y="2009118"/>
            <a:ext cx="280219" cy="558652"/>
          </a:xfrm>
          <a:prstGeom prst="rect">
            <a:avLst/>
          </a:prstGeom>
          <a:noFill/>
        </p:spPr>
      </p:pic>
      <p:pic>
        <p:nvPicPr>
          <p:cNvPr id="38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6849" y="4939882"/>
            <a:ext cx="280219" cy="558652"/>
          </a:xfrm>
          <a:prstGeom prst="rect">
            <a:avLst/>
          </a:prstGeom>
          <a:noFill/>
        </p:spPr>
      </p:pic>
      <p:pic>
        <p:nvPicPr>
          <p:cNvPr id="38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715" y="4943854"/>
            <a:ext cx="280219" cy="558652"/>
          </a:xfrm>
          <a:prstGeom prst="rect">
            <a:avLst/>
          </a:prstGeom>
          <a:noFill/>
        </p:spPr>
      </p:pic>
      <p:pic>
        <p:nvPicPr>
          <p:cNvPr id="389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5891" y="4963348"/>
            <a:ext cx="280219" cy="560520"/>
          </a:xfrm>
          <a:prstGeom prst="rect">
            <a:avLst/>
          </a:prstGeom>
          <a:noFill/>
        </p:spPr>
      </p:pic>
      <p:pic>
        <p:nvPicPr>
          <p:cNvPr id="39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6170" y="4963348"/>
            <a:ext cx="280219" cy="558652"/>
          </a:xfrm>
          <a:prstGeom prst="rect">
            <a:avLst/>
          </a:prstGeom>
          <a:noFill/>
        </p:spPr>
      </p:pic>
      <p:pic>
        <p:nvPicPr>
          <p:cNvPr id="391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2806" y="5445701"/>
            <a:ext cx="280219" cy="560520"/>
          </a:xfrm>
          <a:prstGeom prst="rect">
            <a:avLst/>
          </a:prstGeom>
          <a:noFill/>
        </p:spPr>
      </p:pic>
      <p:pic>
        <p:nvPicPr>
          <p:cNvPr id="392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77303" y="5479401"/>
            <a:ext cx="280219" cy="560520"/>
          </a:xfrm>
          <a:prstGeom prst="rect">
            <a:avLst/>
          </a:prstGeom>
          <a:noFill/>
        </p:spPr>
      </p:pic>
      <p:pic>
        <p:nvPicPr>
          <p:cNvPr id="39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0589" y="5563777"/>
            <a:ext cx="280219" cy="558652"/>
          </a:xfrm>
          <a:prstGeom prst="rect">
            <a:avLst/>
          </a:prstGeom>
          <a:noFill/>
        </p:spPr>
      </p:pic>
      <p:pic>
        <p:nvPicPr>
          <p:cNvPr id="39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6170" y="5237184"/>
            <a:ext cx="280219" cy="558652"/>
          </a:xfrm>
          <a:prstGeom prst="rect">
            <a:avLst/>
          </a:prstGeom>
          <a:noFill/>
        </p:spPr>
      </p:pic>
      <p:pic>
        <p:nvPicPr>
          <p:cNvPr id="39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6110" y="5524578"/>
            <a:ext cx="280219" cy="558652"/>
          </a:xfrm>
          <a:prstGeom prst="rect">
            <a:avLst/>
          </a:prstGeom>
          <a:noFill/>
        </p:spPr>
      </p:pic>
      <p:pic>
        <p:nvPicPr>
          <p:cNvPr id="39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7182" y="5245252"/>
            <a:ext cx="280219" cy="558652"/>
          </a:xfrm>
          <a:prstGeom prst="rect">
            <a:avLst/>
          </a:prstGeom>
          <a:noFill/>
        </p:spPr>
      </p:pic>
      <p:pic>
        <p:nvPicPr>
          <p:cNvPr id="39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07213" y="4945740"/>
            <a:ext cx="280219" cy="560520"/>
          </a:xfrm>
          <a:prstGeom prst="rect">
            <a:avLst/>
          </a:prstGeom>
          <a:noFill/>
        </p:spPr>
      </p:pic>
      <p:pic>
        <p:nvPicPr>
          <p:cNvPr id="39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8510" y="5676978"/>
            <a:ext cx="280219" cy="558652"/>
          </a:xfrm>
          <a:prstGeom prst="rect">
            <a:avLst/>
          </a:prstGeom>
          <a:noFill/>
        </p:spPr>
      </p:pic>
      <p:pic>
        <p:nvPicPr>
          <p:cNvPr id="399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987" y="5108053"/>
            <a:ext cx="309975" cy="617883"/>
          </a:xfrm>
          <a:prstGeom prst="rect">
            <a:avLst/>
          </a:prstGeom>
          <a:noFill/>
        </p:spPr>
      </p:pic>
      <p:pic>
        <p:nvPicPr>
          <p:cNvPr id="40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8181" y="5318311"/>
            <a:ext cx="280219" cy="558652"/>
          </a:xfrm>
          <a:prstGeom prst="rect">
            <a:avLst/>
          </a:prstGeom>
          <a:noFill/>
        </p:spPr>
      </p:pic>
      <p:pic>
        <p:nvPicPr>
          <p:cNvPr id="40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090" y="5166242"/>
            <a:ext cx="280219" cy="558652"/>
          </a:xfrm>
          <a:prstGeom prst="rect">
            <a:avLst/>
          </a:prstGeom>
          <a:noFill/>
        </p:spPr>
      </p:pic>
      <p:pic>
        <p:nvPicPr>
          <p:cNvPr id="402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5516" y="5073697"/>
            <a:ext cx="280219" cy="558652"/>
          </a:xfrm>
          <a:prstGeom prst="rect">
            <a:avLst/>
          </a:prstGeom>
          <a:noFill/>
        </p:spPr>
      </p:pic>
      <p:pic>
        <p:nvPicPr>
          <p:cNvPr id="40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7925" y="4980895"/>
            <a:ext cx="280219" cy="558652"/>
          </a:xfrm>
          <a:prstGeom prst="rect">
            <a:avLst/>
          </a:prstGeom>
          <a:noFill/>
        </p:spPr>
      </p:pic>
      <p:pic>
        <p:nvPicPr>
          <p:cNvPr id="40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6792" y="4890890"/>
            <a:ext cx="280219" cy="558652"/>
          </a:xfrm>
          <a:prstGeom prst="rect">
            <a:avLst/>
          </a:prstGeom>
          <a:noFill/>
        </p:spPr>
      </p:pic>
      <p:cxnSp>
        <p:nvCxnSpPr>
          <p:cNvPr id="407" name="Straight Arrow Connector 406"/>
          <p:cNvCxnSpPr/>
          <p:nvPr/>
        </p:nvCxnSpPr>
        <p:spPr>
          <a:xfrm>
            <a:off x="7620000" y="3917741"/>
            <a:ext cx="0" cy="119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50" y="3224166"/>
            <a:ext cx="1952549" cy="49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Shape 710"/>
          <p:cNvSpPr/>
          <p:nvPr/>
        </p:nvSpPr>
        <p:spPr>
          <a:xfrm>
            <a:off x="781904" y="6192087"/>
            <a:ext cx="1229566" cy="46166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09" name="Shape 711"/>
          <p:cNvSpPr/>
          <p:nvPr/>
        </p:nvSpPr>
        <p:spPr>
          <a:xfrm>
            <a:off x="2816788" y="6192087"/>
            <a:ext cx="1229566" cy="46166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13" name="Shape 712"/>
          <p:cNvSpPr/>
          <p:nvPr/>
        </p:nvSpPr>
        <p:spPr>
          <a:xfrm>
            <a:off x="4796771" y="6165971"/>
            <a:ext cx="1229566" cy="46166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526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15" name="Shape 709"/>
          <p:cNvSpPr/>
          <p:nvPr/>
        </p:nvSpPr>
        <p:spPr>
          <a:xfrm>
            <a:off x="6569392" y="5487064"/>
            <a:ext cx="2327870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16" name="Shape 707"/>
          <p:cNvSpPr/>
          <p:nvPr/>
        </p:nvSpPr>
        <p:spPr>
          <a:xfrm>
            <a:off x="6569392" y="2458496"/>
            <a:ext cx="2327870" cy="52321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17" name="Shape 1163"/>
          <p:cNvSpPr txBox="1"/>
          <p:nvPr/>
        </p:nvSpPr>
        <p:spPr>
          <a:xfrm>
            <a:off x="391027" y="58078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Randomized Design</a:t>
            </a:r>
            <a:r>
              <a:rPr lang="en-US" sz="2800" b="1" dirty="0" smtClean="0">
                <a:solidFill>
                  <a:schemeClr val="accent1"/>
                </a:solidFill>
              </a:rPr>
              <a:t>, </a:t>
            </a:r>
            <a:r>
              <a:rPr lang="en-US" sz="2800" b="1" i="1" dirty="0" smtClean="0">
                <a:solidFill>
                  <a:schemeClr val="accent1"/>
                </a:solidFill>
              </a:rPr>
              <a:t>Z =</a:t>
            </a:r>
            <a:r>
              <a:rPr lang="en-US" sz="2800" b="1" dirty="0" smtClean="0">
                <a:solidFill>
                  <a:schemeClr val="accent1"/>
                </a:solidFill>
              </a:rPr>
              <a:t> 3 treatments</a:t>
            </a:r>
            <a:endParaRPr lang="en-US" sz="28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8705852" y="18288"/>
            <a:ext cx="438151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-546508" y="1949925"/>
            <a:ext cx="9544235" cy="37446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6569392" y="2458496"/>
            <a:ext cx="2327870" cy="5232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786" name="Shape 786"/>
          <p:cNvCxnSpPr/>
          <p:nvPr/>
        </p:nvCxnSpPr>
        <p:spPr>
          <a:xfrm>
            <a:off x="7620000" y="3917741"/>
            <a:ext cx="0" cy="11919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87" name="Shape 787"/>
          <p:cNvSpPr/>
          <p:nvPr/>
        </p:nvSpPr>
        <p:spPr>
          <a:xfrm>
            <a:off x="6569392" y="5487064"/>
            <a:ext cx="2327870" cy="5232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496" t="-11627" b="-3139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788" name="Shape 788"/>
          <p:cNvSpPr/>
          <p:nvPr/>
        </p:nvSpPr>
        <p:spPr>
          <a:xfrm>
            <a:off x="640304" y="2458496"/>
            <a:ext cx="5397637" cy="3244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-Expensive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-Unethical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-Restricted population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4250" y="3108053"/>
            <a:ext cx="1952548" cy="491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163"/>
          <p:cNvSpPr txBox="1"/>
          <p:nvPr/>
        </p:nvSpPr>
        <p:spPr>
          <a:xfrm>
            <a:off x="391027" y="58078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Randomized Design</a:t>
            </a:r>
            <a:r>
              <a:rPr lang="en-US" sz="2800" b="1" dirty="0" smtClean="0">
                <a:solidFill>
                  <a:schemeClr val="accent1"/>
                </a:solidFill>
              </a:rPr>
              <a:t>, </a:t>
            </a:r>
            <a:r>
              <a:rPr lang="en-US" sz="2800" b="1" i="1" dirty="0" smtClean="0">
                <a:solidFill>
                  <a:schemeClr val="accent1"/>
                </a:solidFill>
              </a:rPr>
              <a:t>Z = </a:t>
            </a:r>
            <a:r>
              <a:rPr lang="en-US" sz="2800" b="1" dirty="0" smtClean="0">
                <a:solidFill>
                  <a:schemeClr val="accent1"/>
                </a:solidFill>
              </a:rPr>
              <a:t>3 </a:t>
            </a:r>
            <a:r>
              <a:rPr lang="en-US" sz="2800" b="1" dirty="0" smtClean="0">
                <a:solidFill>
                  <a:schemeClr val="accent1"/>
                </a:solidFill>
              </a:rPr>
              <a:t>treatments</a:t>
            </a:r>
            <a:endParaRPr lang="en-US" sz="2800" b="1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0369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84" y="62187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What’s the problem with observational data?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4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652" y="3212295"/>
            <a:ext cx="196345" cy="391380"/>
          </a:xfrm>
          <a:prstGeom prst="rect">
            <a:avLst/>
          </a:prstGeom>
          <a:noFill/>
        </p:spPr>
      </p:pic>
      <p:pic>
        <p:nvPicPr>
          <p:cNvPr id="125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608" y="2464455"/>
            <a:ext cx="196345" cy="391380"/>
          </a:xfrm>
          <a:prstGeom prst="rect">
            <a:avLst/>
          </a:prstGeom>
          <a:noFill/>
        </p:spPr>
      </p:pic>
      <p:pic>
        <p:nvPicPr>
          <p:cNvPr id="12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6531" y="2203239"/>
            <a:ext cx="177497" cy="353862"/>
          </a:xfrm>
          <a:prstGeom prst="rect">
            <a:avLst/>
          </a:prstGeom>
          <a:noFill/>
        </p:spPr>
      </p:pic>
      <p:pic>
        <p:nvPicPr>
          <p:cNvPr id="12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7654" y="2670998"/>
            <a:ext cx="177497" cy="353862"/>
          </a:xfrm>
          <a:prstGeom prst="rect">
            <a:avLst/>
          </a:prstGeom>
          <a:noFill/>
        </p:spPr>
      </p:pic>
      <p:pic>
        <p:nvPicPr>
          <p:cNvPr id="128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1084" y="2982752"/>
            <a:ext cx="177497" cy="353862"/>
          </a:xfrm>
          <a:prstGeom prst="rect">
            <a:avLst/>
          </a:prstGeom>
          <a:noFill/>
        </p:spPr>
      </p:pic>
      <p:pic>
        <p:nvPicPr>
          <p:cNvPr id="12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6084" y="3169209"/>
            <a:ext cx="177497" cy="353862"/>
          </a:xfrm>
          <a:prstGeom prst="rect">
            <a:avLst/>
          </a:prstGeom>
          <a:noFill/>
        </p:spPr>
      </p:pic>
      <p:pic>
        <p:nvPicPr>
          <p:cNvPr id="13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4917" y="3530112"/>
            <a:ext cx="177497" cy="353862"/>
          </a:xfrm>
          <a:prstGeom prst="rect">
            <a:avLst/>
          </a:prstGeom>
          <a:noFill/>
        </p:spPr>
      </p:pic>
      <p:pic>
        <p:nvPicPr>
          <p:cNvPr id="13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1226" y="2904014"/>
            <a:ext cx="177497" cy="353862"/>
          </a:xfrm>
          <a:prstGeom prst="rect">
            <a:avLst/>
          </a:prstGeom>
          <a:noFill/>
        </p:spPr>
      </p:pic>
      <p:pic>
        <p:nvPicPr>
          <p:cNvPr id="13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0967" y="3250786"/>
            <a:ext cx="177497" cy="353862"/>
          </a:xfrm>
          <a:prstGeom prst="rect">
            <a:avLst/>
          </a:prstGeom>
          <a:noFill/>
        </p:spPr>
      </p:pic>
      <p:pic>
        <p:nvPicPr>
          <p:cNvPr id="13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326" y="3437310"/>
            <a:ext cx="177497" cy="353862"/>
          </a:xfrm>
          <a:prstGeom prst="rect">
            <a:avLst/>
          </a:prstGeom>
          <a:noFill/>
        </p:spPr>
      </p:pic>
      <p:pic>
        <p:nvPicPr>
          <p:cNvPr id="13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4417" y="2133482"/>
            <a:ext cx="177497" cy="353862"/>
          </a:xfrm>
          <a:prstGeom prst="rect">
            <a:avLst/>
          </a:prstGeom>
          <a:noFill/>
        </p:spPr>
      </p:pic>
      <p:pic>
        <p:nvPicPr>
          <p:cNvPr id="135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4497" y="3199956"/>
            <a:ext cx="177497" cy="353862"/>
          </a:xfrm>
          <a:prstGeom prst="rect">
            <a:avLst/>
          </a:prstGeom>
          <a:noFill/>
        </p:spPr>
      </p:pic>
      <p:pic>
        <p:nvPicPr>
          <p:cNvPr id="13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7500" y="2551672"/>
            <a:ext cx="177497" cy="353862"/>
          </a:xfrm>
          <a:prstGeom prst="rect">
            <a:avLst/>
          </a:prstGeom>
          <a:noFill/>
        </p:spPr>
      </p:pic>
      <p:pic>
        <p:nvPicPr>
          <p:cNvPr id="13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574" y="2320006"/>
            <a:ext cx="177497" cy="353862"/>
          </a:xfrm>
          <a:prstGeom prst="rect">
            <a:avLst/>
          </a:prstGeom>
          <a:noFill/>
        </p:spPr>
      </p:pic>
      <p:pic>
        <p:nvPicPr>
          <p:cNvPr id="13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1706" y="2523236"/>
            <a:ext cx="177497" cy="353862"/>
          </a:xfrm>
          <a:prstGeom prst="rect">
            <a:avLst/>
          </a:prstGeom>
          <a:noFill/>
        </p:spPr>
      </p:pic>
      <p:pic>
        <p:nvPicPr>
          <p:cNvPr id="13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49265" y="2933851"/>
            <a:ext cx="177497" cy="353862"/>
          </a:xfrm>
          <a:prstGeom prst="rect">
            <a:avLst/>
          </a:prstGeom>
          <a:noFill/>
        </p:spPr>
      </p:pic>
      <p:pic>
        <p:nvPicPr>
          <p:cNvPr id="14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5689" y="3271525"/>
            <a:ext cx="177497" cy="353862"/>
          </a:xfrm>
          <a:prstGeom prst="rect">
            <a:avLst/>
          </a:prstGeom>
          <a:noFill/>
        </p:spPr>
      </p:pic>
      <p:pic>
        <p:nvPicPr>
          <p:cNvPr id="14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732" y="2865348"/>
            <a:ext cx="177497" cy="353862"/>
          </a:xfrm>
          <a:prstGeom prst="rect">
            <a:avLst/>
          </a:prstGeom>
          <a:noFill/>
        </p:spPr>
      </p:pic>
      <p:pic>
        <p:nvPicPr>
          <p:cNvPr id="14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4731" y="2609756"/>
            <a:ext cx="177497" cy="353862"/>
          </a:xfrm>
          <a:prstGeom prst="rect">
            <a:avLst/>
          </a:prstGeom>
          <a:noFill/>
        </p:spPr>
      </p:pic>
      <p:pic>
        <p:nvPicPr>
          <p:cNvPr id="14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847" y="3067130"/>
            <a:ext cx="177497" cy="353862"/>
          </a:xfrm>
          <a:prstGeom prst="rect">
            <a:avLst/>
          </a:prstGeom>
          <a:noFill/>
        </p:spPr>
      </p:pic>
      <p:pic>
        <p:nvPicPr>
          <p:cNvPr id="14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3024" y="2931926"/>
            <a:ext cx="177497" cy="353862"/>
          </a:xfrm>
          <a:prstGeom prst="rect">
            <a:avLst/>
          </a:prstGeom>
          <a:noFill/>
        </p:spPr>
      </p:pic>
      <p:pic>
        <p:nvPicPr>
          <p:cNvPr id="145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04605" y="2541890"/>
            <a:ext cx="177497" cy="353862"/>
          </a:xfrm>
          <a:prstGeom prst="rect">
            <a:avLst/>
          </a:prstGeom>
          <a:noFill/>
        </p:spPr>
      </p:pic>
      <p:pic>
        <p:nvPicPr>
          <p:cNvPr id="146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5508" y="2746285"/>
            <a:ext cx="177497" cy="353862"/>
          </a:xfrm>
          <a:prstGeom prst="rect">
            <a:avLst/>
          </a:prstGeom>
          <a:noFill/>
        </p:spPr>
      </p:pic>
      <p:pic>
        <p:nvPicPr>
          <p:cNvPr id="14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956" y="2187633"/>
            <a:ext cx="177497" cy="353862"/>
          </a:xfrm>
          <a:prstGeom prst="rect">
            <a:avLst/>
          </a:prstGeom>
          <a:noFill/>
        </p:spPr>
      </p:pic>
      <p:pic>
        <p:nvPicPr>
          <p:cNvPr id="14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45289" y="2390863"/>
            <a:ext cx="177497" cy="353862"/>
          </a:xfrm>
          <a:prstGeom prst="rect">
            <a:avLst/>
          </a:prstGeom>
          <a:noFill/>
        </p:spPr>
      </p:pic>
      <p:pic>
        <p:nvPicPr>
          <p:cNvPr id="14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7938" y="3422552"/>
            <a:ext cx="177497" cy="353862"/>
          </a:xfrm>
          <a:prstGeom prst="rect">
            <a:avLst/>
          </a:prstGeom>
          <a:noFill/>
        </p:spPr>
      </p:pic>
      <p:pic>
        <p:nvPicPr>
          <p:cNvPr id="15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8484" y="3023003"/>
            <a:ext cx="177497" cy="353862"/>
          </a:xfrm>
          <a:prstGeom prst="rect">
            <a:avLst/>
          </a:prstGeom>
          <a:noFill/>
        </p:spPr>
      </p:pic>
      <p:pic>
        <p:nvPicPr>
          <p:cNvPr id="15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4197" y="3121454"/>
            <a:ext cx="177497" cy="353862"/>
          </a:xfrm>
          <a:prstGeom prst="rect">
            <a:avLst/>
          </a:prstGeom>
          <a:noFill/>
        </p:spPr>
      </p:pic>
      <p:pic>
        <p:nvPicPr>
          <p:cNvPr id="15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1197" y="3327665"/>
            <a:ext cx="177497" cy="353862"/>
          </a:xfrm>
          <a:prstGeom prst="rect">
            <a:avLst/>
          </a:prstGeom>
          <a:noFill/>
        </p:spPr>
      </p:pic>
      <p:pic>
        <p:nvPicPr>
          <p:cNvPr id="153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05573" y="2226705"/>
            <a:ext cx="177497" cy="355045"/>
          </a:xfrm>
          <a:prstGeom prst="rect">
            <a:avLst/>
          </a:prstGeom>
          <a:noFill/>
        </p:spPr>
      </p:pic>
      <p:pic>
        <p:nvPicPr>
          <p:cNvPr id="15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8488" y="2226705"/>
            <a:ext cx="177497" cy="353862"/>
          </a:xfrm>
          <a:prstGeom prst="rect">
            <a:avLst/>
          </a:prstGeom>
          <a:noFill/>
        </p:spPr>
      </p:pic>
      <p:pic>
        <p:nvPicPr>
          <p:cNvPr id="15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3306" y="3237566"/>
            <a:ext cx="177497" cy="353862"/>
          </a:xfrm>
          <a:prstGeom prst="rect">
            <a:avLst/>
          </a:prstGeom>
          <a:noFill/>
        </p:spPr>
      </p:pic>
      <p:pic>
        <p:nvPicPr>
          <p:cNvPr id="15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0213" y="3383038"/>
            <a:ext cx="177497" cy="353862"/>
          </a:xfrm>
          <a:prstGeom prst="rect">
            <a:avLst/>
          </a:prstGeom>
          <a:noFill/>
        </p:spPr>
      </p:pic>
      <p:pic>
        <p:nvPicPr>
          <p:cNvPr id="15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32488" y="2709058"/>
            <a:ext cx="177497" cy="355045"/>
          </a:xfrm>
          <a:prstGeom prst="rect">
            <a:avLst/>
          </a:prstGeom>
          <a:noFill/>
        </p:spPr>
      </p:pic>
      <p:pic>
        <p:nvPicPr>
          <p:cNvPr id="15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9531" y="3245354"/>
            <a:ext cx="177497" cy="353862"/>
          </a:xfrm>
          <a:prstGeom prst="rect">
            <a:avLst/>
          </a:prstGeom>
          <a:noFill/>
        </p:spPr>
      </p:pic>
      <p:pic>
        <p:nvPicPr>
          <p:cNvPr id="159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3016" y="2210965"/>
            <a:ext cx="177497" cy="353862"/>
          </a:xfrm>
          <a:prstGeom prst="rect">
            <a:avLst/>
          </a:prstGeom>
          <a:noFill/>
        </p:spPr>
      </p:pic>
      <p:pic>
        <p:nvPicPr>
          <p:cNvPr id="160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9621" y="2742758"/>
            <a:ext cx="177497" cy="355045"/>
          </a:xfrm>
          <a:prstGeom prst="rect">
            <a:avLst/>
          </a:prstGeom>
          <a:noFill/>
        </p:spPr>
      </p:pic>
      <p:pic>
        <p:nvPicPr>
          <p:cNvPr id="161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2907" y="2827134"/>
            <a:ext cx="177497" cy="353862"/>
          </a:xfrm>
          <a:prstGeom prst="rect">
            <a:avLst/>
          </a:prstGeom>
          <a:noFill/>
        </p:spPr>
      </p:pic>
      <p:pic>
        <p:nvPicPr>
          <p:cNvPr id="16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888" y="2336506"/>
            <a:ext cx="177497" cy="353862"/>
          </a:xfrm>
          <a:prstGeom prst="rect">
            <a:avLst/>
          </a:prstGeom>
          <a:noFill/>
        </p:spPr>
      </p:pic>
      <p:pic>
        <p:nvPicPr>
          <p:cNvPr id="163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64589" y="2889883"/>
            <a:ext cx="177497" cy="353862"/>
          </a:xfrm>
          <a:prstGeom prst="rect">
            <a:avLst/>
          </a:prstGeom>
          <a:noFill/>
        </p:spPr>
      </p:pic>
      <p:pic>
        <p:nvPicPr>
          <p:cNvPr id="164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96193" y="2523236"/>
            <a:ext cx="177497" cy="353862"/>
          </a:xfrm>
          <a:prstGeom prst="rect">
            <a:avLst/>
          </a:prstGeom>
          <a:noFill/>
        </p:spPr>
      </p:pic>
      <p:pic>
        <p:nvPicPr>
          <p:cNvPr id="165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71160" y="2308781"/>
            <a:ext cx="177497" cy="353862"/>
          </a:xfrm>
          <a:prstGeom prst="rect">
            <a:avLst/>
          </a:prstGeom>
          <a:noFill/>
        </p:spPr>
      </p:pic>
      <p:pic>
        <p:nvPicPr>
          <p:cNvPr id="16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4808" y="2523236"/>
            <a:ext cx="177497" cy="353862"/>
          </a:xfrm>
          <a:prstGeom prst="rect">
            <a:avLst/>
          </a:prstGeom>
          <a:noFill/>
        </p:spPr>
      </p:pic>
      <p:pic>
        <p:nvPicPr>
          <p:cNvPr id="16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61554" y="2613463"/>
            <a:ext cx="177497" cy="353862"/>
          </a:xfrm>
          <a:prstGeom prst="rect">
            <a:avLst/>
          </a:prstGeom>
          <a:noFill/>
        </p:spPr>
      </p:pic>
      <p:pic>
        <p:nvPicPr>
          <p:cNvPr id="16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7216" y="2523236"/>
            <a:ext cx="177497" cy="353862"/>
          </a:xfrm>
          <a:prstGeom prst="rect">
            <a:avLst/>
          </a:prstGeom>
          <a:noFill/>
        </p:spPr>
      </p:pic>
      <p:pic>
        <p:nvPicPr>
          <p:cNvPr id="169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31596" y="2777088"/>
            <a:ext cx="177497" cy="353862"/>
          </a:xfrm>
          <a:prstGeom prst="rect">
            <a:avLst/>
          </a:prstGeom>
          <a:noFill/>
        </p:spPr>
      </p:pic>
      <p:pic>
        <p:nvPicPr>
          <p:cNvPr id="17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5792" y="2787935"/>
            <a:ext cx="177497" cy="353862"/>
          </a:xfrm>
          <a:prstGeom prst="rect">
            <a:avLst/>
          </a:prstGeom>
          <a:noFill/>
        </p:spPr>
      </p:pic>
      <p:pic>
        <p:nvPicPr>
          <p:cNvPr id="17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6864" y="2508609"/>
            <a:ext cx="177497" cy="353862"/>
          </a:xfrm>
          <a:prstGeom prst="rect">
            <a:avLst/>
          </a:prstGeom>
          <a:noFill/>
        </p:spPr>
      </p:pic>
      <p:pic>
        <p:nvPicPr>
          <p:cNvPr id="17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8488" y="3270993"/>
            <a:ext cx="177497" cy="353862"/>
          </a:xfrm>
          <a:prstGeom prst="rect">
            <a:avLst/>
          </a:prstGeom>
          <a:noFill/>
        </p:spPr>
      </p:pic>
      <p:pic>
        <p:nvPicPr>
          <p:cNvPr id="17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8157" y="2288533"/>
            <a:ext cx="177497" cy="353862"/>
          </a:xfrm>
          <a:prstGeom prst="rect">
            <a:avLst/>
          </a:prstGeom>
          <a:noFill/>
        </p:spPr>
      </p:pic>
      <p:pic>
        <p:nvPicPr>
          <p:cNvPr id="174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0847" y="3270483"/>
            <a:ext cx="177497" cy="353862"/>
          </a:xfrm>
          <a:prstGeom prst="rect">
            <a:avLst/>
          </a:prstGeom>
          <a:noFill/>
        </p:spPr>
      </p:pic>
      <p:pic>
        <p:nvPicPr>
          <p:cNvPr id="17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089" y="3466868"/>
            <a:ext cx="177497" cy="353862"/>
          </a:xfrm>
          <a:prstGeom prst="rect">
            <a:avLst/>
          </a:prstGeom>
          <a:noFill/>
        </p:spPr>
      </p:pic>
      <p:pic>
        <p:nvPicPr>
          <p:cNvPr id="176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9531" y="2209097"/>
            <a:ext cx="177497" cy="355045"/>
          </a:xfrm>
          <a:prstGeom prst="rect">
            <a:avLst/>
          </a:prstGeom>
          <a:noFill/>
        </p:spPr>
      </p:pic>
      <p:pic>
        <p:nvPicPr>
          <p:cNvPr id="17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6193" y="3347305"/>
            <a:ext cx="177497" cy="353862"/>
          </a:xfrm>
          <a:prstGeom prst="rect">
            <a:avLst/>
          </a:prstGeom>
          <a:noFill/>
        </p:spPr>
      </p:pic>
      <p:pic>
        <p:nvPicPr>
          <p:cNvPr id="17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1270" y="2636031"/>
            <a:ext cx="177497" cy="353862"/>
          </a:xfrm>
          <a:prstGeom prst="rect">
            <a:avLst/>
          </a:prstGeom>
          <a:noFill/>
        </p:spPr>
      </p:pic>
      <p:pic>
        <p:nvPicPr>
          <p:cNvPr id="179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684" y="2898845"/>
            <a:ext cx="196345" cy="391380"/>
          </a:xfrm>
          <a:prstGeom prst="rect">
            <a:avLst/>
          </a:prstGeom>
          <a:noFill/>
        </p:spPr>
      </p:pic>
      <p:pic>
        <p:nvPicPr>
          <p:cNvPr id="180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799" y="3457187"/>
            <a:ext cx="196345" cy="391380"/>
          </a:xfrm>
          <a:prstGeom prst="rect">
            <a:avLst/>
          </a:prstGeom>
          <a:noFill/>
        </p:spPr>
      </p:pic>
      <p:pic>
        <p:nvPicPr>
          <p:cNvPr id="18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192" y="2940335"/>
            <a:ext cx="177497" cy="353862"/>
          </a:xfrm>
          <a:prstGeom prst="rect">
            <a:avLst/>
          </a:prstGeom>
          <a:noFill/>
        </p:spPr>
      </p:pic>
      <p:pic>
        <p:nvPicPr>
          <p:cNvPr id="65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271" y="3231873"/>
            <a:ext cx="196345" cy="391380"/>
          </a:xfrm>
          <a:prstGeom prst="rect">
            <a:avLst/>
          </a:prstGeom>
          <a:noFill/>
        </p:spPr>
      </p:pic>
      <p:pic>
        <p:nvPicPr>
          <p:cNvPr id="66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227" y="2484033"/>
            <a:ext cx="196345" cy="391380"/>
          </a:xfrm>
          <a:prstGeom prst="rect">
            <a:avLst/>
          </a:prstGeom>
          <a:noFill/>
        </p:spPr>
      </p:pic>
      <p:pic>
        <p:nvPicPr>
          <p:cNvPr id="67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1884" y="2953429"/>
            <a:ext cx="177497" cy="353862"/>
          </a:xfrm>
          <a:prstGeom prst="rect">
            <a:avLst/>
          </a:prstGeom>
          <a:noFill/>
        </p:spPr>
      </p:pic>
      <p:pic>
        <p:nvPicPr>
          <p:cNvPr id="6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8308" y="3291103"/>
            <a:ext cx="177497" cy="353862"/>
          </a:xfrm>
          <a:prstGeom prst="rect">
            <a:avLst/>
          </a:prstGeom>
          <a:noFill/>
        </p:spPr>
      </p:pic>
      <p:pic>
        <p:nvPicPr>
          <p:cNvPr id="6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351" y="2884926"/>
            <a:ext cx="177497" cy="353862"/>
          </a:xfrm>
          <a:prstGeom prst="rect">
            <a:avLst/>
          </a:prstGeom>
          <a:noFill/>
        </p:spPr>
      </p:pic>
      <p:pic>
        <p:nvPicPr>
          <p:cNvPr id="70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57350" y="2629334"/>
            <a:ext cx="177497" cy="353862"/>
          </a:xfrm>
          <a:prstGeom prst="rect">
            <a:avLst/>
          </a:prstGeom>
          <a:noFill/>
        </p:spPr>
      </p:pic>
      <p:pic>
        <p:nvPicPr>
          <p:cNvPr id="7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4466" y="3086708"/>
            <a:ext cx="177497" cy="353862"/>
          </a:xfrm>
          <a:prstGeom prst="rect">
            <a:avLst/>
          </a:prstGeom>
          <a:noFill/>
        </p:spPr>
      </p:pic>
      <p:pic>
        <p:nvPicPr>
          <p:cNvPr id="7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5643" y="2951504"/>
            <a:ext cx="177497" cy="353862"/>
          </a:xfrm>
          <a:prstGeom prst="rect">
            <a:avLst/>
          </a:prstGeom>
          <a:noFill/>
        </p:spPr>
      </p:pic>
      <p:pic>
        <p:nvPicPr>
          <p:cNvPr id="73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7224" y="2561468"/>
            <a:ext cx="177497" cy="353862"/>
          </a:xfrm>
          <a:prstGeom prst="rect">
            <a:avLst/>
          </a:prstGeom>
          <a:noFill/>
        </p:spPr>
      </p:pic>
      <p:pic>
        <p:nvPicPr>
          <p:cNvPr id="7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8127" y="2765863"/>
            <a:ext cx="177497" cy="353862"/>
          </a:xfrm>
          <a:prstGeom prst="rect">
            <a:avLst/>
          </a:prstGeom>
          <a:noFill/>
        </p:spPr>
      </p:pic>
      <p:pic>
        <p:nvPicPr>
          <p:cNvPr id="7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575" y="2207211"/>
            <a:ext cx="177497" cy="353862"/>
          </a:xfrm>
          <a:prstGeom prst="rect">
            <a:avLst/>
          </a:prstGeom>
          <a:noFill/>
        </p:spPr>
      </p:pic>
      <p:pic>
        <p:nvPicPr>
          <p:cNvPr id="76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77908" y="2410441"/>
            <a:ext cx="177497" cy="353862"/>
          </a:xfrm>
          <a:prstGeom prst="rect">
            <a:avLst/>
          </a:prstGeom>
          <a:noFill/>
        </p:spPr>
      </p:pic>
      <p:pic>
        <p:nvPicPr>
          <p:cNvPr id="7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0557" y="3442130"/>
            <a:ext cx="177497" cy="353862"/>
          </a:xfrm>
          <a:prstGeom prst="rect">
            <a:avLst/>
          </a:prstGeom>
          <a:noFill/>
        </p:spPr>
      </p:pic>
      <p:pic>
        <p:nvPicPr>
          <p:cNvPr id="7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5470" y="2654525"/>
            <a:ext cx="177497" cy="353862"/>
          </a:xfrm>
          <a:prstGeom prst="rect">
            <a:avLst/>
          </a:prstGeom>
          <a:noFill/>
        </p:spPr>
      </p:pic>
      <p:pic>
        <p:nvPicPr>
          <p:cNvPr id="7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3466" y="2207211"/>
            <a:ext cx="177497" cy="353862"/>
          </a:xfrm>
          <a:prstGeom prst="rect">
            <a:avLst/>
          </a:prstGeom>
          <a:noFill/>
        </p:spPr>
      </p:pic>
      <p:pic>
        <p:nvPicPr>
          <p:cNvPr id="8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5708" y="3486446"/>
            <a:ext cx="177497" cy="353862"/>
          </a:xfrm>
          <a:prstGeom prst="rect">
            <a:avLst/>
          </a:prstGeom>
          <a:noFill/>
        </p:spPr>
      </p:pic>
      <p:pic>
        <p:nvPicPr>
          <p:cNvPr id="81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303" y="2918423"/>
            <a:ext cx="196345" cy="391380"/>
          </a:xfrm>
          <a:prstGeom prst="rect">
            <a:avLst/>
          </a:prstGeom>
          <a:noFill/>
        </p:spPr>
      </p:pic>
      <p:pic>
        <p:nvPicPr>
          <p:cNvPr id="82" name="Picture 2" descr="http://www.clipartbest.com/cliparts/KTj/g7g/KTjg7g7T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418" y="3476765"/>
            <a:ext cx="196345" cy="391380"/>
          </a:xfrm>
          <a:prstGeom prst="rect">
            <a:avLst/>
          </a:prstGeom>
          <a:noFill/>
        </p:spPr>
      </p:pic>
      <p:pic>
        <p:nvPicPr>
          <p:cNvPr id="8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0778" y="2391947"/>
            <a:ext cx="177497" cy="353862"/>
          </a:xfrm>
          <a:prstGeom prst="rect">
            <a:avLst/>
          </a:prstGeom>
          <a:noFill/>
        </p:spPr>
      </p:pic>
      <p:pic>
        <p:nvPicPr>
          <p:cNvPr id="84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8700" y="2574067"/>
            <a:ext cx="177497" cy="353862"/>
          </a:xfrm>
          <a:prstGeom prst="rect">
            <a:avLst/>
          </a:prstGeom>
          <a:noFill/>
        </p:spPr>
      </p:pic>
      <p:pic>
        <p:nvPicPr>
          <p:cNvPr id="8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9797" y="2359611"/>
            <a:ext cx="177497" cy="353862"/>
          </a:xfrm>
          <a:prstGeom prst="rect">
            <a:avLst/>
          </a:prstGeom>
          <a:noFill/>
        </p:spPr>
      </p:pic>
      <p:pic>
        <p:nvPicPr>
          <p:cNvPr id="8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3597" y="3480065"/>
            <a:ext cx="177497" cy="353862"/>
          </a:xfrm>
          <a:prstGeom prst="rect">
            <a:avLst/>
          </a:prstGeom>
          <a:noFill/>
        </p:spPr>
      </p:pic>
      <p:pic>
        <p:nvPicPr>
          <p:cNvPr id="87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08378" y="3346587"/>
            <a:ext cx="177497" cy="355045"/>
          </a:xfrm>
          <a:prstGeom prst="rect">
            <a:avLst/>
          </a:prstGeom>
          <a:noFill/>
        </p:spPr>
      </p:pic>
      <p:pic>
        <p:nvPicPr>
          <p:cNvPr id="88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89730" y="2163292"/>
            <a:ext cx="177497" cy="353862"/>
          </a:xfrm>
          <a:prstGeom prst="rect">
            <a:avLst/>
          </a:prstGeom>
          <a:noFill/>
        </p:spPr>
      </p:pic>
      <p:pic>
        <p:nvPicPr>
          <p:cNvPr id="8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9748" y="3510156"/>
            <a:ext cx="177497" cy="353862"/>
          </a:xfrm>
          <a:prstGeom prst="rect">
            <a:avLst/>
          </a:prstGeom>
          <a:noFill/>
        </p:spPr>
      </p:pic>
      <p:pic>
        <p:nvPicPr>
          <p:cNvPr id="90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2150" y="2636329"/>
            <a:ext cx="177497" cy="353862"/>
          </a:xfrm>
          <a:prstGeom prst="rect">
            <a:avLst/>
          </a:prstGeom>
          <a:noFill/>
        </p:spPr>
      </p:pic>
      <p:pic>
        <p:nvPicPr>
          <p:cNvPr id="91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82107" y="3096481"/>
            <a:ext cx="177497" cy="355045"/>
          </a:xfrm>
          <a:prstGeom prst="rect">
            <a:avLst/>
          </a:prstGeom>
          <a:noFill/>
        </p:spPr>
      </p:pic>
      <p:pic>
        <p:nvPicPr>
          <p:cNvPr id="92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9578" y="2442618"/>
            <a:ext cx="177497" cy="353862"/>
          </a:xfrm>
          <a:prstGeom prst="rect">
            <a:avLst/>
          </a:prstGeom>
          <a:noFill/>
        </p:spPr>
      </p:pic>
      <p:pic>
        <p:nvPicPr>
          <p:cNvPr id="93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9531" y="2486537"/>
            <a:ext cx="177497" cy="353862"/>
          </a:xfrm>
          <a:prstGeom prst="rect">
            <a:avLst/>
          </a:prstGeom>
          <a:noFill/>
        </p:spPr>
      </p:pic>
      <p:pic>
        <p:nvPicPr>
          <p:cNvPr id="94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02021" y="2895158"/>
            <a:ext cx="177497" cy="355045"/>
          </a:xfrm>
          <a:prstGeom prst="rect">
            <a:avLst/>
          </a:prstGeom>
          <a:noFill/>
        </p:spPr>
      </p:pic>
      <p:pic>
        <p:nvPicPr>
          <p:cNvPr id="95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4868" y="3455678"/>
            <a:ext cx="177497" cy="353862"/>
          </a:xfrm>
          <a:prstGeom prst="rect">
            <a:avLst/>
          </a:prstGeom>
          <a:noFill/>
        </p:spPr>
      </p:pic>
      <p:pic>
        <p:nvPicPr>
          <p:cNvPr id="9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888" y="2652941"/>
            <a:ext cx="177497" cy="353862"/>
          </a:xfrm>
          <a:prstGeom prst="rect">
            <a:avLst/>
          </a:prstGeom>
          <a:noFill/>
        </p:spPr>
      </p:pic>
      <p:pic>
        <p:nvPicPr>
          <p:cNvPr id="97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192" y="2940335"/>
            <a:ext cx="177497" cy="353862"/>
          </a:xfrm>
          <a:prstGeom prst="rect">
            <a:avLst/>
          </a:prstGeom>
          <a:noFill/>
        </p:spPr>
      </p:pic>
      <p:pic>
        <p:nvPicPr>
          <p:cNvPr id="98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8378" y="2785357"/>
            <a:ext cx="177497" cy="353862"/>
          </a:xfrm>
          <a:prstGeom prst="rect">
            <a:avLst/>
          </a:prstGeom>
          <a:noFill/>
        </p:spPr>
      </p:pic>
      <p:pic>
        <p:nvPicPr>
          <p:cNvPr id="99" name="Picture 28" descr="Male Purple Stick Figure Clip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80559" y="2537829"/>
            <a:ext cx="177497" cy="353862"/>
          </a:xfrm>
          <a:prstGeom prst="rect">
            <a:avLst/>
          </a:prstGeom>
          <a:noFill/>
        </p:spPr>
      </p:pic>
      <p:pic>
        <p:nvPicPr>
          <p:cNvPr id="100" name="Picture 48" descr="Orange Stick Man Clip A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526" y="2744116"/>
            <a:ext cx="177497" cy="355045"/>
          </a:xfrm>
          <a:prstGeom prst="rect">
            <a:avLst/>
          </a:prstGeom>
          <a:noFill/>
        </p:spPr>
      </p:pic>
      <p:pic>
        <p:nvPicPr>
          <p:cNvPr id="101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0592" y="3092735"/>
            <a:ext cx="177497" cy="353862"/>
          </a:xfrm>
          <a:prstGeom prst="rect">
            <a:avLst/>
          </a:prstGeom>
          <a:noFill/>
        </p:spPr>
      </p:pic>
      <p:pic>
        <p:nvPicPr>
          <p:cNvPr id="10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092650" y="2558203"/>
            <a:ext cx="129654" cy="353862"/>
          </a:xfrm>
          <a:prstGeom prst="rect">
            <a:avLst/>
          </a:prstGeom>
          <a:noFill/>
        </p:spPr>
      </p:pic>
      <p:pic>
        <p:nvPicPr>
          <p:cNvPr id="10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626015" y="3135152"/>
            <a:ext cx="129654" cy="353862"/>
          </a:xfrm>
          <a:prstGeom prst="rect">
            <a:avLst/>
          </a:prstGeom>
          <a:noFill/>
        </p:spPr>
      </p:pic>
      <p:pic>
        <p:nvPicPr>
          <p:cNvPr id="10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261015" y="3321609"/>
            <a:ext cx="129654" cy="353862"/>
          </a:xfrm>
          <a:prstGeom prst="rect">
            <a:avLst/>
          </a:prstGeom>
          <a:noFill/>
        </p:spPr>
      </p:pic>
      <p:pic>
        <p:nvPicPr>
          <p:cNvPr id="105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589848" y="3682512"/>
            <a:ext cx="129654" cy="353862"/>
          </a:xfrm>
          <a:prstGeom prst="rect">
            <a:avLst/>
          </a:prstGeom>
          <a:noFill/>
        </p:spPr>
      </p:pic>
      <p:pic>
        <p:nvPicPr>
          <p:cNvPr id="10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676092" y="3321609"/>
            <a:ext cx="129654" cy="353862"/>
          </a:xfrm>
          <a:prstGeom prst="rect">
            <a:avLst/>
          </a:prstGeom>
          <a:noFill/>
        </p:spPr>
      </p:pic>
      <p:pic>
        <p:nvPicPr>
          <p:cNvPr id="10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085898" y="3403186"/>
            <a:ext cx="129654" cy="353862"/>
          </a:xfrm>
          <a:prstGeom prst="rect">
            <a:avLst/>
          </a:prstGeom>
          <a:noFill/>
        </p:spPr>
      </p:pic>
      <p:pic>
        <p:nvPicPr>
          <p:cNvPr id="10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5002257" y="3589710"/>
            <a:ext cx="129654" cy="353862"/>
          </a:xfrm>
          <a:prstGeom prst="rect">
            <a:avLst/>
          </a:prstGeom>
          <a:noFill/>
        </p:spPr>
      </p:pic>
      <p:pic>
        <p:nvPicPr>
          <p:cNvPr id="109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049348" y="2285882"/>
            <a:ext cx="129654" cy="353862"/>
          </a:xfrm>
          <a:prstGeom prst="rect">
            <a:avLst/>
          </a:prstGeom>
          <a:noFill/>
        </p:spPr>
      </p:pic>
      <p:pic>
        <p:nvPicPr>
          <p:cNvPr id="110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812431" y="2704072"/>
            <a:ext cx="129654" cy="353862"/>
          </a:xfrm>
          <a:prstGeom prst="rect">
            <a:avLst/>
          </a:prstGeom>
          <a:noFill/>
        </p:spPr>
      </p:pic>
      <p:pic>
        <p:nvPicPr>
          <p:cNvPr id="11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968505" y="2472406"/>
            <a:ext cx="129654" cy="353862"/>
          </a:xfrm>
          <a:prstGeom prst="rect">
            <a:avLst/>
          </a:prstGeom>
          <a:noFill/>
        </p:spPr>
      </p:pic>
      <p:pic>
        <p:nvPicPr>
          <p:cNvPr id="11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046702" y="2410441"/>
            <a:ext cx="129654" cy="353862"/>
          </a:xfrm>
          <a:prstGeom prst="rect">
            <a:avLst/>
          </a:prstGeom>
          <a:noFill/>
        </p:spPr>
      </p:pic>
      <p:pic>
        <p:nvPicPr>
          <p:cNvPr id="113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3842013" y="3727861"/>
            <a:ext cx="129654" cy="353862"/>
          </a:xfrm>
          <a:prstGeom prst="rect">
            <a:avLst/>
          </a:prstGeom>
          <a:noFill/>
        </p:spPr>
      </p:pic>
      <p:pic>
        <p:nvPicPr>
          <p:cNvPr id="114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3071189" y="2410441"/>
            <a:ext cx="129654" cy="353862"/>
          </a:xfrm>
          <a:prstGeom prst="rect">
            <a:avLst/>
          </a:prstGeom>
          <a:noFill/>
        </p:spPr>
      </p:pic>
      <p:pic>
        <p:nvPicPr>
          <p:cNvPr id="115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4676091" y="2229779"/>
            <a:ext cx="129654" cy="353862"/>
          </a:xfrm>
          <a:prstGeom prst="rect">
            <a:avLst/>
          </a:prstGeom>
          <a:noFill/>
        </p:spPr>
      </p:pic>
      <p:pic>
        <p:nvPicPr>
          <p:cNvPr id="11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5104601" y="3499705"/>
            <a:ext cx="129654" cy="353862"/>
          </a:xfrm>
          <a:prstGeom prst="rect">
            <a:avLst/>
          </a:prstGeom>
          <a:noFill/>
        </p:spPr>
      </p:pic>
      <p:pic>
        <p:nvPicPr>
          <p:cNvPr id="117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3766485" y="2765863"/>
            <a:ext cx="129654" cy="353862"/>
          </a:xfrm>
          <a:prstGeom prst="rect">
            <a:avLst/>
          </a:prstGeom>
          <a:noFill/>
        </p:spPr>
      </p:pic>
      <p:pic>
        <p:nvPicPr>
          <p:cNvPr id="11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532212" y="2410441"/>
            <a:ext cx="129654" cy="353862"/>
          </a:xfrm>
          <a:prstGeom prst="rect">
            <a:avLst/>
          </a:prstGeom>
          <a:noFill/>
        </p:spPr>
      </p:pic>
      <p:pic>
        <p:nvPicPr>
          <p:cNvPr id="119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3889301" y="2844534"/>
            <a:ext cx="129654" cy="353862"/>
          </a:xfrm>
          <a:prstGeom prst="rect">
            <a:avLst/>
          </a:prstGeom>
          <a:noFill/>
        </p:spPr>
      </p:pic>
      <p:pic>
        <p:nvPicPr>
          <p:cNvPr id="12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401124" y="3499705"/>
            <a:ext cx="129654" cy="353862"/>
          </a:xfrm>
          <a:prstGeom prst="rect">
            <a:avLst/>
          </a:prstGeom>
          <a:noFill/>
        </p:spPr>
      </p:pic>
      <p:pic>
        <p:nvPicPr>
          <p:cNvPr id="121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486266" y="2523236"/>
            <a:ext cx="129654" cy="353862"/>
          </a:xfrm>
          <a:prstGeom prst="rect">
            <a:avLst/>
          </a:prstGeom>
          <a:noFill/>
        </p:spPr>
      </p:pic>
      <p:pic>
        <p:nvPicPr>
          <p:cNvPr id="12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2390" y="3143513"/>
            <a:ext cx="177497" cy="353862"/>
          </a:xfrm>
          <a:prstGeom prst="rect">
            <a:avLst/>
          </a:prstGeom>
          <a:noFill/>
        </p:spPr>
      </p:pic>
      <p:pic>
        <p:nvPicPr>
          <p:cNvPr id="123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1223" y="3504416"/>
            <a:ext cx="177497" cy="353862"/>
          </a:xfrm>
          <a:prstGeom prst="rect">
            <a:avLst/>
          </a:prstGeom>
          <a:noFill/>
        </p:spPr>
      </p:pic>
      <p:pic>
        <p:nvPicPr>
          <p:cNvPr id="182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7273" y="3225090"/>
            <a:ext cx="177497" cy="353862"/>
          </a:xfrm>
          <a:prstGeom prst="rect">
            <a:avLst/>
          </a:prstGeom>
          <a:noFill/>
        </p:spPr>
      </p:pic>
      <p:pic>
        <p:nvPicPr>
          <p:cNvPr id="18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3632" y="3411614"/>
            <a:ext cx="177497" cy="353862"/>
          </a:xfrm>
          <a:prstGeom prst="rect">
            <a:avLst/>
          </a:prstGeom>
          <a:noFill/>
        </p:spPr>
      </p:pic>
      <p:pic>
        <p:nvPicPr>
          <p:cNvPr id="184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2499" y="3321609"/>
            <a:ext cx="177497" cy="353862"/>
          </a:xfrm>
          <a:prstGeom prst="rect">
            <a:avLst/>
          </a:prstGeom>
          <a:noFill/>
        </p:spPr>
      </p:pic>
      <p:pic>
        <p:nvPicPr>
          <p:cNvPr id="185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447321" y="3295913"/>
            <a:ext cx="129654" cy="353862"/>
          </a:xfrm>
          <a:prstGeom prst="rect">
            <a:avLst/>
          </a:prstGeom>
          <a:noFill/>
        </p:spPr>
      </p:pic>
      <p:pic>
        <p:nvPicPr>
          <p:cNvPr id="186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3862398" y="3295913"/>
            <a:ext cx="129654" cy="353862"/>
          </a:xfrm>
          <a:prstGeom prst="rect">
            <a:avLst/>
          </a:prstGeom>
          <a:noFill/>
        </p:spPr>
      </p:pic>
      <p:pic>
        <p:nvPicPr>
          <p:cNvPr id="187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272204" y="3377490"/>
            <a:ext cx="129654" cy="353862"/>
          </a:xfrm>
          <a:prstGeom prst="rect">
            <a:avLst/>
          </a:prstGeom>
          <a:noFill/>
        </p:spPr>
      </p:pic>
      <p:pic>
        <p:nvPicPr>
          <p:cNvPr id="18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841672" y="3262078"/>
            <a:ext cx="129654" cy="353862"/>
          </a:xfrm>
          <a:prstGeom prst="rect">
            <a:avLst/>
          </a:prstGeom>
          <a:noFill/>
        </p:spPr>
      </p:pic>
      <p:pic>
        <p:nvPicPr>
          <p:cNvPr id="189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3728" y="3066025"/>
            <a:ext cx="177497" cy="353862"/>
          </a:xfrm>
          <a:prstGeom prst="rect">
            <a:avLst/>
          </a:prstGeom>
          <a:noFill/>
        </p:spPr>
      </p:pic>
      <p:pic>
        <p:nvPicPr>
          <p:cNvPr id="190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9482" y="2777088"/>
            <a:ext cx="177497" cy="353862"/>
          </a:xfrm>
          <a:prstGeom prst="rect">
            <a:avLst/>
          </a:prstGeom>
          <a:noFill/>
        </p:spPr>
      </p:pic>
      <p:pic>
        <p:nvPicPr>
          <p:cNvPr id="191" name="Picture 30" descr="http://www.clker.com/cliparts/8/C/N/r/9/Y/green-stick-man-m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52267" y="2918263"/>
            <a:ext cx="177497" cy="353862"/>
          </a:xfrm>
          <a:prstGeom prst="rect">
            <a:avLst/>
          </a:prstGeom>
          <a:noFill/>
        </p:spPr>
      </p:pic>
      <p:pic>
        <p:nvPicPr>
          <p:cNvPr id="192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0882" y="2918263"/>
            <a:ext cx="177497" cy="353862"/>
          </a:xfrm>
          <a:prstGeom prst="rect">
            <a:avLst/>
          </a:prstGeom>
          <a:noFill/>
        </p:spPr>
      </p:pic>
      <p:pic>
        <p:nvPicPr>
          <p:cNvPr id="193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3290" y="2918263"/>
            <a:ext cx="177497" cy="353862"/>
          </a:xfrm>
          <a:prstGeom prst="rect">
            <a:avLst/>
          </a:prstGeom>
          <a:noFill/>
        </p:spPr>
      </p:pic>
      <p:pic>
        <p:nvPicPr>
          <p:cNvPr id="194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7344" y="3031058"/>
            <a:ext cx="177497" cy="353862"/>
          </a:xfrm>
          <a:prstGeom prst="rect">
            <a:avLst/>
          </a:prstGeom>
          <a:noFill/>
        </p:spPr>
      </p:pic>
      <p:pic>
        <p:nvPicPr>
          <p:cNvPr id="195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248724" y="2953230"/>
            <a:ext cx="129654" cy="353862"/>
          </a:xfrm>
          <a:prstGeom prst="rect">
            <a:avLst/>
          </a:prstGeom>
          <a:noFill/>
        </p:spPr>
      </p:pic>
      <p:pic>
        <p:nvPicPr>
          <p:cNvPr id="196" name="Picture 44" descr="Stick Man Yellow 2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968505" y="3099099"/>
            <a:ext cx="129654" cy="353862"/>
          </a:xfrm>
          <a:prstGeom prst="rect">
            <a:avLst/>
          </a:prstGeom>
          <a:noFill/>
        </p:spPr>
      </p:pic>
      <p:pic>
        <p:nvPicPr>
          <p:cNvPr id="197" name="Picture 46" descr="Pink Stick Man Clip 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24579" y="2867433"/>
            <a:ext cx="129654" cy="353862"/>
          </a:xfrm>
          <a:prstGeom prst="rect">
            <a:avLst/>
          </a:prstGeom>
          <a:noFill/>
        </p:spPr>
      </p:pic>
      <p:pic>
        <p:nvPicPr>
          <p:cNvPr id="198" name="Picture 40" descr="Stick Figure - Blue Clip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202776" y="2805468"/>
            <a:ext cx="129654" cy="35386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094" y="1372523"/>
            <a:ext cx="7113125" cy="6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0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0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600"/>
                            </p:stCondLst>
                            <p:childTnLst>
                              <p:par>
                                <p:cTn id="2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70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8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900"/>
                            </p:stCondLst>
                            <p:childTnLst>
                              <p:par>
                                <p:cTn id="2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100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300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400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"/>
                            </p:stCondLst>
                            <p:childTnLst>
                              <p:par>
                                <p:cTn id="2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7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"/>
                            </p:stCondLst>
                            <p:childTnLst>
                              <p:par>
                                <p:cTn id="2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900"/>
                            </p:stCondLst>
                            <p:childTnLst>
                              <p:par>
                                <p:cTn id="2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1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400"/>
                            </p:stCondLst>
                            <p:childTnLst>
                              <p:par>
                                <p:cTn id="29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"/>
                            </p:stCondLst>
                            <p:childTnLst>
                              <p:par>
                                <p:cTn id="3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60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700"/>
                            </p:stCondLst>
                            <p:childTnLst>
                              <p:par>
                                <p:cTn id="3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00"/>
                            </p:stCondLst>
                            <p:childTnLst>
                              <p:par>
                                <p:cTn id="3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9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400"/>
                            </p:stCondLst>
                            <p:childTnLst>
                              <p:par>
                                <p:cTn id="3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600"/>
                            </p:stCondLst>
                            <p:childTnLst>
                              <p:par>
                                <p:cTn id="3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700"/>
                            </p:stCondLst>
                            <p:childTnLst>
                              <p:par>
                                <p:cTn id="3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800"/>
                            </p:stCondLst>
                            <p:childTnLst>
                              <p:par>
                                <p:cTn id="3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"/>
                            </p:stCondLst>
                            <p:childTnLst>
                              <p:par>
                                <p:cTn id="3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10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200"/>
                            </p:stCondLst>
                            <p:childTnLst>
                              <p:par>
                                <p:cTn id="3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300"/>
                            </p:stCondLst>
                            <p:childTnLst>
                              <p:par>
                                <p:cTn id="3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4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500"/>
                            </p:stCondLst>
                            <p:childTnLst>
                              <p:par>
                                <p:cTn id="3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600"/>
                            </p:stCondLst>
                            <p:childTnLst>
                              <p:par>
                                <p:cTn id="3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700"/>
                            </p:stCondLst>
                            <p:childTnLst>
                              <p:par>
                                <p:cTn id="3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800"/>
                            </p:stCondLst>
                            <p:childTnLst>
                              <p:par>
                                <p:cTn id="3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900"/>
                            </p:stCondLst>
                            <p:childTnLst>
                              <p:par>
                                <p:cTn id="38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100"/>
                            </p:stCondLst>
                            <p:childTnLst>
                              <p:par>
                                <p:cTn id="39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3200"/>
                            </p:stCondLst>
                            <p:childTnLst>
                              <p:par>
                                <p:cTn id="39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300"/>
                            </p:stCondLst>
                            <p:childTnLst>
                              <p:par>
                                <p:cTn id="39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500"/>
                            </p:stCondLst>
                            <p:childTnLst>
                              <p:par>
                                <p:cTn id="40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3600"/>
                            </p:stCondLst>
                            <p:childTnLst>
                              <p:par>
                                <p:cTn id="40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6" y="533400"/>
            <a:ext cx="8531224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Problem </a:t>
            </a:r>
            <a:r>
              <a:rPr lang="en-US" sz="3200" b="1" dirty="0" smtClean="0">
                <a:solidFill>
                  <a:schemeClr val="accent1"/>
                </a:solidFill>
              </a:rPr>
              <a:t>#</a:t>
            </a:r>
            <a:r>
              <a:rPr lang="en-US" sz="3200" b="1" dirty="0">
                <a:solidFill>
                  <a:schemeClr val="accent1"/>
                </a:solidFill>
              </a:rPr>
              <a:t>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0375" y="2043582"/>
            <a:ext cx="8485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Subjects choose treatment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Treatment selection bias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Propensity score (PS) for binary treatment (</a:t>
            </a:r>
            <a:r>
              <a:rPr lang="en-US" sz="2400" i="1" dirty="0"/>
              <a:t>Rosenbaum &amp; Rubin, </a:t>
            </a:r>
            <a:r>
              <a:rPr lang="en-US" sz="2400" dirty="0"/>
              <a:t>1983</a:t>
            </a:r>
            <a:r>
              <a:rPr lang="en-US" sz="24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endParaRPr lang="en-US" sz="2400" i="1" dirty="0"/>
          </a:p>
          <a:p>
            <a:pPr lvl="2"/>
            <a:r>
              <a:rPr lang="en-US" sz="2400" i="1" dirty="0" smtClean="0"/>
              <a:t>			e(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) = </a:t>
            </a:r>
            <a:r>
              <a:rPr lang="en-US" sz="2400" dirty="0" smtClean="0"/>
              <a:t>P(</a:t>
            </a:r>
            <a:r>
              <a:rPr lang="en-US" sz="2400" i="1" dirty="0" smtClean="0"/>
              <a:t>T </a:t>
            </a:r>
            <a:r>
              <a:rPr lang="en-US" sz="2400" dirty="0" smtClean="0"/>
              <a:t>= </a:t>
            </a:r>
            <a:r>
              <a:rPr lang="en-US" sz="2400" i="1" dirty="0" smtClean="0"/>
              <a:t>t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|</a:t>
            </a:r>
            <a:r>
              <a:rPr lang="en-US" sz="2400" b="1" i="1" dirty="0" smtClean="0"/>
              <a:t>X</a:t>
            </a:r>
            <a:r>
              <a:rPr lang="en-US" sz="2400" dirty="0" smtClean="0"/>
              <a:t>)</a:t>
            </a:r>
            <a:endParaRPr lang="en-US" sz="2400" i="1" dirty="0"/>
          </a:p>
          <a:p>
            <a:pPr lvl="2">
              <a:buFont typeface="Arial" pitchFamily="34" charset="0"/>
              <a:buChar char="•"/>
            </a:pPr>
            <a:endParaRPr lang="en-US" sz="2400" dirty="0"/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Limited extensions of PS tools for multiple </a:t>
            </a:r>
            <a:r>
              <a:rPr lang="en-US" sz="2400" dirty="0" smtClean="0"/>
              <a:t>treatments</a:t>
            </a:r>
          </a:p>
          <a:p>
            <a:pPr lvl="2">
              <a:buFont typeface="Arial" pitchFamily="34" charset="0"/>
              <a:buChar char="•"/>
            </a:pPr>
            <a:endParaRPr lang="en-US" sz="2400" dirty="0"/>
          </a:p>
          <a:p>
            <a:pPr lvl="2"/>
            <a:r>
              <a:rPr lang="en-US" sz="2400" dirty="0" smtClean="0"/>
              <a:t>			R</a:t>
            </a:r>
            <a:r>
              <a:rPr lang="en-US" sz="2400" i="1" dirty="0" smtClean="0"/>
              <a:t>(</a:t>
            </a:r>
            <a:r>
              <a:rPr lang="en-US" sz="2400" b="1" i="1" dirty="0"/>
              <a:t>X</a:t>
            </a:r>
            <a:r>
              <a:rPr lang="en-US" sz="2400" i="1" dirty="0"/>
              <a:t>) = 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dirty="0"/>
              <a:t>(</a:t>
            </a:r>
            <a:r>
              <a:rPr lang="en-US" sz="2400" i="1" dirty="0"/>
              <a:t>T </a:t>
            </a:r>
            <a:r>
              <a:rPr lang="en-US" sz="2400" dirty="0"/>
              <a:t>= </a:t>
            </a: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|</a:t>
            </a:r>
            <a:r>
              <a:rPr lang="en-US" sz="2400" b="1" i="1" dirty="0"/>
              <a:t>X</a:t>
            </a:r>
            <a:r>
              <a:rPr lang="en-US" sz="2400" dirty="0" smtClean="0"/>
              <a:t>), …, </a:t>
            </a:r>
            <a:r>
              <a:rPr lang="en-US" sz="2400" dirty="0"/>
              <a:t>P(</a:t>
            </a:r>
            <a:r>
              <a:rPr lang="en-US" sz="2400" i="1" dirty="0"/>
              <a:t>T </a:t>
            </a:r>
            <a:r>
              <a:rPr lang="en-US" sz="2400" dirty="0"/>
              <a:t>=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Z</a:t>
            </a:r>
            <a:r>
              <a:rPr lang="en-US" sz="2400" i="1" dirty="0" err="1" smtClean="0"/>
              <a:t>|</a:t>
            </a:r>
            <a:r>
              <a:rPr lang="en-US" sz="2400" b="1" i="1" dirty="0" err="1"/>
              <a:t>X</a:t>
            </a:r>
            <a:r>
              <a:rPr lang="en-US" sz="2400" dirty="0" smtClean="0"/>
              <a:t>)</a:t>
            </a:r>
            <a:r>
              <a:rPr lang="en-US" sz="2400" dirty="0"/>
              <a:t>)</a:t>
            </a:r>
            <a:endParaRPr lang="en-US" sz="2400" i="1" dirty="0"/>
          </a:p>
          <a:p>
            <a:pPr lvl="7"/>
            <a:endParaRPr lang="en-US" sz="2400" i="1" dirty="0"/>
          </a:p>
          <a:p>
            <a:pPr lvl="7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046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6" y="533400"/>
            <a:ext cx="8531224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Problem #1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42665" y="1377460"/>
            <a:ext cx="8444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Multidimensional nature </a:t>
            </a:r>
            <a:r>
              <a:rPr lang="en-US" sz="2400" dirty="0"/>
              <a:t>of treatment </a:t>
            </a:r>
            <a:r>
              <a:rPr lang="en-US" sz="2400" dirty="0" smtClean="0"/>
              <a:t>assignment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Binary treatment:</a:t>
            </a:r>
            <a:endParaRPr lang="en-US" sz="2400" dirty="0"/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i="1" dirty="0" smtClean="0"/>
              <a:t>e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) </a:t>
            </a:r>
            <a:r>
              <a:rPr lang="en-US" sz="2400" dirty="0" smtClean="0"/>
              <a:t>= 0.30 										1 -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i</a:t>
            </a:r>
            <a:r>
              <a:rPr lang="en-US" sz="2400" b="1" dirty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0.70 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j</a:t>
            </a:r>
            <a:r>
              <a:rPr lang="en-US" sz="2400" b="1" dirty="0" smtClean="0"/>
              <a:t>) </a:t>
            </a:r>
            <a:r>
              <a:rPr lang="en-US" sz="2400" dirty="0"/>
              <a:t>= 0.30 										1 -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b="1" i="1" dirty="0" err="1" smtClean="0"/>
              <a:t>X</a:t>
            </a:r>
            <a:r>
              <a:rPr lang="en-US" sz="2400" b="1" i="1" baseline="-25000" dirty="0" err="1" smtClean="0"/>
              <a:t>j</a:t>
            </a:r>
            <a:r>
              <a:rPr lang="en-US" sz="2400" b="1" dirty="0" smtClean="0"/>
              <a:t>) </a:t>
            </a:r>
            <a:r>
              <a:rPr lang="en-US" sz="2400" dirty="0"/>
              <a:t>= 0.70 </a:t>
            </a:r>
          </a:p>
          <a:p>
            <a:endParaRPr lang="en-US" sz="2400" dirty="0" smtClean="0"/>
          </a:p>
          <a:p>
            <a:r>
              <a:rPr lang="en-US" sz="2400" dirty="0" smtClean="0"/>
              <a:t>						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85151" y="3599525"/>
            <a:ext cx="310896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94111" y="3305028"/>
                <a:ext cx="33498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11" y="3305028"/>
                <a:ext cx="33498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49" y="5156295"/>
            <a:ext cx="3717246" cy="146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3934960" y="5036438"/>
            <a:ext cx="1059543" cy="158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35" y="5108921"/>
            <a:ext cx="3709187" cy="155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60375" y="4055116"/>
            <a:ext cx="8444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algn="ctr"/>
            <a:r>
              <a:rPr lang="en-US" sz="2400" dirty="0" smtClean="0"/>
              <a:t>Multiple treatments (Z = 3)</a:t>
            </a:r>
            <a:endParaRPr lang="en-US" sz="2400" dirty="0"/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    					</a:t>
            </a:r>
            <a:r>
              <a:rPr lang="en-US" sz="2400" dirty="0" smtClean="0"/>
              <a:t>	</a:t>
            </a:r>
            <a:r>
              <a:rPr lang="en-US" sz="24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3333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FF2F-AFCC-5645-B1DA-7660EBB8E7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26" name="AutoShape 2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u/1/?ui=2&amp;ik=214a829cec&amp;view=att&amp;th=140cb91ef9a77791&amp;attid=0.1&amp;disp=inline&amp;realattid=91ae012a66524054_0.0&amp;safe=1&amp;zw&amp;saduie=AG9B_P-uXuw9J7l1faAJo0qDTOSQ&amp;sadet=1381453434294&amp;sads=3MnnXjYOhsR5uJxQKYHYNaKa1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76" y="1524000"/>
            <a:ext cx="954423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pPr algn="ctr"/>
            <a:endParaRPr lang="en-US" sz="3200" baseline="-25000" dirty="0" smtClean="0"/>
          </a:p>
          <a:p>
            <a:endParaRPr lang="en-US" sz="2400" baseline="-25000" dirty="0" smtClean="0"/>
          </a:p>
          <a:p>
            <a:r>
              <a:rPr lang="en-US" sz="2400" baseline="-25000" dirty="0" smtClean="0"/>
              <a:t>	</a:t>
            </a:r>
          </a:p>
          <a:p>
            <a:r>
              <a:rPr lang="en-US" sz="2400" baseline="-25000" dirty="0" smtClean="0"/>
              <a:t>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8212" y="3126150"/>
            <a:ext cx="1916520" cy="12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319" y="3126150"/>
            <a:ext cx="2222510" cy="12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6" y="4721255"/>
            <a:ext cx="2312285" cy="131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576" y="3032702"/>
            <a:ext cx="4572636" cy="371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tangle 148"/>
          <p:cNvSpPr/>
          <p:nvPr/>
        </p:nvSpPr>
        <p:spPr>
          <a:xfrm>
            <a:off x="460375" y="1397588"/>
            <a:ext cx="78166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Different populations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Subjects eligible for one treatment? two? three?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Estimates impacted by our population choice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5576" y="533400"/>
            <a:ext cx="8531224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Problem </a:t>
            </a:r>
            <a:r>
              <a:rPr lang="en-US" sz="3200" b="1" dirty="0" smtClean="0">
                <a:solidFill>
                  <a:schemeClr val="accent1"/>
                </a:solidFill>
              </a:rPr>
              <a:t>#2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32025</TotalTime>
  <Words>540</Words>
  <Application>Microsoft Macintosh PowerPoint</Application>
  <PresentationFormat>On-screen Show (4:3)</PresentationFormat>
  <Paragraphs>313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   Causal inference in healthcare studies with multiple treatments  </vt:lpstr>
      <vt:lpstr>PowerPoint Presentation</vt:lpstr>
      <vt:lpstr>Study Population, In a table (Z =3)</vt:lpstr>
      <vt:lpstr>PowerPoint Presentation</vt:lpstr>
      <vt:lpstr>PowerPoint Presentation</vt:lpstr>
      <vt:lpstr>What’s the problem with observational data?</vt:lpstr>
      <vt:lpstr>Problem #1</vt:lpstr>
      <vt:lpstr>Problem #1</vt:lpstr>
      <vt:lpstr>Problem #2</vt:lpstr>
      <vt:lpstr>Problem #3</vt:lpstr>
      <vt:lpstr>Aims:</vt:lpstr>
      <vt:lpstr>The assignment mechanism</vt:lpstr>
      <vt:lpstr>Specify population, estimand of interest</vt:lpstr>
      <vt:lpstr>Specify population, estimand of interest</vt:lpstr>
      <vt:lpstr>Binary applications to multiple treatments</vt:lpstr>
      <vt:lpstr>Binary applications to multiple treatments</vt:lpstr>
      <vt:lpstr>Other common approach</vt:lpstr>
      <vt:lpstr>Proposed method: vector matching</vt:lpstr>
      <vt:lpstr>Proposed method: vector matching</vt:lpstr>
      <vt:lpstr>Simulations</vt:lpstr>
      <vt:lpstr>Simulations</vt:lpstr>
      <vt:lpstr>Conclusions</vt:lpstr>
      <vt:lpstr>PowerPoint Presentation</vt:lpstr>
      <vt:lpstr>Citations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Feldman</dc:creator>
  <cp:lastModifiedBy>Skidmore College</cp:lastModifiedBy>
  <cp:revision>228</cp:revision>
  <dcterms:created xsi:type="dcterms:W3CDTF">2013-04-28T22:07:50Z</dcterms:created>
  <dcterms:modified xsi:type="dcterms:W3CDTF">2016-04-23T02:59:52Z</dcterms:modified>
</cp:coreProperties>
</file>