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3" d="100"/>
          <a:sy n="93" d="100"/>
        </p:scale>
        <p:origin x="572" y="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A6F8-01EC-5E1B-1D5E-178F6F26D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26F488-89D3-CA59-7D74-F80DEDE11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A9F281-2DFE-FE6E-0262-74C2E50FDCA6}"/>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5" name="Footer Placeholder 4">
            <a:extLst>
              <a:ext uri="{FF2B5EF4-FFF2-40B4-BE49-F238E27FC236}">
                <a16:creationId xmlns:a16="http://schemas.microsoft.com/office/drawing/2014/main" id="{83A1EAF1-3CB7-0C8C-4850-BE265C3B9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A0A30-24E4-4C97-BB69-BA4C0D95ED2D}"/>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425959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F236D-9302-3320-8A84-57AD467089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E6FB20-EDA4-36DB-970F-8B6DDC27C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A8AFB-136C-81D8-A54D-2E895CFD6294}"/>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5" name="Footer Placeholder 4">
            <a:extLst>
              <a:ext uri="{FF2B5EF4-FFF2-40B4-BE49-F238E27FC236}">
                <a16:creationId xmlns:a16="http://schemas.microsoft.com/office/drawing/2014/main" id="{9FEFCB4A-B11E-D585-95A0-3268362DF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B3A32-F386-0138-54F5-4AF0B2B1DBB4}"/>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53794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9EECBD-50A4-F14F-2BE4-6B60BE303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A81438-829E-C907-3EC5-4B724BB319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CBADCA-0B64-4B0B-59A0-22550AFAEBF3}"/>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5" name="Footer Placeholder 4">
            <a:extLst>
              <a:ext uri="{FF2B5EF4-FFF2-40B4-BE49-F238E27FC236}">
                <a16:creationId xmlns:a16="http://schemas.microsoft.com/office/drawing/2014/main" id="{5C251B33-4E91-5F74-63B1-82C5D2C41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6D791-A2E6-B7C4-4172-AF2F4C367719}"/>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38806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40D8-4F76-FD34-B139-BCD163874F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0058C-CA5A-34D3-01FF-0D70AF5EF7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925400-4CDC-58F4-DA0D-FCA3BA9F969A}"/>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5" name="Footer Placeholder 4">
            <a:extLst>
              <a:ext uri="{FF2B5EF4-FFF2-40B4-BE49-F238E27FC236}">
                <a16:creationId xmlns:a16="http://schemas.microsoft.com/office/drawing/2014/main" id="{D3FEFF7A-B12B-7BCD-28B5-91ED01231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45BBB-BA40-F066-AA20-31A48B2CEFE2}"/>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419792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C18D-A68B-8B5C-EAE6-DE8DD0E91B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E82747-DC39-18C1-FB1F-7EBE9A312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ABE10E-7A1E-BA20-3662-E46840ECA0DF}"/>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5" name="Footer Placeholder 4">
            <a:extLst>
              <a:ext uri="{FF2B5EF4-FFF2-40B4-BE49-F238E27FC236}">
                <a16:creationId xmlns:a16="http://schemas.microsoft.com/office/drawing/2014/main" id="{7A7597FF-EC07-56C2-B6C8-C9C7E4E4E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D9ACF-646C-C21C-9AA4-4F5097721FEB}"/>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418538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AFB8F-56EB-E2B4-F275-C35007D9A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80CA1C-47B4-AF59-4D9E-EA6927027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53A435-1BAC-6D75-31B7-56D70D0C7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55EA5-9299-F9F6-57B1-0808E094A4E8}"/>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6" name="Footer Placeholder 5">
            <a:extLst>
              <a:ext uri="{FF2B5EF4-FFF2-40B4-BE49-F238E27FC236}">
                <a16:creationId xmlns:a16="http://schemas.microsoft.com/office/drawing/2014/main" id="{3CC625F5-B0FC-E18E-0778-D6AD55875B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BE3C9-0712-B201-1155-77C1C3275B7F}"/>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337979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C6D0-1363-E45A-2D78-BADE1FABAB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9C4DB4-5AEC-2D05-5379-DAEB7C3E76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E82E01-6A93-EECF-EFDA-C89E76D3AA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0D2934-FA85-6FDB-0A1F-5E28943C72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900F79-8711-1BD8-8BC9-1554336EDD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3A1656-AC55-6E86-CC3F-28DB8E99E2EF}"/>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8" name="Footer Placeholder 7">
            <a:extLst>
              <a:ext uri="{FF2B5EF4-FFF2-40B4-BE49-F238E27FC236}">
                <a16:creationId xmlns:a16="http://schemas.microsoft.com/office/drawing/2014/main" id="{D6546B0B-6A97-6C28-C446-7D4EDFD5A3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1E4A1F-870A-2621-7AAA-C5379CFDDC09}"/>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3940821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23FAE-91BC-A5E6-CA6A-34FA1799E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164E74-0F84-09DF-B962-27673764A8A2}"/>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4" name="Footer Placeholder 3">
            <a:extLst>
              <a:ext uri="{FF2B5EF4-FFF2-40B4-BE49-F238E27FC236}">
                <a16:creationId xmlns:a16="http://schemas.microsoft.com/office/drawing/2014/main" id="{FBEAEADD-6440-58EB-EF0A-0A5D911A6C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71E94D-4A6C-2D0D-C516-866BBEF5C86F}"/>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147271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3D0FB9-F95D-BBDF-ABE1-B1A6C8C0475A}"/>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3" name="Footer Placeholder 2">
            <a:extLst>
              <a:ext uri="{FF2B5EF4-FFF2-40B4-BE49-F238E27FC236}">
                <a16:creationId xmlns:a16="http://schemas.microsoft.com/office/drawing/2014/main" id="{159390AA-BBA9-C51A-113F-315A1413E6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A4CFB5-DE40-6ECF-1762-13852D6B1754}"/>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196580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C16E-8C98-E9F0-644F-06B0A5FB71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84F753-7E89-61E5-21B6-27D8CAFC21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E45B8-410C-E267-EC48-8441433373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26E6C-999D-DBCA-20E2-7F1FFC2BB2FA}"/>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6" name="Footer Placeholder 5">
            <a:extLst>
              <a:ext uri="{FF2B5EF4-FFF2-40B4-BE49-F238E27FC236}">
                <a16:creationId xmlns:a16="http://schemas.microsoft.com/office/drawing/2014/main" id="{154487FD-FC36-1909-585F-6326077B79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8BAC2-9A5F-ED64-5C40-9B3F1BB4ECE4}"/>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420602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0E85E-B988-DCEF-A41A-6E93DC7AD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2E8881-7929-A281-8234-0776C5C325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94C05C-6457-7917-D98B-17D0B5957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3EC3E-A8FF-65D6-07A0-203198B3A70B}"/>
              </a:ext>
            </a:extLst>
          </p:cNvPr>
          <p:cNvSpPr>
            <a:spLocks noGrp="1"/>
          </p:cNvSpPr>
          <p:nvPr>
            <p:ph type="dt" sz="half" idx="10"/>
          </p:nvPr>
        </p:nvSpPr>
        <p:spPr/>
        <p:txBody>
          <a:bodyPr/>
          <a:lstStyle/>
          <a:p>
            <a:fld id="{E3C897DF-D712-408C-8A47-8DC0A7771452}" type="datetimeFigureOut">
              <a:rPr lang="en-US" smtClean="0"/>
              <a:t>8/6/2025</a:t>
            </a:fld>
            <a:endParaRPr lang="en-US"/>
          </a:p>
        </p:txBody>
      </p:sp>
      <p:sp>
        <p:nvSpPr>
          <p:cNvPr id="6" name="Footer Placeholder 5">
            <a:extLst>
              <a:ext uri="{FF2B5EF4-FFF2-40B4-BE49-F238E27FC236}">
                <a16:creationId xmlns:a16="http://schemas.microsoft.com/office/drawing/2014/main" id="{DF2E0099-2DA8-D9CF-79AE-9F0BCFDDE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82C3CC-633D-95AF-3DDB-B6EDE403896B}"/>
              </a:ext>
            </a:extLst>
          </p:cNvPr>
          <p:cNvSpPr>
            <a:spLocks noGrp="1"/>
          </p:cNvSpPr>
          <p:nvPr>
            <p:ph type="sldNum" sz="quarter" idx="12"/>
          </p:nvPr>
        </p:nvSpPr>
        <p:spPr/>
        <p:txBody>
          <a:bodyPr/>
          <a:lstStyle/>
          <a:p>
            <a:fld id="{4F23F24F-8A1A-4357-A2BE-57C54548F1C6}" type="slidenum">
              <a:rPr lang="en-US" smtClean="0"/>
              <a:t>‹#›</a:t>
            </a:fld>
            <a:endParaRPr lang="en-US"/>
          </a:p>
        </p:txBody>
      </p:sp>
    </p:spTree>
    <p:extLst>
      <p:ext uri="{BB962C8B-B14F-4D97-AF65-F5344CB8AC3E}">
        <p14:creationId xmlns:p14="http://schemas.microsoft.com/office/powerpoint/2010/main" val="426137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E180C-7A16-6812-806B-723005D25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4B399-7828-CAA4-1EEF-430211D08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9C0B6-6FFE-B045-E674-F502D15C0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C897DF-D712-408C-8A47-8DC0A7771452}" type="datetimeFigureOut">
              <a:rPr lang="en-US" smtClean="0"/>
              <a:t>8/6/2025</a:t>
            </a:fld>
            <a:endParaRPr lang="en-US"/>
          </a:p>
        </p:txBody>
      </p:sp>
      <p:sp>
        <p:nvSpPr>
          <p:cNvPr id="5" name="Footer Placeholder 4">
            <a:extLst>
              <a:ext uri="{FF2B5EF4-FFF2-40B4-BE49-F238E27FC236}">
                <a16:creationId xmlns:a16="http://schemas.microsoft.com/office/drawing/2014/main" id="{6B987AD2-A44C-1D8A-A0C9-D05A6A7B7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5A7DFF-8EDC-690B-428C-C613A297E0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23F24F-8A1A-4357-A2BE-57C54548F1C6}" type="slidenum">
              <a:rPr lang="en-US" smtClean="0"/>
              <a:t>‹#›</a:t>
            </a:fld>
            <a:endParaRPr lang="en-US"/>
          </a:p>
        </p:txBody>
      </p:sp>
    </p:spTree>
    <p:extLst>
      <p:ext uri="{BB962C8B-B14F-4D97-AF65-F5344CB8AC3E}">
        <p14:creationId xmlns:p14="http://schemas.microsoft.com/office/powerpoint/2010/main" val="2914712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BFADA9-F0E9-9093-6489-B3525D024E55}"/>
              </a:ext>
            </a:extLst>
          </p:cNvPr>
          <p:cNvSpPr txBox="1"/>
          <p:nvPr/>
        </p:nvSpPr>
        <p:spPr>
          <a:xfrm>
            <a:off x="61878" y="55001"/>
            <a:ext cx="1615668" cy="1223412"/>
          </a:xfrm>
          <a:prstGeom prst="rect">
            <a:avLst/>
          </a:prstGeom>
          <a:noFill/>
          <a:ln>
            <a:solidFill>
              <a:schemeClr val="tx1"/>
            </a:solidFill>
          </a:ln>
        </p:spPr>
        <p:txBody>
          <a:bodyPr wrap="square" rtlCol="0">
            <a:spAutoFit/>
          </a:bodyPr>
          <a:lstStyle/>
          <a:p>
            <a:r>
              <a:rPr lang="en-US" sz="1050" dirty="0"/>
              <a:t>Observed Data</a:t>
            </a:r>
          </a:p>
          <a:p>
            <a:pPr marL="285750" indent="-285750">
              <a:buFont typeface="Arial" panose="020B0604020202020204" pitchFamily="34" charset="0"/>
              <a:buChar char="•"/>
            </a:pPr>
            <a:r>
              <a:rPr lang="en-US" sz="1050" dirty="0"/>
              <a:t>Market Returns</a:t>
            </a:r>
          </a:p>
          <a:p>
            <a:pPr marL="285750" indent="-285750">
              <a:buFont typeface="Arial" panose="020B0604020202020204" pitchFamily="34" charset="0"/>
              <a:buChar char="•"/>
            </a:pPr>
            <a:r>
              <a:rPr lang="en-US" sz="1050" dirty="0"/>
              <a:t>Comparable Asset Returns</a:t>
            </a:r>
          </a:p>
          <a:p>
            <a:pPr marL="285750" indent="-285750">
              <a:buFont typeface="Arial" panose="020B0604020202020204" pitchFamily="34" charset="0"/>
              <a:buChar char="•"/>
            </a:pPr>
            <a:r>
              <a:rPr lang="en-US" sz="1050" dirty="0"/>
              <a:t>Cash Flows</a:t>
            </a:r>
          </a:p>
          <a:p>
            <a:pPr marL="285750" indent="-285750">
              <a:buFont typeface="Arial" panose="020B0604020202020204" pitchFamily="34" charset="0"/>
              <a:buChar char="•"/>
            </a:pPr>
            <a:r>
              <a:rPr lang="en-US" sz="1050" dirty="0"/>
              <a:t>GP Reported NAVs</a:t>
            </a:r>
          </a:p>
          <a:p>
            <a:pPr marL="285750" indent="-285750">
              <a:buFont typeface="Arial" panose="020B0604020202020204" pitchFamily="34" charset="0"/>
              <a:buChar char="•"/>
            </a:pPr>
            <a:r>
              <a:rPr lang="en-US" sz="1050" dirty="0"/>
              <a:t>…</a:t>
            </a:r>
          </a:p>
        </p:txBody>
      </p:sp>
      <p:cxnSp>
        <p:nvCxnSpPr>
          <p:cNvPr id="6" name="Straight Arrow Connector 5">
            <a:extLst>
              <a:ext uri="{FF2B5EF4-FFF2-40B4-BE49-F238E27FC236}">
                <a16:creationId xmlns:a16="http://schemas.microsoft.com/office/drawing/2014/main" id="{599B29A1-6CBF-BFA6-2B1E-9F39B57C2BA3}"/>
              </a:ext>
            </a:extLst>
          </p:cNvPr>
          <p:cNvCxnSpPr/>
          <p:nvPr/>
        </p:nvCxnSpPr>
        <p:spPr>
          <a:xfrm>
            <a:off x="1677546" y="364385"/>
            <a:ext cx="3712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C5698B7-38F1-90D3-092B-40E3A924EE64}"/>
              </a:ext>
            </a:extLst>
          </p:cNvPr>
          <p:cNvSpPr txBox="1"/>
          <p:nvPr/>
        </p:nvSpPr>
        <p:spPr>
          <a:xfrm>
            <a:off x="2048806" y="75844"/>
            <a:ext cx="825023" cy="577081"/>
          </a:xfrm>
          <a:prstGeom prst="rect">
            <a:avLst/>
          </a:prstGeom>
          <a:noFill/>
          <a:ln>
            <a:solidFill>
              <a:schemeClr val="tx1"/>
            </a:solidFill>
          </a:ln>
        </p:spPr>
        <p:txBody>
          <a:bodyPr wrap="square" rtlCol="0">
            <a:spAutoFit/>
          </a:bodyPr>
          <a:lstStyle/>
          <a:p>
            <a:r>
              <a:rPr lang="en-US" sz="1050" dirty="0"/>
              <a:t>Thea </a:t>
            </a:r>
            <a:r>
              <a:rPr lang="en-US" sz="1050" dirty="0" err="1"/>
              <a:t>NAVcast</a:t>
            </a:r>
            <a:r>
              <a:rPr lang="en-US" sz="1050" dirty="0"/>
              <a:t>™ Model</a:t>
            </a:r>
          </a:p>
        </p:txBody>
      </p:sp>
      <p:cxnSp>
        <p:nvCxnSpPr>
          <p:cNvPr id="8" name="Straight Arrow Connector 7">
            <a:extLst>
              <a:ext uri="{FF2B5EF4-FFF2-40B4-BE49-F238E27FC236}">
                <a16:creationId xmlns:a16="http://schemas.microsoft.com/office/drawing/2014/main" id="{20E8DCE4-654E-FFEB-C850-ED36C4F84198}"/>
              </a:ext>
            </a:extLst>
          </p:cNvPr>
          <p:cNvCxnSpPr/>
          <p:nvPr/>
        </p:nvCxnSpPr>
        <p:spPr>
          <a:xfrm>
            <a:off x="2873829" y="364384"/>
            <a:ext cx="3712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9D1395C-CA2E-B7DB-9084-39EDCEEE6FEC}"/>
              </a:ext>
            </a:extLst>
          </p:cNvPr>
          <p:cNvSpPr txBox="1"/>
          <p:nvPr/>
        </p:nvSpPr>
        <p:spPr>
          <a:xfrm>
            <a:off x="3245089" y="75844"/>
            <a:ext cx="1196283" cy="577081"/>
          </a:xfrm>
          <a:prstGeom prst="rect">
            <a:avLst/>
          </a:prstGeom>
          <a:noFill/>
          <a:ln>
            <a:solidFill>
              <a:schemeClr val="tx1"/>
            </a:solidFill>
          </a:ln>
        </p:spPr>
        <p:txBody>
          <a:bodyPr wrap="square" rtlCol="0">
            <a:spAutoFit/>
          </a:bodyPr>
          <a:lstStyle/>
          <a:p>
            <a:r>
              <a:rPr lang="en-US" sz="1050" dirty="0"/>
              <a:t>Model Estimates</a:t>
            </a:r>
          </a:p>
          <a:p>
            <a:pPr marL="171450" indent="-171450">
              <a:buFont typeface="Arial" panose="020B0604020202020204" pitchFamily="34" charset="0"/>
              <a:buChar char="•"/>
            </a:pPr>
            <a:r>
              <a:rPr lang="en-US" sz="1050" dirty="0"/>
              <a:t>Fund alpha, beta etc.</a:t>
            </a:r>
          </a:p>
        </p:txBody>
      </p:sp>
      <p:cxnSp>
        <p:nvCxnSpPr>
          <p:cNvPr id="10" name="Straight Arrow Connector 9">
            <a:extLst>
              <a:ext uri="{FF2B5EF4-FFF2-40B4-BE49-F238E27FC236}">
                <a16:creationId xmlns:a16="http://schemas.microsoft.com/office/drawing/2014/main" id="{F220F1BC-50D1-0D03-3D67-4C8867A256BF}"/>
              </a:ext>
            </a:extLst>
          </p:cNvPr>
          <p:cNvCxnSpPr/>
          <p:nvPr/>
        </p:nvCxnSpPr>
        <p:spPr>
          <a:xfrm>
            <a:off x="4441372" y="364384"/>
            <a:ext cx="3712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AE85B16-2610-43FA-05B7-5B6226229107}"/>
              </a:ext>
            </a:extLst>
          </p:cNvPr>
          <p:cNvSpPr txBox="1"/>
          <p:nvPr/>
        </p:nvSpPr>
        <p:spPr>
          <a:xfrm>
            <a:off x="4812632" y="75843"/>
            <a:ext cx="1471290" cy="1223412"/>
          </a:xfrm>
          <a:prstGeom prst="rect">
            <a:avLst/>
          </a:prstGeom>
          <a:noFill/>
          <a:ln>
            <a:solidFill>
              <a:schemeClr val="tx1"/>
            </a:solidFill>
          </a:ln>
        </p:spPr>
        <p:txBody>
          <a:bodyPr wrap="square" rtlCol="0">
            <a:spAutoFit/>
          </a:bodyPr>
          <a:lstStyle/>
          <a:p>
            <a:r>
              <a:rPr lang="en-US" sz="1050" dirty="0"/>
              <a:t>Use model estimates for  generation of observable data (like comparable asset returns) and unobservable data (like fund returns)</a:t>
            </a:r>
          </a:p>
        </p:txBody>
      </p:sp>
      <p:cxnSp>
        <p:nvCxnSpPr>
          <p:cNvPr id="12" name="Straight Arrow Connector 11">
            <a:extLst>
              <a:ext uri="{FF2B5EF4-FFF2-40B4-BE49-F238E27FC236}">
                <a16:creationId xmlns:a16="http://schemas.microsoft.com/office/drawing/2014/main" id="{F5EAC988-4C05-D33A-8603-8D229889E555}"/>
              </a:ext>
            </a:extLst>
          </p:cNvPr>
          <p:cNvCxnSpPr/>
          <p:nvPr/>
        </p:nvCxnSpPr>
        <p:spPr>
          <a:xfrm>
            <a:off x="6283922" y="344903"/>
            <a:ext cx="3712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4B96F5B7-1C18-8779-D215-DA5AE776FFC6}"/>
              </a:ext>
            </a:extLst>
          </p:cNvPr>
          <p:cNvSpPr txBox="1"/>
          <p:nvPr/>
        </p:nvSpPr>
        <p:spPr>
          <a:xfrm>
            <a:off x="6676377" y="70843"/>
            <a:ext cx="1368162" cy="900246"/>
          </a:xfrm>
          <a:prstGeom prst="rect">
            <a:avLst/>
          </a:prstGeom>
          <a:noFill/>
          <a:ln>
            <a:solidFill>
              <a:schemeClr val="tx1"/>
            </a:solidFill>
          </a:ln>
        </p:spPr>
        <p:txBody>
          <a:bodyPr wrap="square" rtlCol="0">
            <a:spAutoFit/>
          </a:bodyPr>
          <a:lstStyle/>
          <a:p>
            <a:r>
              <a:rPr lang="en-US" sz="1050" dirty="0"/>
              <a:t>Take generated observable data and feed it (only) to the Thea </a:t>
            </a:r>
            <a:r>
              <a:rPr lang="en-US" sz="1050" dirty="0" err="1"/>
              <a:t>NAVcast</a:t>
            </a:r>
            <a:r>
              <a:rPr lang="en-US" sz="1050" dirty="0"/>
              <a:t>™ Model</a:t>
            </a:r>
          </a:p>
        </p:txBody>
      </p:sp>
      <p:cxnSp>
        <p:nvCxnSpPr>
          <p:cNvPr id="14" name="Straight Arrow Connector 13">
            <a:extLst>
              <a:ext uri="{FF2B5EF4-FFF2-40B4-BE49-F238E27FC236}">
                <a16:creationId xmlns:a16="http://schemas.microsoft.com/office/drawing/2014/main" id="{9881F1F4-5A6A-89DA-5295-FCBB1302159F}"/>
              </a:ext>
            </a:extLst>
          </p:cNvPr>
          <p:cNvCxnSpPr/>
          <p:nvPr/>
        </p:nvCxnSpPr>
        <p:spPr>
          <a:xfrm>
            <a:off x="8044539" y="352922"/>
            <a:ext cx="3712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C54B116-069F-2753-C7C2-B7E379C851A3}"/>
              </a:ext>
            </a:extLst>
          </p:cNvPr>
          <p:cNvSpPr txBox="1"/>
          <p:nvPr/>
        </p:nvSpPr>
        <p:spPr>
          <a:xfrm>
            <a:off x="8415799" y="237426"/>
            <a:ext cx="1368162" cy="253916"/>
          </a:xfrm>
          <a:prstGeom prst="rect">
            <a:avLst/>
          </a:prstGeom>
          <a:noFill/>
          <a:ln>
            <a:solidFill>
              <a:schemeClr val="tx1"/>
            </a:solidFill>
          </a:ln>
        </p:spPr>
        <p:txBody>
          <a:bodyPr wrap="square" rtlCol="0">
            <a:spAutoFit/>
          </a:bodyPr>
          <a:lstStyle/>
          <a:p>
            <a:r>
              <a:rPr lang="en-US" sz="1050" dirty="0"/>
              <a:t>Obtain estimates</a:t>
            </a:r>
          </a:p>
        </p:txBody>
      </p:sp>
      <p:cxnSp>
        <p:nvCxnSpPr>
          <p:cNvPr id="17" name="Connector: Elbow 16">
            <a:extLst>
              <a:ext uri="{FF2B5EF4-FFF2-40B4-BE49-F238E27FC236}">
                <a16:creationId xmlns:a16="http://schemas.microsoft.com/office/drawing/2014/main" id="{03C4048C-0054-7736-8F7A-B3E2B8FC688D}"/>
              </a:ext>
            </a:extLst>
          </p:cNvPr>
          <p:cNvCxnSpPr>
            <a:cxnSpLocks/>
            <a:stCxn id="15" idx="3"/>
            <a:endCxn id="38" idx="3"/>
          </p:cNvCxnSpPr>
          <p:nvPr/>
        </p:nvCxnSpPr>
        <p:spPr>
          <a:xfrm flipH="1">
            <a:off x="8642111" y="364384"/>
            <a:ext cx="1141850" cy="2913587"/>
          </a:xfrm>
          <a:prstGeom prst="bentConnector3">
            <a:avLst>
              <a:gd name="adj1" fmla="val -20020"/>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ight Brace 22">
            <a:extLst>
              <a:ext uri="{FF2B5EF4-FFF2-40B4-BE49-F238E27FC236}">
                <a16:creationId xmlns:a16="http://schemas.microsoft.com/office/drawing/2014/main" id="{87279338-61BF-573A-DA37-99CBA97FD033}"/>
              </a:ext>
            </a:extLst>
          </p:cNvPr>
          <p:cNvSpPr/>
          <p:nvPr/>
        </p:nvSpPr>
        <p:spPr>
          <a:xfrm rot="5400000">
            <a:off x="7041702" y="-1138548"/>
            <a:ext cx="546997" cy="5197642"/>
          </a:xfrm>
          <a:prstGeom prst="rightBrace">
            <a:avLst>
              <a:gd name="adj1" fmla="val 4729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45B1F1FB-99C1-B266-5EBC-452CB5DACB96}"/>
              </a:ext>
            </a:extLst>
          </p:cNvPr>
          <p:cNvSpPr txBox="1"/>
          <p:nvPr/>
        </p:nvSpPr>
        <p:spPr>
          <a:xfrm>
            <a:off x="5740782" y="1695918"/>
            <a:ext cx="3355091" cy="900246"/>
          </a:xfrm>
          <a:prstGeom prst="rect">
            <a:avLst/>
          </a:prstGeom>
          <a:noFill/>
          <a:ln>
            <a:solidFill>
              <a:schemeClr val="bg1"/>
            </a:solidFill>
          </a:ln>
        </p:spPr>
        <p:txBody>
          <a:bodyPr wrap="square" rtlCol="0">
            <a:spAutoFit/>
          </a:bodyPr>
          <a:lstStyle/>
          <a:p>
            <a:r>
              <a:rPr lang="en-US" sz="1050" dirty="0"/>
              <a:t>This setting mimics the real world data setting. </a:t>
            </a:r>
            <a:r>
              <a:rPr lang="en-US" sz="1050" b="1" i="1" dirty="0"/>
              <a:t>However</a:t>
            </a:r>
            <a:r>
              <a:rPr lang="en-US" sz="1050" i="1" dirty="0"/>
              <a:t>, </a:t>
            </a:r>
            <a:r>
              <a:rPr lang="en-US" sz="1050" dirty="0"/>
              <a:t>it has the added benefit of knowing the generating parameters, fund returns, and values that are true. In the real world these exist but are latent and unobserved </a:t>
            </a:r>
          </a:p>
        </p:txBody>
      </p:sp>
      <p:cxnSp>
        <p:nvCxnSpPr>
          <p:cNvPr id="37" name="Straight Arrow Connector 36">
            <a:extLst>
              <a:ext uri="{FF2B5EF4-FFF2-40B4-BE49-F238E27FC236}">
                <a16:creationId xmlns:a16="http://schemas.microsoft.com/office/drawing/2014/main" id="{FA131CCA-0245-9C12-55A6-E8C982FC8D0E}"/>
              </a:ext>
            </a:extLst>
          </p:cNvPr>
          <p:cNvCxnSpPr>
            <a:cxnSpLocks/>
          </p:cNvCxnSpPr>
          <p:nvPr/>
        </p:nvCxnSpPr>
        <p:spPr>
          <a:xfrm>
            <a:off x="7315200" y="2596164"/>
            <a:ext cx="0" cy="428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F042D2FE-CC70-1A61-956C-811B08C7D1C9}"/>
              </a:ext>
            </a:extLst>
          </p:cNvPr>
          <p:cNvSpPr txBox="1"/>
          <p:nvPr/>
        </p:nvSpPr>
        <p:spPr>
          <a:xfrm>
            <a:off x="6152148" y="3070222"/>
            <a:ext cx="2489963" cy="415498"/>
          </a:xfrm>
          <a:prstGeom prst="rect">
            <a:avLst/>
          </a:prstGeom>
          <a:noFill/>
          <a:ln>
            <a:solidFill>
              <a:schemeClr val="bg1"/>
            </a:solidFill>
          </a:ln>
        </p:spPr>
        <p:txBody>
          <a:bodyPr wrap="square" rtlCol="0">
            <a:spAutoFit/>
          </a:bodyPr>
          <a:lstStyle/>
          <a:p>
            <a:r>
              <a:rPr lang="en-US" sz="1050" dirty="0"/>
              <a:t>Compare the model’s estimates to the true fund values, returns, and params</a:t>
            </a:r>
          </a:p>
        </p:txBody>
      </p:sp>
      <p:sp>
        <p:nvSpPr>
          <p:cNvPr id="39" name="Right Brace 38">
            <a:extLst>
              <a:ext uri="{FF2B5EF4-FFF2-40B4-BE49-F238E27FC236}">
                <a16:creationId xmlns:a16="http://schemas.microsoft.com/office/drawing/2014/main" id="{E3C89824-A3B2-8709-2E52-7E499E6E143E}"/>
              </a:ext>
            </a:extLst>
          </p:cNvPr>
          <p:cNvSpPr/>
          <p:nvPr/>
        </p:nvSpPr>
        <p:spPr>
          <a:xfrm rot="5400000">
            <a:off x="4748826" y="-896832"/>
            <a:ext cx="546997" cy="9783392"/>
          </a:xfrm>
          <a:prstGeom prst="rightBrace">
            <a:avLst>
              <a:gd name="adj1" fmla="val 47297"/>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0D4F58F1-3E25-1DE7-891D-93B58CBBBDE8}"/>
              </a:ext>
            </a:extLst>
          </p:cNvPr>
          <p:cNvSpPr txBox="1"/>
          <p:nvPr/>
        </p:nvSpPr>
        <p:spPr>
          <a:xfrm>
            <a:off x="3843230" y="4322380"/>
            <a:ext cx="3176337" cy="900246"/>
          </a:xfrm>
          <a:prstGeom prst="rect">
            <a:avLst/>
          </a:prstGeom>
          <a:noFill/>
          <a:ln>
            <a:solidFill>
              <a:schemeClr val="bg1"/>
            </a:solidFill>
          </a:ln>
        </p:spPr>
        <p:txBody>
          <a:bodyPr wrap="square" rtlCol="0">
            <a:spAutoFit/>
          </a:bodyPr>
          <a:lstStyle/>
          <a:p>
            <a:r>
              <a:rPr lang="en-US" sz="1050" dirty="0"/>
              <a:t>If the model correctly estimates the true returns / values of the fund in the simulated (mimicking) scenario, then we can be reasonably inclined to believe it works in the real world setting where fund returns and values are latent </a:t>
            </a:r>
          </a:p>
        </p:txBody>
      </p:sp>
      <p:cxnSp>
        <p:nvCxnSpPr>
          <p:cNvPr id="45" name="Connector: Elbow 44">
            <a:extLst>
              <a:ext uri="{FF2B5EF4-FFF2-40B4-BE49-F238E27FC236}">
                <a16:creationId xmlns:a16="http://schemas.microsoft.com/office/drawing/2014/main" id="{DE39D511-8722-35CF-2538-C2E26F32F53C}"/>
              </a:ext>
            </a:extLst>
          </p:cNvPr>
          <p:cNvCxnSpPr>
            <a:cxnSpLocks/>
          </p:cNvCxnSpPr>
          <p:nvPr/>
        </p:nvCxnSpPr>
        <p:spPr>
          <a:xfrm rot="5400000">
            <a:off x="6399533" y="4023828"/>
            <a:ext cx="1436729" cy="360517"/>
          </a:xfrm>
          <a:prstGeom prst="bentConnector3">
            <a:avLst>
              <a:gd name="adj1" fmla="val 100246"/>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81FEB6F-FB84-4C15-1256-D483C9DA7225}"/>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B5F8C225-C908-A1ED-6631-F93F7B6845EE}"/>
              </a:ext>
            </a:extLst>
          </p:cNvPr>
          <p:cNvSpPr txBox="1"/>
          <p:nvPr/>
        </p:nvSpPr>
        <p:spPr>
          <a:xfrm>
            <a:off x="7920216" y="4268363"/>
            <a:ext cx="4141156" cy="2123658"/>
          </a:xfrm>
          <a:prstGeom prst="rect">
            <a:avLst/>
          </a:prstGeom>
          <a:solidFill>
            <a:schemeClr val="accent6">
              <a:lumMod val="20000"/>
              <a:lumOff val="80000"/>
            </a:schemeClr>
          </a:solidFill>
        </p:spPr>
        <p:txBody>
          <a:bodyPr wrap="square" rtlCol="0">
            <a:spAutoFit/>
          </a:bodyPr>
          <a:lstStyle/>
          <a:p>
            <a:r>
              <a:rPr lang="en-US" sz="4400" dirty="0"/>
              <a:t>Data Matching Simulation Overview</a:t>
            </a:r>
          </a:p>
        </p:txBody>
      </p:sp>
    </p:spTree>
    <p:extLst>
      <p:ext uri="{BB962C8B-B14F-4D97-AF65-F5344CB8AC3E}">
        <p14:creationId xmlns:p14="http://schemas.microsoft.com/office/powerpoint/2010/main" val="307535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168</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Chester</dc:creator>
  <cp:lastModifiedBy>David Chester</cp:lastModifiedBy>
  <cp:revision>2</cp:revision>
  <dcterms:created xsi:type="dcterms:W3CDTF">2025-08-06T02:43:21Z</dcterms:created>
  <dcterms:modified xsi:type="dcterms:W3CDTF">2025-08-07T03:26:15Z</dcterms:modified>
</cp:coreProperties>
</file>