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62" r:id="rId2"/>
  </p:sldIdLst>
  <p:sldSz cx="51206400" cy="288036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mn-cs"/>
      </a:defRPr>
    </a:lvl5pPr>
    <a:lvl6pPr marL="2286000" algn="l" defTabSz="457200" rtl="0" eaLnBrk="1" latinLnBrk="0" hangingPunct="1">
      <a:defRPr sz="2400" kern="1200">
        <a:solidFill>
          <a:schemeClr val="tx1"/>
        </a:solidFill>
        <a:latin typeface="Times" charset="0"/>
        <a:ea typeface="ＭＳ Ｐゴシック" charset="0"/>
        <a:cs typeface="+mn-cs"/>
      </a:defRPr>
    </a:lvl6pPr>
    <a:lvl7pPr marL="2743200" algn="l" defTabSz="457200" rtl="0" eaLnBrk="1" latinLnBrk="0" hangingPunct="1">
      <a:defRPr sz="2400" kern="1200">
        <a:solidFill>
          <a:schemeClr val="tx1"/>
        </a:solidFill>
        <a:latin typeface="Times" charset="0"/>
        <a:ea typeface="ＭＳ Ｐゴシック" charset="0"/>
        <a:cs typeface="+mn-cs"/>
      </a:defRPr>
    </a:lvl7pPr>
    <a:lvl8pPr marL="3200400" algn="l" defTabSz="457200" rtl="0" eaLnBrk="1" latinLnBrk="0" hangingPunct="1">
      <a:defRPr sz="2400" kern="1200">
        <a:solidFill>
          <a:schemeClr val="tx1"/>
        </a:solidFill>
        <a:latin typeface="Times" charset="0"/>
        <a:ea typeface="ＭＳ Ｐゴシック" charset="0"/>
        <a:cs typeface="+mn-cs"/>
      </a:defRPr>
    </a:lvl8pPr>
    <a:lvl9pPr marL="3657600" algn="l" defTabSz="457200" rtl="0" eaLnBrk="1" latinLnBrk="0" hangingPunct="1">
      <a:defRPr sz="2400" kern="1200">
        <a:solidFill>
          <a:schemeClr val="tx1"/>
        </a:solidFill>
        <a:latin typeface="Times" charset="0"/>
        <a:ea typeface="ＭＳ Ｐゴシック" charset="0"/>
        <a:cs typeface="+mn-cs"/>
      </a:defRPr>
    </a:lvl9pPr>
  </p:defaultTextStyle>
  <p:extLst>
    <p:ext uri="{EFAFB233-063F-42B5-8137-9DF3F51BA10A}">
      <p15:sldGuideLst xmlns:p15="http://schemas.microsoft.com/office/powerpoint/2012/main">
        <p15:guide id="1" orient="horz" pos="17733" userDrawn="1">
          <p15:clr>
            <a:srgbClr val="A4A3A4"/>
          </p15:clr>
        </p15:guide>
        <p15:guide id="2" orient="horz" pos="2358" userDrawn="1">
          <p15:clr>
            <a:srgbClr val="A4A3A4"/>
          </p15:clr>
        </p15:guide>
        <p15:guide id="3" pos="16643" userDrawn="1">
          <p15:clr>
            <a:srgbClr val="A4A3A4"/>
          </p15:clr>
        </p15:guide>
        <p15:guide id="4" pos="15588" userDrawn="1">
          <p15:clr>
            <a:srgbClr val="A4A3A4"/>
          </p15:clr>
        </p15:guide>
        <p15:guide id="5" pos="1055" userDrawn="1">
          <p15:clr>
            <a:srgbClr val="A4A3A4"/>
          </p15:clr>
        </p15:guide>
        <p15:guide id="6" pos="311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yson O'Neill" initials="AO" lastIdx="2" clrIdx="0">
    <p:extLst>
      <p:ext uri="{19B8F6BF-5375-455C-9EA6-DF929625EA0E}">
        <p15:presenceInfo xmlns:p15="http://schemas.microsoft.com/office/powerpoint/2012/main" userId="S::Alyson.O'Neill@phe.gov.uk::9c5715bb-5b2b-4527-972a-5fea58e8f255" providerId="AD"/>
      </p:ext>
    </p:extLst>
  </p:cmAuthor>
  <p:cmAuthor id="2" name="Clare Griffiths" initials="CG" lastIdx="5" clrIdx="1">
    <p:extLst>
      <p:ext uri="{19B8F6BF-5375-455C-9EA6-DF929625EA0E}">
        <p15:presenceInfo xmlns:p15="http://schemas.microsoft.com/office/powerpoint/2012/main" userId="S::Clare.Griffiths@phe.gov.uk::3ff77f01-aa22-4bdd-bc31-acfc19a44f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13169"/>
    <a:srgbClr val="1F376C"/>
    <a:srgbClr val="003B5C"/>
    <a:srgbClr val="FFF1D2"/>
    <a:srgbClr val="DEEAF2"/>
    <a:srgbClr val="D0EBFF"/>
    <a:srgbClr val="FFFFFE"/>
    <a:srgbClr val="1E386B"/>
    <a:srgbClr val="98002E"/>
    <a:srgbClr val="B0B8D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79" autoAdjust="0"/>
    <p:restoredTop sz="90955"/>
  </p:normalViewPr>
  <p:slideViewPr>
    <p:cSldViewPr>
      <p:cViewPr varScale="1">
        <p:scale>
          <a:sx n="29" d="100"/>
          <a:sy n="29" d="100"/>
        </p:scale>
        <p:origin x="828" y="168"/>
      </p:cViewPr>
      <p:guideLst>
        <p:guide orient="horz" pos="17733"/>
        <p:guide orient="horz" pos="2358"/>
        <p:guide pos="16643"/>
        <p:guide pos="15588"/>
        <p:guide pos="1055"/>
        <p:guide pos="311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F1FF5A-55C3-0040-BBE2-8B364051F4E5}" type="datetimeFigureOut">
              <a:rPr lang="en-US" smtClean="0"/>
              <a:t>10/5/2022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D74B28-ABED-534D-8DBB-0520B7809A88}" type="slidenum">
              <a:rPr lang="en-US" smtClean="0"/>
              <a:t>‹#›</a:t>
            </a:fld>
            <a:endParaRPr lang="en-US" dirty="0"/>
          </a:p>
        </p:txBody>
      </p:sp>
    </p:spTree>
    <p:extLst>
      <p:ext uri="{BB962C8B-B14F-4D97-AF65-F5344CB8AC3E}">
        <p14:creationId xmlns:p14="http://schemas.microsoft.com/office/powerpoint/2010/main" val="2258847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A9779C-A80F-9344-99C4-6B0FB709C62F}" type="datetimeFigureOut">
              <a:rPr lang="en-US" smtClean="0"/>
              <a:t>10/5/2022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39E7D6-0C8A-4245-8E21-725A6A3762E4}" type="slidenum">
              <a:rPr lang="en-US" smtClean="0"/>
              <a:t>‹#›</a:t>
            </a:fld>
            <a:endParaRPr lang="en-US" dirty="0"/>
          </a:p>
        </p:txBody>
      </p:sp>
    </p:spTree>
    <p:extLst>
      <p:ext uri="{BB962C8B-B14F-4D97-AF65-F5344CB8AC3E}">
        <p14:creationId xmlns:p14="http://schemas.microsoft.com/office/powerpoint/2010/main" val="14817579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oster">
    <p:spTree>
      <p:nvGrpSpPr>
        <p:cNvPr id="1" name=""/>
        <p:cNvGrpSpPr/>
        <p:nvPr/>
      </p:nvGrpSpPr>
      <p:grpSpPr>
        <a:xfrm>
          <a:off x="0" y="0"/>
          <a:ext cx="0" cy="0"/>
          <a:chOff x="0" y="0"/>
          <a:chExt cx="0" cy="0"/>
        </a:xfrm>
      </p:grpSpPr>
      <p:sp>
        <p:nvSpPr>
          <p:cNvPr id="4" name="Rectangle 42"/>
          <p:cNvSpPr>
            <a:spLocks noChangeArrowheads="1"/>
          </p:cNvSpPr>
          <p:nvPr userDrawn="1"/>
        </p:nvSpPr>
        <p:spPr bwMode="auto">
          <a:xfrm>
            <a:off x="2" y="0"/>
            <a:ext cx="51206400" cy="28803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71" dirty="0"/>
          </a:p>
        </p:txBody>
      </p:sp>
      <p:sp>
        <p:nvSpPr>
          <p:cNvPr id="5" name="TextBox 4"/>
          <p:cNvSpPr txBox="1"/>
          <p:nvPr userDrawn="1"/>
        </p:nvSpPr>
        <p:spPr>
          <a:xfrm>
            <a:off x="48275414" y="28378306"/>
            <a:ext cx="2553616" cy="350096"/>
          </a:xfrm>
          <a:prstGeom prst="rect">
            <a:avLst/>
          </a:prstGeom>
          <a:noFill/>
        </p:spPr>
        <p:txBody>
          <a:bodyPr wrap="square" rtlCol="0">
            <a:spAutoFit/>
          </a:bodyPr>
          <a:lstStyle/>
          <a:p>
            <a:pPr algn="r"/>
            <a:fld id="{E3448A22-66EB-DB49-8CB5-8C8D53F93998}" type="datetime3">
              <a:rPr lang="en-GB" sz="1675" smtClean="0">
                <a:latin typeface="Arial" pitchFamily="34" charset="0"/>
                <a:cs typeface="Arial" pitchFamily="34" charset="0"/>
              </a:rPr>
              <a:t>5 October, 2022</a:t>
            </a:fld>
            <a:endParaRPr lang="en-GB" sz="1675" dirty="0">
              <a:latin typeface="Arial" pitchFamily="34" charset="0"/>
              <a:cs typeface="Arial" pitchFamily="34" charset="0"/>
            </a:endParaRPr>
          </a:p>
        </p:txBody>
      </p:sp>
      <p:sp>
        <p:nvSpPr>
          <p:cNvPr id="6" name="Rectangle 5"/>
          <p:cNvSpPr/>
          <p:nvPr userDrawn="1"/>
        </p:nvSpPr>
        <p:spPr bwMode="auto">
          <a:xfrm>
            <a:off x="48172825" y="28377400"/>
            <a:ext cx="2067447" cy="342539"/>
          </a:xfrm>
          <a:prstGeom prst="rect">
            <a:avLst/>
          </a:prstGeom>
          <a:solidFill>
            <a:srgbClr val="FFFFFF"/>
          </a:solidFill>
          <a:ln>
            <a:noFill/>
          </a:ln>
          <a:effectLst/>
        </p:spPr>
        <p:txBody>
          <a:bodyPr wrap="none" rtlCol="0" anchor="ctr"/>
          <a:lstStyle/>
          <a:p>
            <a:pPr algn="ctr"/>
            <a:endParaRPr lang="en-US" sz="4785" b="1" dirty="0">
              <a:solidFill>
                <a:srgbClr val="FFFFFF"/>
              </a:solidFill>
              <a:latin typeface="Arial" charset="0"/>
            </a:endParaRPr>
          </a:p>
        </p:txBody>
      </p:sp>
      <p:sp>
        <p:nvSpPr>
          <p:cNvPr id="7" name="TextBox 6"/>
          <p:cNvSpPr txBox="1"/>
          <p:nvPr userDrawn="1"/>
        </p:nvSpPr>
        <p:spPr>
          <a:xfrm>
            <a:off x="48204698" y="28377401"/>
            <a:ext cx="2067447" cy="350096"/>
          </a:xfrm>
          <a:prstGeom prst="rect">
            <a:avLst/>
          </a:prstGeom>
          <a:noFill/>
        </p:spPr>
        <p:txBody>
          <a:bodyPr wrap="square" rtlCol="0">
            <a:spAutoFit/>
          </a:bodyPr>
          <a:lstStyle/>
          <a:p>
            <a:pPr algn="r"/>
            <a:r>
              <a:rPr lang="en-GB" sz="1675" dirty="0">
                <a:latin typeface="Arial" pitchFamily="34" charset="0"/>
                <a:cs typeface="Arial" pitchFamily="34" charset="0"/>
              </a:rPr>
              <a:t>© Crown copyright</a:t>
            </a:r>
          </a:p>
        </p:txBody>
      </p:sp>
    </p:spTree>
    <p:extLst>
      <p:ext uri="{BB962C8B-B14F-4D97-AF65-F5344CB8AC3E}">
        <p14:creationId xmlns:p14="http://schemas.microsoft.com/office/powerpoint/2010/main" val="22299865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auto">
          <a:xfrm>
            <a:off x="3" y="0"/>
            <a:ext cx="51206400" cy="28803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71" dirty="0"/>
          </a:p>
        </p:txBody>
      </p:sp>
    </p:spTree>
  </p:cSld>
  <p:clrMap bg1="lt1" tx1="dk1" bg2="lt2" tx2="dk2" accent1="accent1" accent2="accent2" accent3="accent3" accent4="accent4" accent5="accent5" accent6="accent6" hlink="hlink" folHlink="folHlink"/>
  <p:sldLayoutIdLst>
    <p:sldLayoutId id="2147483655" r:id="rId1"/>
  </p:sldLayoutIdLst>
  <p:hf sldNum="0" hdr="0" ftr="0"/>
  <p:txStyles>
    <p:titleStyle>
      <a:lvl1pPr algn="ctr" defTabSz="4994785" rtl="0" eaLnBrk="1" fontAlgn="base" hangingPunct="1">
        <a:spcBef>
          <a:spcPct val="0"/>
        </a:spcBef>
        <a:spcAft>
          <a:spcPct val="0"/>
        </a:spcAft>
        <a:defRPr sz="24046">
          <a:solidFill>
            <a:schemeClr val="tx2"/>
          </a:solidFill>
          <a:latin typeface="+mj-lt"/>
          <a:ea typeface="+mj-ea"/>
          <a:cs typeface="+mj-cs"/>
        </a:defRPr>
      </a:lvl1pPr>
      <a:lvl2pPr algn="ctr" defTabSz="4994785" rtl="0" eaLnBrk="1" fontAlgn="base" hangingPunct="1">
        <a:spcBef>
          <a:spcPct val="0"/>
        </a:spcBef>
        <a:spcAft>
          <a:spcPct val="0"/>
        </a:spcAft>
        <a:defRPr sz="24046">
          <a:solidFill>
            <a:schemeClr val="tx2"/>
          </a:solidFill>
          <a:latin typeface="Times" charset="0"/>
          <a:ea typeface="ＭＳ Ｐゴシック" charset="0"/>
        </a:defRPr>
      </a:lvl2pPr>
      <a:lvl3pPr algn="ctr" defTabSz="4994785" rtl="0" eaLnBrk="1" fontAlgn="base" hangingPunct="1">
        <a:spcBef>
          <a:spcPct val="0"/>
        </a:spcBef>
        <a:spcAft>
          <a:spcPct val="0"/>
        </a:spcAft>
        <a:defRPr sz="24046">
          <a:solidFill>
            <a:schemeClr val="tx2"/>
          </a:solidFill>
          <a:latin typeface="Times" charset="0"/>
          <a:ea typeface="ＭＳ Ｐゴシック" charset="0"/>
        </a:defRPr>
      </a:lvl3pPr>
      <a:lvl4pPr algn="ctr" defTabSz="4994785" rtl="0" eaLnBrk="1" fontAlgn="base" hangingPunct="1">
        <a:spcBef>
          <a:spcPct val="0"/>
        </a:spcBef>
        <a:spcAft>
          <a:spcPct val="0"/>
        </a:spcAft>
        <a:defRPr sz="24046">
          <a:solidFill>
            <a:schemeClr val="tx2"/>
          </a:solidFill>
          <a:latin typeface="Times" charset="0"/>
          <a:ea typeface="ＭＳ Ｐゴシック" charset="0"/>
        </a:defRPr>
      </a:lvl4pPr>
      <a:lvl5pPr algn="ctr" defTabSz="4994785" rtl="0" eaLnBrk="1" fontAlgn="base" hangingPunct="1">
        <a:spcBef>
          <a:spcPct val="0"/>
        </a:spcBef>
        <a:spcAft>
          <a:spcPct val="0"/>
        </a:spcAft>
        <a:defRPr sz="24046">
          <a:solidFill>
            <a:schemeClr val="tx2"/>
          </a:solidFill>
          <a:latin typeface="Times" charset="0"/>
          <a:ea typeface="ＭＳ Ｐゴシック" charset="0"/>
        </a:defRPr>
      </a:lvl5pPr>
      <a:lvl6pPr marL="546957" algn="ctr" defTabSz="4994785" rtl="0" eaLnBrk="1" fontAlgn="base" hangingPunct="1">
        <a:spcBef>
          <a:spcPct val="0"/>
        </a:spcBef>
        <a:spcAft>
          <a:spcPct val="0"/>
        </a:spcAft>
        <a:defRPr sz="24046">
          <a:solidFill>
            <a:schemeClr val="tx2"/>
          </a:solidFill>
          <a:latin typeface="Times" charset="0"/>
          <a:ea typeface="ＭＳ Ｐゴシック" charset="0"/>
        </a:defRPr>
      </a:lvl6pPr>
      <a:lvl7pPr marL="1093915" algn="ctr" defTabSz="4994785" rtl="0" eaLnBrk="1" fontAlgn="base" hangingPunct="1">
        <a:spcBef>
          <a:spcPct val="0"/>
        </a:spcBef>
        <a:spcAft>
          <a:spcPct val="0"/>
        </a:spcAft>
        <a:defRPr sz="24046">
          <a:solidFill>
            <a:schemeClr val="tx2"/>
          </a:solidFill>
          <a:latin typeface="Times" charset="0"/>
          <a:ea typeface="ＭＳ Ｐゴシック" charset="0"/>
        </a:defRPr>
      </a:lvl7pPr>
      <a:lvl8pPr marL="1640871" algn="ctr" defTabSz="4994785" rtl="0" eaLnBrk="1" fontAlgn="base" hangingPunct="1">
        <a:spcBef>
          <a:spcPct val="0"/>
        </a:spcBef>
        <a:spcAft>
          <a:spcPct val="0"/>
        </a:spcAft>
        <a:defRPr sz="24046">
          <a:solidFill>
            <a:schemeClr val="tx2"/>
          </a:solidFill>
          <a:latin typeface="Times" charset="0"/>
          <a:ea typeface="ＭＳ Ｐゴシック" charset="0"/>
        </a:defRPr>
      </a:lvl8pPr>
      <a:lvl9pPr marL="2187829" algn="ctr" defTabSz="4994785" rtl="0" eaLnBrk="1" fontAlgn="base" hangingPunct="1">
        <a:spcBef>
          <a:spcPct val="0"/>
        </a:spcBef>
        <a:spcAft>
          <a:spcPct val="0"/>
        </a:spcAft>
        <a:defRPr sz="24046">
          <a:solidFill>
            <a:schemeClr val="tx2"/>
          </a:solidFill>
          <a:latin typeface="Times" charset="0"/>
          <a:ea typeface="ＭＳ Ｐゴシック" charset="0"/>
        </a:defRPr>
      </a:lvl9pPr>
    </p:titleStyle>
    <p:bodyStyle>
      <a:lvl1pPr marL="1872570" indent="-1872570" algn="l" defTabSz="4994785" rtl="0" eaLnBrk="1" fontAlgn="base" hangingPunct="1">
        <a:spcBef>
          <a:spcPct val="20000"/>
        </a:spcBef>
        <a:spcAft>
          <a:spcPct val="0"/>
        </a:spcAft>
        <a:buChar char="•"/>
        <a:defRPr sz="17466">
          <a:solidFill>
            <a:schemeClr val="tx1"/>
          </a:solidFill>
          <a:latin typeface="+mn-lt"/>
          <a:ea typeface="+mn-ea"/>
          <a:cs typeface="+mn-cs"/>
        </a:defRPr>
      </a:lvl1pPr>
      <a:lvl2pPr marL="4058500" indent="-1561108" algn="l" defTabSz="4994785" rtl="0" eaLnBrk="1" fontAlgn="base" hangingPunct="1">
        <a:spcBef>
          <a:spcPct val="20000"/>
        </a:spcBef>
        <a:spcAft>
          <a:spcPct val="0"/>
        </a:spcAft>
        <a:buChar char="–"/>
        <a:defRPr sz="15313">
          <a:solidFill>
            <a:schemeClr val="tx1"/>
          </a:solidFill>
          <a:latin typeface="+mn-lt"/>
          <a:ea typeface="+mn-ea"/>
        </a:defRPr>
      </a:lvl2pPr>
      <a:lvl3pPr marL="6244431" indent="-1249647" algn="l" defTabSz="4994785" rtl="0" eaLnBrk="1" fontAlgn="base" hangingPunct="1">
        <a:spcBef>
          <a:spcPct val="20000"/>
        </a:spcBef>
        <a:spcAft>
          <a:spcPct val="0"/>
        </a:spcAft>
        <a:buChar char="•"/>
        <a:defRPr sz="13159">
          <a:solidFill>
            <a:schemeClr val="tx1"/>
          </a:solidFill>
          <a:latin typeface="+mn-lt"/>
          <a:ea typeface="+mn-ea"/>
        </a:defRPr>
      </a:lvl3pPr>
      <a:lvl4pPr marL="8741823" indent="-1247747" algn="l" defTabSz="4994785" rtl="0" eaLnBrk="1" fontAlgn="base" hangingPunct="1">
        <a:spcBef>
          <a:spcPct val="20000"/>
        </a:spcBef>
        <a:spcAft>
          <a:spcPct val="0"/>
        </a:spcAft>
        <a:buChar char="–"/>
        <a:defRPr sz="10886">
          <a:solidFill>
            <a:schemeClr val="tx1"/>
          </a:solidFill>
          <a:latin typeface="+mn-lt"/>
          <a:ea typeface="+mn-ea"/>
        </a:defRPr>
      </a:lvl4pPr>
      <a:lvl5pPr marL="11241114" indent="-1249647" algn="l" defTabSz="4994785" rtl="0" eaLnBrk="1" fontAlgn="base" hangingPunct="1">
        <a:spcBef>
          <a:spcPct val="20000"/>
        </a:spcBef>
        <a:spcAft>
          <a:spcPct val="0"/>
        </a:spcAft>
        <a:buChar char="»"/>
        <a:defRPr sz="10886">
          <a:solidFill>
            <a:schemeClr val="tx1"/>
          </a:solidFill>
          <a:latin typeface="+mn-lt"/>
          <a:ea typeface="+mn-ea"/>
        </a:defRPr>
      </a:lvl5pPr>
      <a:lvl6pPr marL="11788072" indent="-1249647" algn="l" defTabSz="4994785" rtl="0" eaLnBrk="1" fontAlgn="base" hangingPunct="1">
        <a:spcBef>
          <a:spcPct val="20000"/>
        </a:spcBef>
        <a:spcAft>
          <a:spcPct val="0"/>
        </a:spcAft>
        <a:buChar char="»"/>
        <a:defRPr sz="10886">
          <a:solidFill>
            <a:schemeClr val="tx1"/>
          </a:solidFill>
          <a:latin typeface="+mn-lt"/>
          <a:ea typeface="+mn-ea"/>
        </a:defRPr>
      </a:lvl6pPr>
      <a:lvl7pPr marL="12335029" indent="-1249647" algn="l" defTabSz="4994785" rtl="0" eaLnBrk="1" fontAlgn="base" hangingPunct="1">
        <a:spcBef>
          <a:spcPct val="20000"/>
        </a:spcBef>
        <a:spcAft>
          <a:spcPct val="0"/>
        </a:spcAft>
        <a:buChar char="»"/>
        <a:defRPr sz="10886">
          <a:solidFill>
            <a:schemeClr val="tx1"/>
          </a:solidFill>
          <a:latin typeface="+mn-lt"/>
          <a:ea typeface="+mn-ea"/>
        </a:defRPr>
      </a:lvl7pPr>
      <a:lvl8pPr marL="12881988" indent="-1249647" algn="l" defTabSz="4994785" rtl="0" eaLnBrk="1" fontAlgn="base" hangingPunct="1">
        <a:spcBef>
          <a:spcPct val="20000"/>
        </a:spcBef>
        <a:spcAft>
          <a:spcPct val="0"/>
        </a:spcAft>
        <a:buChar char="»"/>
        <a:defRPr sz="10886">
          <a:solidFill>
            <a:schemeClr val="tx1"/>
          </a:solidFill>
          <a:latin typeface="+mn-lt"/>
          <a:ea typeface="+mn-ea"/>
        </a:defRPr>
      </a:lvl8pPr>
      <a:lvl9pPr marL="13428945" indent="-1249647" algn="l" defTabSz="4994785" rtl="0" eaLnBrk="1" fontAlgn="base" hangingPunct="1">
        <a:spcBef>
          <a:spcPct val="20000"/>
        </a:spcBef>
        <a:spcAft>
          <a:spcPct val="0"/>
        </a:spcAft>
        <a:buChar char="»"/>
        <a:defRPr sz="10886">
          <a:solidFill>
            <a:schemeClr val="tx1"/>
          </a:solidFill>
          <a:latin typeface="+mn-lt"/>
          <a:ea typeface="+mn-ea"/>
        </a:defRPr>
      </a:lvl9pPr>
    </p:bodyStyle>
    <p:otherStyle>
      <a:defPPr>
        <a:defRPr lang="en-US"/>
      </a:defPPr>
      <a:lvl1pPr marL="0" algn="l" defTabSz="546957" rtl="0" eaLnBrk="1" latinLnBrk="0" hangingPunct="1">
        <a:defRPr sz="2155" kern="1200">
          <a:solidFill>
            <a:schemeClr val="tx1"/>
          </a:solidFill>
          <a:latin typeface="+mn-lt"/>
          <a:ea typeface="+mn-ea"/>
          <a:cs typeface="+mn-cs"/>
        </a:defRPr>
      </a:lvl1pPr>
      <a:lvl2pPr marL="546957" algn="l" defTabSz="546957" rtl="0" eaLnBrk="1" latinLnBrk="0" hangingPunct="1">
        <a:defRPr sz="2155" kern="1200">
          <a:solidFill>
            <a:schemeClr val="tx1"/>
          </a:solidFill>
          <a:latin typeface="+mn-lt"/>
          <a:ea typeface="+mn-ea"/>
          <a:cs typeface="+mn-cs"/>
        </a:defRPr>
      </a:lvl2pPr>
      <a:lvl3pPr marL="1093915" algn="l" defTabSz="546957" rtl="0" eaLnBrk="1" latinLnBrk="0" hangingPunct="1">
        <a:defRPr sz="2155" kern="1200">
          <a:solidFill>
            <a:schemeClr val="tx1"/>
          </a:solidFill>
          <a:latin typeface="+mn-lt"/>
          <a:ea typeface="+mn-ea"/>
          <a:cs typeface="+mn-cs"/>
        </a:defRPr>
      </a:lvl3pPr>
      <a:lvl4pPr marL="1640871" algn="l" defTabSz="546957" rtl="0" eaLnBrk="1" latinLnBrk="0" hangingPunct="1">
        <a:defRPr sz="2155" kern="1200">
          <a:solidFill>
            <a:schemeClr val="tx1"/>
          </a:solidFill>
          <a:latin typeface="+mn-lt"/>
          <a:ea typeface="+mn-ea"/>
          <a:cs typeface="+mn-cs"/>
        </a:defRPr>
      </a:lvl4pPr>
      <a:lvl5pPr marL="2187829" algn="l" defTabSz="546957" rtl="0" eaLnBrk="1" latinLnBrk="0" hangingPunct="1">
        <a:defRPr sz="2155" kern="1200">
          <a:solidFill>
            <a:schemeClr val="tx1"/>
          </a:solidFill>
          <a:latin typeface="+mn-lt"/>
          <a:ea typeface="+mn-ea"/>
          <a:cs typeface="+mn-cs"/>
        </a:defRPr>
      </a:lvl5pPr>
      <a:lvl6pPr marL="2734786" algn="l" defTabSz="546957" rtl="0" eaLnBrk="1" latinLnBrk="0" hangingPunct="1">
        <a:defRPr sz="2155" kern="1200">
          <a:solidFill>
            <a:schemeClr val="tx1"/>
          </a:solidFill>
          <a:latin typeface="+mn-lt"/>
          <a:ea typeface="+mn-ea"/>
          <a:cs typeface="+mn-cs"/>
        </a:defRPr>
      </a:lvl6pPr>
      <a:lvl7pPr marL="3281744" algn="l" defTabSz="546957" rtl="0" eaLnBrk="1" latinLnBrk="0" hangingPunct="1">
        <a:defRPr sz="2155" kern="1200">
          <a:solidFill>
            <a:schemeClr val="tx1"/>
          </a:solidFill>
          <a:latin typeface="+mn-lt"/>
          <a:ea typeface="+mn-ea"/>
          <a:cs typeface="+mn-cs"/>
        </a:defRPr>
      </a:lvl7pPr>
      <a:lvl8pPr marL="3828702" algn="l" defTabSz="546957" rtl="0" eaLnBrk="1" latinLnBrk="0" hangingPunct="1">
        <a:defRPr sz="2155" kern="1200">
          <a:solidFill>
            <a:schemeClr val="tx1"/>
          </a:solidFill>
          <a:latin typeface="+mn-lt"/>
          <a:ea typeface="+mn-ea"/>
          <a:cs typeface="+mn-cs"/>
        </a:defRPr>
      </a:lvl8pPr>
      <a:lvl9pPr marL="4375660" algn="l" defTabSz="546957" rtl="0" eaLnBrk="1" latinLnBrk="0" hangingPunct="1">
        <a:defRPr sz="21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ronavirus.data.gov.uk/"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E88D42E1-42B3-4EF4-894D-BD316E5ACD8B}"/>
              </a:ext>
            </a:extLst>
          </p:cNvPr>
          <p:cNvSpPr>
            <a:spLocks noChangeArrowheads="1"/>
          </p:cNvSpPr>
          <p:nvPr/>
        </p:nvSpPr>
        <p:spPr bwMode="auto">
          <a:xfrm>
            <a:off x="12905511" y="16484877"/>
            <a:ext cx="12119892" cy="6786278"/>
          </a:xfrm>
          <a:prstGeom prst="rect">
            <a:avLst/>
          </a:prstGeom>
          <a:solidFill>
            <a:srgbClr val="CCE5E9"/>
          </a:solidFill>
          <a:ln>
            <a:noFill/>
          </a:ln>
          <a:effectLst>
            <a:outerShdw blurRad="304800" dist="139700" dir="2700000" algn="tl" rotWithShape="0">
              <a:srgbClr val="1A1918">
                <a:alpha val="43000"/>
              </a:srgb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endParaRPr lang="en-US" sz="4785" b="1" dirty="0">
              <a:solidFill>
                <a:srgbClr val="FFFFFF"/>
              </a:solidFill>
              <a:latin typeface="Arial" charset="0"/>
            </a:endParaRPr>
          </a:p>
        </p:txBody>
      </p:sp>
      <p:sp>
        <p:nvSpPr>
          <p:cNvPr id="37" name="Rectangle 9">
            <a:extLst>
              <a:ext uri="{FF2B5EF4-FFF2-40B4-BE49-F238E27FC236}">
                <a16:creationId xmlns:a16="http://schemas.microsoft.com/office/drawing/2014/main" id="{6A2038E4-6693-4BE9-A265-C77ACE2307A9}"/>
              </a:ext>
            </a:extLst>
          </p:cNvPr>
          <p:cNvSpPr>
            <a:spLocks noChangeArrowheads="1"/>
          </p:cNvSpPr>
          <p:nvPr/>
        </p:nvSpPr>
        <p:spPr bwMode="auto">
          <a:xfrm>
            <a:off x="13007590" y="16460140"/>
            <a:ext cx="12119892" cy="6786278"/>
          </a:xfrm>
          <a:prstGeom prst="rect">
            <a:avLst/>
          </a:prstGeom>
          <a:solidFill>
            <a:srgbClr val="CCE5E9"/>
          </a:solidFill>
          <a:ln>
            <a:noFill/>
          </a:ln>
          <a:effectLst>
            <a:outerShdw blurRad="304800" dist="139700" dir="2700000" algn="tl" rotWithShape="0">
              <a:srgbClr val="1A1918">
                <a:alpha val="43000"/>
              </a:srgb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endParaRPr lang="en-US" sz="4785" b="1" dirty="0">
              <a:solidFill>
                <a:srgbClr val="FFFFFF"/>
              </a:solidFill>
              <a:latin typeface="Arial" charset="0"/>
            </a:endParaRPr>
          </a:p>
        </p:txBody>
      </p:sp>
      <p:sp>
        <p:nvSpPr>
          <p:cNvPr id="25" name="Rectangle 40">
            <a:extLst>
              <a:ext uri="{FF2B5EF4-FFF2-40B4-BE49-F238E27FC236}">
                <a16:creationId xmlns:a16="http://schemas.microsoft.com/office/drawing/2014/main" id="{8BABD71F-4AD7-4EED-81E7-7EC838ACF9E0}"/>
              </a:ext>
            </a:extLst>
          </p:cNvPr>
          <p:cNvSpPr>
            <a:spLocks noChangeArrowheads="1"/>
          </p:cNvSpPr>
          <p:nvPr/>
        </p:nvSpPr>
        <p:spPr bwMode="auto">
          <a:xfrm>
            <a:off x="12497717" y="4833731"/>
            <a:ext cx="26645814" cy="23974397"/>
          </a:xfrm>
          <a:prstGeom prst="roundRect">
            <a:avLst>
              <a:gd name="adj" fmla="val 2469"/>
            </a:avLst>
          </a:prstGeom>
          <a:solidFill>
            <a:srgbClr val="F2EFE2"/>
          </a:solidFill>
          <a:ln>
            <a:noFill/>
          </a:ln>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endParaRPr lang="en-US" sz="4785" b="1" dirty="0">
              <a:solidFill>
                <a:srgbClr val="FFFFFF"/>
              </a:solidFill>
              <a:latin typeface="Arial" charset="0"/>
            </a:endParaRPr>
          </a:p>
        </p:txBody>
      </p:sp>
      <p:grpSp>
        <p:nvGrpSpPr>
          <p:cNvPr id="2" name="Group 1">
            <a:extLst>
              <a:ext uri="{FF2B5EF4-FFF2-40B4-BE49-F238E27FC236}">
                <a16:creationId xmlns:a16="http://schemas.microsoft.com/office/drawing/2014/main" id="{E7C66AC9-3E55-4676-88A5-063B305112CD}"/>
              </a:ext>
            </a:extLst>
          </p:cNvPr>
          <p:cNvGrpSpPr/>
          <p:nvPr/>
        </p:nvGrpSpPr>
        <p:grpSpPr>
          <a:xfrm>
            <a:off x="0" y="-834117"/>
            <a:ext cx="51286910" cy="5667848"/>
            <a:chOff x="-26923" y="11367"/>
            <a:chExt cx="42167107" cy="4737791"/>
          </a:xfrm>
          <a:solidFill>
            <a:srgbClr val="003B5C"/>
          </a:solidFill>
        </p:grpSpPr>
        <p:sp>
          <p:nvSpPr>
            <p:cNvPr id="3" name="Freeform 98">
              <a:extLst>
                <a:ext uri="{FF2B5EF4-FFF2-40B4-BE49-F238E27FC236}">
                  <a16:creationId xmlns:a16="http://schemas.microsoft.com/office/drawing/2014/main" id="{B444E594-7FC7-4B0D-91F5-20A48940581E}"/>
                </a:ext>
              </a:extLst>
            </p:cNvPr>
            <p:cNvSpPr/>
            <p:nvPr/>
          </p:nvSpPr>
          <p:spPr bwMode="auto">
            <a:xfrm>
              <a:off x="-26923" y="11367"/>
              <a:ext cx="42167107" cy="4737791"/>
            </a:xfrm>
            <a:custGeom>
              <a:avLst/>
              <a:gdLst>
                <a:gd name="connsiteX0" fmla="*/ 0 w 42167107"/>
                <a:gd name="connsiteY0" fmla="*/ 0 h 4737791"/>
                <a:gd name="connsiteX1" fmla="*/ 12586557 w 42167107"/>
                <a:gd name="connsiteY1" fmla="*/ 0 h 4737791"/>
                <a:gd name="connsiteX2" fmla="*/ 29580551 w 42167107"/>
                <a:gd name="connsiteY2" fmla="*/ 0 h 4737791"/>
                <a:gd name="connsiteX3" fmla="*/ 42167107 w 42167107"/>
                <a:gd name="connsiteY3" fmla="*/ 0 h 4737791"/>
                <a:gd name="connsiteX4" fmla="*/ 42167107 w 42167107"/>
                <a:gd name="connsiteY4" fmla="*/ 1756827 h 4737791"/>
                <a:gd name="connsiteX5" fmla="*/ 42167107 w 42167107"/>
                <a:gd name="connsiteY5" fmla="*/ 1770322 h 4737791"/>
                <a:gd name="connsiteX6" fmla="*/ 42166763 w 42167107"/>
                <a:gd name="connsiteY6" fmla="*/ 1770322 h 4737791"/>
                <a:gd name="connsiteX7" fmla="*/ 42163227 w 42167107"/>
                <a:gd name="connsiteY7" fmla="*/ 1910227 h 4737791"/>
                <a:gd name="connsiteX8" fmla="*/ 39186143 w 42167107"/>
                <a:gd name="connsiteY8" fmla="*/ 4737791 h 4737791"/>
                <a:gd name="connsiteX9" fmla="*/ 39157507 w 42167107"/>
                <a:gd name="connsiteY9" fmla="*/ 4737067 h 4737791"/>
                <a:gd name="connsiteX10" fmla="*/ 39157507 w 42167107"/>
                <a:gd name="connsiteY10" fmla="*/ 4737791 h 4737791"/>
                <a:gd name="connsiteX11" fmla="*/ 26599587 w 42167107"/>
                <a:gd name="connsiteY11" fmla="*/ 4737791 h 4737791"/>
                <a:gd name="connsiteX12" fmla="*/ 26570951 w 42167107"/>
                <a:gd name="connsiteY12" fmla="*/ 4737791 h 4737791"/>
                <a:gd name="connsiteX13" fmla="*/ 12586557 w 42167107"/>
                <a:gd name="connsiteY13" fmla="*/ 4737791 h 4737791"/>
                <a:gd name="connsiteX14" fmla="*/ 0 w 42167107"/>
                <a:gd name="connsiteY14" fmla="*/ 4737791 h 473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167107" h="4737791">
                  <a:moveTo>
                    <a:pt x="0" y="0"/>
                  </a:moveTo>
                  <a:lnTo>
                    <a:pt x="12586557" y="0"/>
                  </a:lnTo>
                  <a:lnTo>
                    <a:pt x="29580551" y="0"/>
                  </a:lnTo>
                  <a:lnTo>
                    <a:pt x="42167107" y="0"/>
                  </a:lnTo>
                  <a:lnTo>
                    <a:pt x="42167107" y="1756827"/>
                  </a:lnTo>
                  <a:lnTo>
                    <a:pt x="42167107" y="1770322"/>
                  </a:lnTo>
                  <a:lnTo>
                    <a:pt x="42166763" y="1770322"/>
                  </a:lnTo>
                  <a:lnTo>
                    <a:pt x="42163227" y="1910227"/>
                  </a:lnTo>
                  <a:cubicBezTo>
                    <a:pt x="42083387" y="3485279"/>
                    <a:pt x="40781035" y="4737791"/>
                    <a:pt x="39186143" y="4737791"/>
                  </a:cubicBezTo>
                  <a:lnTo>
                    <a:pt x="39157507" y="4737067"/>
                  </a:lnTo>
                  <a:lnTo>
                    <a:pt x="39157507" y="4737791"/>
                  </a:lnTo>
                  <a:lnTo>
                    <a:pt x="26599587" y="4737791"/>
                  </a:lnTo>
                  <a:lnTo>
                    <a:pt x="26570951" y="4737791"/>
                  </a:lnTo>
                  <a:lnTo>
                    <a:pt x="12586557" y="4737791"/>
                  </a:lnTo>
                  <a:lnTo>
                    <a:pt x="0" y="4737791"/>
                  </a:lnTo>
                  <a:close/>
                </a:path>
              </a:pathLst>
            </a:custGeom>
            <a:grpFill/>
            <a:ln>
              <a:noFill/>
            </a:ln>
            <a:effectLst/>
          </p:spPr>
          <p:txBody>
            <a:bodyPr rot="0" spcFirstLastPara="0" vertOverflow="overflow" horzOverflow="overflow" vert="horz" wrap="square" lIns="109390" tIns="54695" rIns="109390" bIns="54695" numCol="1" spcCol="0" rtlCol="0" fromWordArt="0" anchor="ctr" anchorCtr="0" forceAA="0" compatLnSpc="1">
              <a:prstTxWarp prst="textNoShape">
                <a:avLst/>
              </a:prstTxWarp>
              <a:noAutofit/>
            </a:bodyPr>
            <a:lstStyle/>
            <a:p>
              <a:pPr algn="ctr" defTabSz="914400"/>
              <a:endParaRPr lang="en-US" sz="4785" b="1" dirty="0">
                <a:solidFill>
                  <a:srgbClr val="FFFFFF"/>
                </a:solidFill>
                <a:latin typeface="Arial" charset="0"/>
                <a:ea typeface="ＭＳ Ｐゴシック" charset="0"/>
              </a:endParaRPr>
            </a:p>
          </p:txBody>
        </p:sp>
        <p:pic>
          <p:nvPicPr>
            <p:cNvPr id="4" name="Picture 3">
              <a:extLst>
                <a:ext uri="{FF2B5EF4-FFF2-40B4-BE49-F238E27FC236}">
                  <a16:creationId xmlns:a16="http://schemas.microsoft.com/office/drawing/2014/main" id="{A4BD349C-AA05-4221-B791-6E89F1C4F180}"/>
                </a:ext>
              </a:extLst>
            </p:cNvPr>
            <p:cNvPicPr>
              <a:picLocks noChangeAspect="1"/>
            </p:cNvPicPr>
            <p:nvPr/>
          </p:nvPicPr>
          <p:blipFill>
            <a:blip r:embed="rId2"/>
            <a:stretch>
              <a:fillRect/>
            </a:stretch>
          </p:blipFill>
          <p:spPr>
            <a:xfrm>
              <a:off x="731096" y="803455"/>
              <a:ext cx="3294171" cy="3168352"/>
            </a:xfrm>
            <a:prstGeom prst="rect">
              <a:avLst/>
            </a:prstGeom>
            <a:grpFill/>
          </p:spPr>
        </p:pic>
      </p:grpSp>
      <p:sp>
        <p:nvSpPr>
          <p:cNvPr id="6" name="Text Box 5">
            <a:extLst>
              <a:ext uri="{FF2B5EF4-FFF2-40B4-BE49-F238E27FC236}">
                <a16:creationId xmlns:a16="http://schemas.microsoft.com/office/drawing/2014/main" id="{42873B7F-2CB8-48A7-841B-8AB7BA2EFA35}"/>
              </a:ext>
            </a:extLst>
          </p:cNvPr>
          <p:cNvSpPr txBox="1">
            <a:spLocks noChangeArrowheads="1"/>
          </p:cNvSpPr>
          <p:nvPr/>
        </p:nvSpPr>
        <p:spPr bwMode="auto">
          <a:xfrm>
            <a:off x="5850551" y="144216"/>
            <a:ext cx="40228560" cy="3876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sz="8800" b="1" dirty="0">
                <a:solidFill>
                  <a:srgbClr val="FFFFFF"/>
                </a:solidFill>
                <a:latin typeface="Arial" charset="0"/>
              </a:rPr>
              <a:t>Developing the UK COVID-19 Dashboard – challenges and lessons learned</a:t>
            </a:r>
            <a:endParaRPr lang="en-US" sz="8800" b="1" dirty="0">
              <a:solidFill>
                <a:srgbClr val="FFFFFF"/>
              </a:solidFill>
              <a:latin typeface="Arial" charset="0"/>
            </a:endParaRPr>
          </a:p>
          <a:p>
            <a:pPr>
              <a:spcBef>
                <a:spcPct val="50000"/>
              </a:spcBef>
            </a:pPr>
            <a:r>
              <a:rPr lang="en-US" sz="5264" i="1" dirty="0">
                <a:solidFill>
                  <a:srgbClr val="FFFFFF"/>
                </a:solidFill>
                <a:latin typeface="Arial" charset="0"/>
              </a:rPr>
              <a:t>Authors: Clare Griffiths</a:t>
            </a:r>
            <a:r>
              <a:rPr lang="en-US" sz="5264" i="1" baseline="30000" dirty="0">
                <a:solidFill>
                  <a:srgbClr val="FFFFFF"/>
                </a:solidFill>
                <a:latin typeface="Arial" charset="0"/>
              </a:rPr>
              <a:t>2</a:t>
            </a:r>
            <a:r>
              <a:rPr lang="en-US" sz="5264" i="1" dirty="0">
                <a:solidFill>
                  <a:srgbClr val="FFFFFF"/>
                </a:solidFill>
                <a:latin typeface="Arial" charset="0"/>
              </a:rPr>
              <a:t>, Alyson O’Neill</a:t>
            </a:r>
            <a:r>
              <a:rPr lang="en-US" sz="5264" i="1" baseline="30000" dirty="0">
                <a:solidFill>
                  <a:srgbClr val="FFFFFF"/>
                </a:solidFill>
                <a:latin typeface="Arial" charset="0"/>
              </a:rPr>
              <a:t>1</a:t>
            </a:r>
            <a:r>
              <a:rPr lang="en-US" sz="5264" i="1" dirty="0">
                <a:solidFill>
                  <a:srgbClr val="FFFFFF"/>
                </a:solidFill>
                <a:latin typeface="Arial" charset="0"/>
              </a:rPr>
              <a:t>, James Westwood</a:t>
            </a:r>
            <a:r>
              <a:rPr lang="en-US" sz="5264" i="1" baseline="30000" dirty="0">
                <a:solidFill>
                  <a:srgbClr val="FFFFFF"/>
                </a:solidFill>
                <a:latin typeface="Arial" charset="0"/>
              </a:rPr>
              <a:t>2</a:t>
            </a:r>
            <a:r>
              <a:rPr lang="en-US" sz="5264" i="1" dirty="0">
                <a:solidFill>
                  <a:srgbClr val="FFFFFF"/>
                </a:solidFill>
                <a:latin typeface="Arial" charset="0"/>
              </a:rPr>
              <a:t>, David Jephson</a:t>
            </a:r>
            <a:r>
              <a:rPr lang="en-US" sz="5264" i="1" baseline="30000" dirty="0">
                <a:solidFill>
                  <a:srgbClr val="FFFFFF"/>
                </a:solidFill>
                <a:latin typeface="Arial" charset="0"/>
              </a:rPr>
              <a:t>1</a:t>
            </a:r>
            <a:r>
              <a:rPr lang="en-US" sz="5264" i="1" dirty="0">
                <a:solidFill>
                  <a:srgbClr val="FFFFFF"/>
                </a:solidFill>
                <a:latin typeface="Arial" charset="0"/>
              </a:rPr>
              <a:t>, Pouria Hadjibagheri</a:t>
            </a:r>
            <a:r>
              <a:rPr lang="en-US" sz="5264" i="1" baseline="30000" dirty="0">
                <a:solidFill>
                  <a:srgbClr val="FFFFFF"/>
                </a:solidFill>
                <a:latin typeface="Arial" charset="0"/>
              </a:rPr>
              <a:t>2</a:t>
            </a:r>
          </a:p>
          <a:p>
            <a:pPr>
              <a:spcBef>
                <a:spcPct val="50000"/>
              </a:spcBef>
            </a:pPr>
            <a:r>
              <a:rPr lang="en-US" sz="5264" i="1" dirty="0">
                <a:solidFill>
                  <a:srgbClr val="FFFFFF"/>
                </a:solidFill>
                <a:latin typeface="Arial" charset="0"/>
              </a:rPr>
              <a:t>1 Office for Health Improvement and Disparities, Department for Health and Social Care; 2 UK Health Security Agency</a:t>
            </a:r>
          </a:p>
        </p:txBody>
      </p:sp>
      <p:sp>
        <p:nvSpPr>
          <p:cNvPr id="7" name="Text Box 6">
            <a:extLst>
              <a:ext uri="{FF2B5EF4-FFF2-40B4-BE49-F238E27FC236}">
                <a16:creationId xmlns:a16="http://schemas.microsoft.com/office/drawing/2014/main" id="{7DEB122E-2F99-4293-9C33-0AC80631A936}"/>
              </a:ext>
            </a:extLst>
          </p:cNvPr>
          <p:cNvSpPr txBox="1">
            <a:spLocks noChangeArrowheads="1"/>
          </p:cNvSpPr>
          <p:nvPr/>
        </p:nvSpPr>
        <p:spPr bwMode="auto">
          <a:xfrm>
            <a:off x="298352" y="5137009"/>
            <a:ext cx="11457100" cy="839418"/>
          </a:xfrm>
          <a:prstGeom prst="roundRect">
            <a:avLst>
              <a:gd name="adj" fmla="val 49659"/>
            </a:avLst>
          </a:prstGeom>
          <a:solidFill>
            <a:srgbClr val="007C91"/>
          </a:solidFill>
          <a:ln>
            <a:noFill/>
          </a:ln>
          <a:effectLst/>
        </p:spPr>
        <p:txBody>
          <a:bodyPr wrap="none" anchor="ctr"/>
          <a:lstStyle>
            <a:defPPr>
              <a:defRPr lang="en-US"/>
            </a:defPPr>
            <a:lvl1pPr algn="ctr">
              <a:defRPr sz="4000" b="1">
                <a:solidFill>
                  <a:srgbClr val="FFFFFF"/>
                </a:solidFill>
                <a:latin typeface="Arial" charset="0"/>
              </a:defRPr>
            </a:lvl1pPr>
          </a:lstStyle>
          <a:p>
            <a:r>
              <a:rPr lang="en-US" sz="4785" dirty="0"/>
              <a:t>INTRODUCTION</a:t>
            </a:r>
          </a:p>
        </p:txBody>
      </p:sp>
      <p:sp>
        <p:nvSpPr>
          <p:cNvPr id="8" name="Text Box 8">
            <a:extLst>
              <a:ext uri="{FF2B5EF4-FFF2-40B4-BE49-F238E27FC236}">
                <a16:creationId xmlns:a16="http://schemas.microsoft.com/office/drawing/2014/main" id="{4F1BBF56-58BD-499E-890E-F46D39873041}"/>
              </a:ext>
            </a:extLst>
          </p:cNvPr>
          <p:cNvSpPr txBox="1">
            <a:spLocks noChangeArrowheads="1"/>
          </p:cNvSpPr>
          <p:nvPr/>
        </p:nvSpPr>
        <p:spPr bwMode="auto">
          <a:xfrm>
            <a:off x="400400" y="6543743"/>
            <a:ext cx="11457100" cy="840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07000"/>
              </a:lnSpc>
              <a:spcAft>
                <a:spcPts val="800"/>
              </a:spcAft>
            </a:pPr>
            <a:r>
              <a:rPr lang="en-GB" sz="2800" dirty="0">
                <a:effectLst/>
                <a:latin typeface="+mn-lt"/>
                <a:ea typeface="Calibri" panose="020F0502020204030204" pitchFamily="34" charset="0"/>
                <a:cs typeface="Calibri" panose="020F0502020204030204" pitchFamily="34" charset="0"/>
              </a:rPr>
              <a:t>The </a:t>
            </a:r>
            <a:r>
              <a:rPr lang="en-GB" sz="2800" u="sng" dirty="0">
                <a:solidFill>
                  <a:srgbClr val="1F376C"/>
                </a:solidFill>
                <a:effectLst/>
                <a:latin typeface="+mn-lt"/>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Coronavirus (COVID-19) in the UK Dashboard</a:t>
            </a:r>
            <a:r>
              <a:rPr lang="en-GB" sz="2800" dirty="0">
                <a:solidFill>
                  <a:srgbClr val="1F376C"/>
                </a:solidFill>
                <a:effectLst/>
                <a:latin typeface="+mn-lt"/>
                <a:ea typeface="Calibri" panose="020F0502020204030204" pitchFamily="34" charset="0"/>
                <a:cs typeface="Calibri" panose="020F0502020204030204" pitchFamily="34" charset="0"/>
              </a:rPr>
              <a:t> </a:t>
            </a:r>
            <a:r>
              <a:rPr lang="en-GB" sz="2800" dirty="0">
                <a:effectLst/>
                <a:latin typeface="+mn-lt"/>
                <a:ea typeface="Calibri" panose="020F0502020204030204" pitchFamily="34" charset="0"/>
                <a:cs typeface="Calibri" panose="020F0502020204030204" pitchFamily="34" charset="0"/>
              </a:rPr>
              <a:t>is the official UK government website for COVID-19 data, providing a single source of essential data and statistics (Figure 1). It was rapidly developed in 2020 in response to the evolving pandemic. Usage reached up to </a:t>
            </a:r>
            <a:r>
              <a:rPr lang="en-GB" sz="2800" dirty="0">
                <a:effectLst/>
                <a:latin typeface="+mn-lt"/>
                <a:ea typeface="Calibri" panose="020F0502020204030204" pitchFamily="34" charset="0"/>
                <a:cs typeface="Times New Roman" panose="02020603050405020304" pitchFamily="18" charset="0"/>
              </a:rPr>
              <a:t>1 million unique users and 70 million hits per day.</a:t>
            </a:r>
            <a:r>
              <a:rPr lang="en-GB" sz="2800" dirty="0">
                <a:effectLst/>
                <a:latin typeface="+mn-lt"/>
                <a:ea typeface="Calibri" panose="020F0502020204030204" pitchFamily="34" charset="0"/>
                <a:cs typeface="Calibri" panose="020F0502020204030204" pitchFamily="34" charset="0"/>
              </a:rPr>
              <a:t> </a:t>
            </a:r>
          </a:p>
          <a:p>
            <a:pPr>
              <a:lnSpc>
                <a:spcPct val="107000"/>
              </a:lnSpc>
              <a:spcAft>
                <a:spcPts val="800"/>
              </a:spcAft>
            </a:pPr>
            <a:endParaRPr lang="en-GB" sz="2800" dirty="0">
              <a:latin typeface="+mn-lt"/>
              <a:ea typeface="Calibri" panose="020F0502020204030204" pitchFamily="34" charset="0"/>
              <a:cs typeface="Calibri" panose="020F0502020204030204" pitchFamily="34" charset="0"/>
            </a:endParaRPr>
          </a:p>
          <a:p>
            <a:pPr>
              <a:lnSpc>
                <a:spcPct val="107000"/>
              </a:lnSpc>
              <a:spcAft>
                <a:spcPts val="800"/>
              </a:spcAft>
            </a:pPr>
            <a:r>
              <a:rPr lang="en-GB" sz="2800" dirty="0">
                <a:effectLst/>
                <a:latin typeface="+mn-lt"/>
                <a:ea typeface="Calibri" panose="020F0502020204030204" pitchFamily="34" charset="0"/>
                <a:cs typeface="Calibri" panose="020F0502020204030204" pitchFamily="34" charset="0"/>
              </a:rPr>
              <a:t>Challenges and lessons learned from UKHSA’s experience of developing the dashboard will be valuable for informing future products. A recent study explored the development of COVID-19 dashboards across Europe during the first year of the pandemic and identified common barriers, enablers and lessons learned. Representatives from the UK COVID-19 Dashboard took part in this study. </a:t>
            </a:r>
          </a:p>
          <a:p>
            <a:pPr>
              <a:lnSpc>
                <a:spcPct val="107000"/>
              </a:lnSpc>
              <a:spcAft>
                <a:spcPts val="800"/>
              </a:spcAft>
            </a:pPr>
            <a:endParaRPr lang="en-GB" sz="2800" dirty="0">
              <a:latin typeface="+mn-lt"/>
              <a:ea typeface="Calibri" panose="020F0502020204030204" pitchFamily="34" charset="0"/>
              <a:cs typeface="Calibri" panose="020F0502020204030204" pitchFamily="34" charset="0"/>
            </a:endParaRPr>
          </a:p>
          <a:p>
            <a:pPr>
              <a:lnSpc>
                <a:spcPct val="107000"/>
              </a:lnSpc>
              <a:spcAft>
                <a:spcPts val="800"/>
              </a:spcAft>
            </a:pPr>
            <a:r>
              <a:rPr lang="en-GB" sz="2800" dirty="0">
                <a:effectLst/>
                <a:latin typeface="+mn-lt"/>
                <a:ea typeface="Calibri" panose="020F0502020204030204" pitchFamily="34" charset="0"/>
                <a:cs typeface="Calibri" panose="020F0502020204030204" pitchFamily="34" charset="0"/>
              </a:rPr>
              <a:t>Here we highlight some of the key challenges faced and the lessons learned fro</a:t>
            </a:r>
            <a:r>
              <a:rPr lang="en-GB" sz="2800" dirty="0">
                <a:latin typeface="+mn-lt"/>
                <a:ea typeface="Calibri" panose="020F0502020204030204" pitchFamily="34" charset="0"/>
                <a:cs typeface="Calibri" panose="020F0502020204030204" pitchFamily="34" charset="0"/>
              </a:rPr>
              <a:t>m the work of the UK Health Security Agency COVID-19 Dashboard Team.</a:t>
            </a:r>
            <a:r>
              <a:rPr lang="en-GB" sz="2800" dirty="0">
                <a:effectLst/>
                <a:latin typeface="+mn-lt"/>
                <a:ea typeface="Calibri" panose="020F0502020204030204" pitchFamily="34" charset="0"/>
                <a:cs typeface="Calibri" panose="020F0502020204030204" pitchFamily="34" charset="0"/>
              </a:rPr>
              <a:t> </a:t>
            </a:r>
            <a:r>
              <a:rPr lang="en-GB" sz="2800" dirty="0">
                <a:effectLst/>
                <a:latin typeface="+mn-lt"/>
                <a:ea typeface="Calibri" panose="020F0502020204030204" pitchFamily="34" charset="0"/>
                <a:cs typeface="Arial" panose="020B0604020202020204" pitchFamily="34" charset="0"/>
              </a:rPr>
              <a:t> </a:t>
            </a:r>
          </a:p>
          <a:p>
            <a:pPr>
              <a:lnSpc>
                <a:spcPct val="107000"/>
              </a:lnSpc>
              <a:spcAft>
                <a:spcPts val="800"/>
              </a:spcAft>
            </a:pPr>
            <a:endParaRPr lang="en-GB" sz="2800" dirty="0">
              <a:effectLst/>
              <a:latin typeface="+mn-lt"/>
              <a:ea typeface="Calibri" panose="020F0502020204030204" pitchFamily="34" charset="0"/>
              <a:cs typeface="Times New Roman" panose="02020603050405020304" pitchFamily="18" charset="0"/>
            </a:endParaRPr>
          </a:p>
        </p:txBody>
      </p:sp>
      <p:sp>
        <p:nvSpPr>
          <p:cNvPr id="9" name="Text Box 6">
            <a:extLst>
              <a:ext uri="{FF2B5EF4-FFF2-40B4-BE49-F238E27FC236}">
                <a16:creationId xmlns:a16="http://schemas.microsoft.com/office/drawing/2014/main" id="{966B2B55-50B9-4171-A840-C30FF18ADEE4}"/>
              </a:ext>
            </a:extLst>
          </p:cNvPr>
          <p:cNvSpPr txBox="1">
            <a:spLocks noChangeArrowheads="1"/>
          </p:cNvSpPr>
          <p:nvPr/>
        </p:nvSpPr>
        <p:spPr bwMode="auto">
          <a:xfrm>
            <a:off x="39343222" y="17568915"/>
            <a:ext cx="11457100" cy="839418"/>
          </a:xfrm>
          <a:prstGeom prst="roundRect">
            <a:avLst>
              <a:gd name="adj" fmla="val 49659"/>
            </a:avLst>
          </a:prstGeom>
          <a:solidFill>
            <a:srgbClr val="007C91"/>
          </a:solidFill>
          <a:ln>
            <a:noFill/>
          </a:ln>
          <a:effectLst/>
        </p:spPr>
        <p:txBody>
          <a:bodyPr wrap="none" anchor="ctr"/>
          <a:lstStyle>
            <a:defPPr>
              <a:defRPr lang="en-US"/>
            </a:defPPr>
            <a:lvl1pPr algn="ctr">
              <a:defRPr sz="4000" b="1">
                <a:solidFill>
                  <a:srgbClr val="FFFFFF"/>
                </a:solidFill>
                <a:latin typeface="Arial" charset="0"/>
              </a:defRPr>
            </a:lvl1pPr>
          </a:lstStyle>
          <a:p>
            <a:r>
              <a:rPr lang="en-US" sz="4785" dirty="0"/>
              <a:t>ACKNOWLEDGEMENTS</a:t>
            </a:r>
          </a:p>
        </p:txBody>
      </p:sp>
      <p:sp>
        <p:nvSpPr>
          <p:cNvPr id="11" name="Text Box 6">
            <a:extLst>
              <a:ext uri="{FF2B5EF4-FFF2-40B4-BE49-F238E27FC236}">
                <a16:creationId xmlns:a16="http://schemas.microsoft.com/office/drawing/2014/main" id="{BD9F1164-24DA-45E7-8035-B12E3F9EAA37}"/>
              </a:ext>
            </a:extLst>
          </p:cNvPr>
          <p:cNvSpPr txBox="1">
            <a:spLocks noChangeArrowheads="1"/>
          </p:cNvSpPr>
          <p:nvPr/>
        </p:nvSpPr>
        <p:spPr bwMode="auto">
          <a:xfrm>
            <a:off x="25964640" y="5137009"/>
            <a:ext cx="12600000" cy="839418"/>
          </a:xfrm>
          <a:prstGeom prst="roundRect">
            <a:avLst>
              <a:gd name="adj" fmla="val 49659"/>
            </a:avLst>
          </a:prstGeom>
          <a:solidFill>
            <a:srgbClr val="007C91"/>
          </a:solidFill>
          <a:ln>
            <a:noFill/>
          </a:ln>
          <a:effectLst/>
        </p:spPr>
        <p:txBody>
          <a:bodyPr wrap="none" anchor="ctr"/>
          <a:lstStyle>
            <a:defPPr>
              <a:defRPr lang="en-US"/>
            </a:defPPr>
            <a:lvl1pPr algn="ctr">
              <a:defRPr sz="4000" b="1">
                <a:solidFill>
                  <a:srgbClr val="FFFFFF"/>
                </a:solidFill>
                <a:latin typeface="Arial" charset="0"/>
              </a:defRPr>
            </a:lvl1pPr>
          </a:lstStyle>
          <a:p>
            <a:r>
              <a:rPr lang="en-US" sz="4785" dirty="0"/>
              <a:t>LESSONS LEARNED</a:t>
            </a:r>
          </a:p>
        </p:txBody>
      </p:sp>
      <p:sp>
        <p:nvSpPr>
          <p:cNvPr id="12" name="Text Box 6">
            <a:extLst>
              <a:ext uri="{FF2B5EF4-FFF2-40B4-BE49-F238E27FC236}">
                <a16:creationId xmlns:a16="http://schemas.microsoft.com/office/drawing/2014/main" id="{1C8E51C6-65D6-4D64-B575-3D512375717B}"/>
              </a:ext>
            </a:extLst>
          </p:cNvPr>
          <p:cNvSpPr txBox="1">
            <a:spLocks noChangeArrowheads="1"/>
          </p:cNvSpPr>
          <p:nvPr/>
        </p:nvSpPr>
        <p:spPr bwMode="auto">
          <a:xfrm>
            <a:off x="12678050" y="5137009"/>
            <a:ext cx="12600000" cy="839418"/>
          </a:xfrm>
          <a:prstGeom prst="roundRect">
            <a:avLst>
              <a:gd name="adj" fmla="val 49659"/>
            </a:avLst>
          </a:prstGeom>
          <a:solidFill>
            <a:srgbClr val="007C91"/>
          </a:solidFill>
          <a:ln>
            <a:noFill/>
          </a:ln>
          <a:effectLst/>
        </p:spPr>
        <p:txBody>
          <a:bodyPr wrap="none" anchor="ctr"/>
          <a:lstStyle>
            <a:defPPr>
              <a:defRPr lang="en-US"/>
            </a:defPPr>
            <a:lvl1pPr algn="ctr">
              <a:defRPr sz="4000" b="1">
                <a:solidFill>
                  <a:srgbClr val="FFFFFF"/>
                </a:solidFill>
                <a:latin typeface="Arial" charset="0"/>
              </a:defRPr>
            </a:lvl1pPr>
          </a:lstStyle>
          <a:p>
            <a:r>
              <a:rPr lang="en-US" sz="4785" dirty="0"/>
              <a:t>CHALLENGES</a:t>
            </a:r>
          </a:p>
        </p:txBody>
      </p:sp>
      <p:sp>
        <p:nvSpPr>
          <p:cNvPr id="13" name="Text Box 6">
            <a:extLst>
              <a:ext uri="{FF2B5EF4-FFF2-40B4-BE49-F238E27FC236}">
                <a16:creationId xmlns:a16="http://schemas.microsoft.com/office/drawing/2014/main" id="{71565918-3558-4281-9E22-2B87E5F942EF}"/>
              </a:ext>
            </a:extLst>
          </p:cNvPr>
          <p:cNvSpPr txBox="1">
            <a:spLocks noChangeArrowheads="1"/>
          </p:cNvSpPr>
          <p:nvPr/>
        </p:nvSpPr>
        <p:spPr bwMode="auto">
          <a:xfrm>
            <a:off x="39343222" y="5127028"/>
            <a:ext cx="11457100" cy="839418"/>
          </a:xfrm>
          <a:prstGeom prst="roundRect">
            <a:avLst>
              <a:gd name="adj" fmla="val 49659"/>
            </a:avLst>
          </a:prstGeom>
          <a:solidFill>
            <a:srgbClr val="007C91"/>
          </a:solidFill>
          <a:ln>
            <a:noFill/>
          </a:ln>
          <a:effectLst/>
        </p:spPr>
        <p:txBody>
          <a:bodyPr wrap="none" anchor="ctr"/>
          <a:lstStyle>
            <a:defPPr>
              <a:defRPr lang="en-US"/>
            </a:defPPr>
            <a:lvl1pPr algn="ctr">
              <a:defRPr sz="4000" b="1">
                <a:solidFill>
                  <a:srgbClr val="FFFFFF"/>
                </a:solidFill>
                <a:latin typeface="Arial" charset="0"/>
              </a:defRPr>
            </a:lvl1pPr>
          </a:lstStyle>
          <a:p>
            <a:r>
              <a:rPr lang="en-US" sz="4785" dirty="0"/>
              <a:t>SUMMARY/CONCLUSIONS</a:t>
            </a:r>
          </a:p>
        </p:txBody>
      </p:sp>
      <p:sp>
        <p:nvSpPr>
          <p:cNvPr id="16" name="Text Box 8">
            <a:extLst>
              <a:ext uri="{FF2B5EF4-FFF2-40B4-BE49-F238E27FC236}">
                <a16:creationId xmlns:a16="http://schemas.microsoft.com/office/drawing/2014/main" id="{4740DC2B-7398-4509-8D9A-11212666BD69}"/>
              </a:ext>
            </a:extLst>
          </p:cNvPr>
          <p:cNvSpPr txBox="1">
            <a:spLocks noChangeArrowheads="1"/>
          </p:cNvSpPr>
          <p:nvPr/>
        </p:nvSpPr>
        <p:spPr bwMode="auto">
          <a:xfrm>
            <a:off x="12785775" y="6321212"/>
            <a:ext cx="12369095" cy="109735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lvl="0">
              <a:lnSpc>
                <a:spcPct val="107000"/>
              </a:lnSpc>
            </a:pPr>
            <a:r>
              <a:rPr lang="en-GB" sz="2800" b="1" dirty="0">
                <a:effectLst/>
                <a:latin typeface="+mn-lt"/>
                <a:ea typeface="Yu Mincho" panose="02020400000000000000" pitchFamily="18" charset="-128"/>
                <a:cs typeface="Arial" panose="020B0604020202020204" pitchFamily="34" charset="0"/>
              </a:rPr>
              <a:t>1. Data volume -</a:t>
            </a:r>
            <a:r>
              <a:rPr lang="en-GB" sz="2800" dirty="0">
                <a:effectLst/>
                <a:latin typeface="+mn-lt"/>
                <a:ea typeface="Yu Mincho" panose="02020400000000000000" pitchFamily="18" charset="-128"/>
                <a:cs typeface="Arial" panose="020B0604020202020204" pitchFamily="34" charset="0"/>
              </a:rPr>
              <a:t> the sheer volume of data involved in producing the metrics is a major challenge. Data comes from over 26 separate sources, providing in excess of 700 million raw figures to handle each day</a:t>
            </a:r>
          </a:p>
          <a:p>
            <a:pPr marL="342900" lvl="0" indent="-342900">
              <a:lnSpc>
                <a:spcPct val="107000"/>
              </a:lnSpc>
              <a:buFont typeface="Symbol" panose="05050102010706020507" pitchFamily="18" charset="2"/>
              <a:buChar char=""/>
            </a:pPr>
            <a:endParaRPr lang="en-GB" sz="2800" dirty="0">
              <a:effectLst/>
              <a:latin typeface="+mn-lt"/>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endParaRPr lang="en-GB" sz="2800" dirty="0">
              <a:effectLst/>
              <a:latin typeface="+mn-lt"/>
              <a:ea typeface="Calibri" panose="020F0502020204030204" pitchFamily="34" charset="0"/>
              <a:cs typeface="Arial" panose="020B0604020202020204" pitchFamily="34" charset="0"/>
            </a:endParaRPr>
          </a:p>
          <a:p>
            <a:pPr lvl="0">
              <a:lnSpc>
                <a:spcPct val="107000"/>
              </a:lnSpc>
            </a:pPr>
            <a:r>
              <a:rPr lang="en-GB" sz="2800" b="1" dirty="0">
                <a:solidFill>
                  <a:srgbClr val="000000"/>
                </a:solidFill>
                <a:effectLst/>
                <a:latin typeface="+mn-lt"/>
                <a:ea typeface="Yu Mincho" panose="02020400000000000000" pitchFamily="18" charset="-128"/>
                <a:cs typeface="Arial" panose="020B0604020202020204" pitchFamily="34" charset="0"/>
              </a:rPr>
              <a:t>2. Daily surge in demand - </a:t>
            </a:r>
            <a:r>
              <a:rPr lang="en-GB" sz="2800" dirty="0">
                <a:solidFill>
                  <a:srgbClr val="000000"/>
                </a:solidFill>
                <a:effectLst/>
                <a:latin typeface="+mn-lt"/>
                <a:ea typeface="Yu Mincho" panose="02020400000000000000" pitchFamily="18" charset="-128"/>
                <a:cs typeface="Arial" panose="020B0604020202020204" pitchFamily="34" charset="0"/>
              </a:rPr>
              <a:t>each day at 16:00, the level of demand on the dashboard would surge as people tried to access the website. This put enormous pressure on the stability of the site and required constant monitoring and activity to prevent service failure. Actions included increasing database base capacity, optimising key parts of the code, and implementing multiple layers of caching.</a:t>
            </a:r>
          </a:p>
          <a:p>
            <a:pPr lvl="0">
              <a:lnSpc>
                <a:spcPct val="107000"/>
              </a:lnSpc>
              <a:spcAft>
                <a:spcPts val="800"/>
              </a:spcAft>
            </a:pPr>
            <a:endParaRPr lang="en-GB" sz="2800" dirty="0">
              <a:latin typeface="+mn-lt"/>
              <a:ea typeface="Yu Mincho" panose="02020400000000000000" pitchFamily="18" charset="-128"/>
              <a:cs typeface="Arial" panose="020B0604020202020204" pitchFamily="34" charset="0"/>
            </a:endParaRPr>
          </a:p>
          <a:p>
            <a:pPr lvl="0">
              <a:lnSpc>
                <a:spcPct val="107000"/>
              </a:lnSpc>
              <a:spcAft>
                <a:spcPts val="800"/>
              </a:spcAft>
            </a:pPr>
            <a:endParaRPr lang="en-GB" sz="2800" dirty="0">
              <a:latin typeface="+mn-lt"/>
              <a:ea typeface="Yu Mincho" panose="02020400000000000000" pitchFamily="18" charset="-128"/>
              <a:cs typeface="Arial" panose="020B0604020202020204" pitchFamily="34" charset="0"/>
            </a:endParaRPr>
          </a:p>
          <a:p>
            <a:pPr lvl="0">
              <a:lnSpc>
                <a:spcPct val="107000"/>
              </a:lnSpc>
              <a:spcAft>
                <a:spcPts val="800"/>
              </a:spcAft>
            </a:pPr>
            <a:r>
              <a:rPr lang="en-GB" sz="2800" b="1" dirty="0">
                <a:solidFill>
                  <a:srgbClr val="000000"/>
                </a:solidFill>
                <a:effectLst/>
                <a:latin typeface="+mn-lt"/>
                <a:ea typeface="Yu Mincho" panose="02020400000000000000" pitchFamily="18" charset="-128"/>
                <a:cs typeface="Arial" panose="020B0604020202020204" pitchFamily="34" charset="0"/>
              </a:rPr>
              <a:t>3. Creating UK Data –</a:t>
            </a:r>
            <a:r>
              <a:rPr lang="en-GB" sz="2800" dirty="0">
                <a:solidFill>
                  <a:srgbClr val="000000"/>
                </a:solidFill>
                <a:effectLst/>
                <a:latin typeface="+mn-lt"/>
                <a:ea typeface="Yu Mincho" panose="02020400000000000000" pitchFamily="18" charset="-128"/>
                <a:cs typeface="Arial" panose="020B0604020202020204" pitchFamily="34" charset="0"/>
              </a:rPr>
              <a:t> the UKHSA collaborates across the nations to provide a single UK figure for as many of the metrics as possible. This brought numerous challenges with each of the 4 nations working to different timescales and collecting data in different formats. For example, recently, Department of Health Northern Ireland ceased reporting on cases, deaths and testing (effective 20 May 2022) meaning we were unable to generate UK headline figures beyond that date. With two days’ notice, the team worked rapidly to repurpose the dashboard homepage, altering it from presenting UK summary data to England only figures/charts.</a:t>
            </a:r>
            <a:r>
              <a:rPr lang="en-GB" sz="2800" dirty="0">
                <a:effectLst/>
                <a:latin typeface="+mn-lt"/>
                <a:ea typeface="Yu Mincho" panose="02020400000000000000" pitchFamily="18" charset="-128"/>
                <a:cs typeface="Arial" panose="020B0604020202020204" pitchFamily="34" charset="0"/>
              </a:rPr>
              <a:t> </a:t>
            </a:r>
            <a:endParaRPr lang="en-GB" sz="2800" dirty="0">
              <a:effectLst/>
              <a:latin typeface="+mn-lt"/>
              <a:ea typeface="Calibri" panose="020F0502020204030204" pitchFamily="34" charset="0"/>
              <a:cs typeface="Arial" panose="020B0604020202020204" pitchFamily="34" charset="0"/>
            </a:endParaRPr>
          </a:p>
          <a:p>
            <a:pPr>
              <a:spcAft>
                <a:spcPts val="800"/>
              </a:spcAft>
            </a:pPr>
            <a:r>
              <a:rPr lang="en-GB" sz="2800" dirty="0">
                <a:effectLst/>
                <a:latin typeface="+mn-lt"/>
                <a:ea typeface="Calibri" panose="020F0502020204030204" pitchFamily="34" charset="0"/>
                <a:cs typeface="Arial" panose="020B0604020202020204" pitchFamily="34" charset="0"/>
              </a:rPr>
              <a:t> </a:t>
            </a:r>
          </a:p>
        </p:txBody>
      </p:sp>
      <p:sp>
        <p:nvSpPr>
          <p:cNvPr id="17" name="Text Box 8">
            <a:extLst>
              <a:ext uri="{FF2B5EF4-FFF2-40B4-BE49-F238E27FC236}">
                <a16:creationId xmlns:a16="http://schemas.microsoft.com/office/drawing/2014/main" id="{716D80B5-96A0-4644-9CD5-CA6F29AE5E18}"/>
              </a:ext>
            </a:extLst>
          </p:cNvPr>
          <p:cNvSpPr txBox="1">
            <a:spLocks noChangeArrowheads="1"/>
          </p:cNvSpPr>
          <p:nvPr/>
        </p:nvSpPr>
        <p:spPr bwMode="auto">
          <a:xfrm>
            <a:off x="26012700" y="6279705"/>
            <a:ext cx="12551939" cy="22242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07000"/>
              </a:lnSpc>
              <a:spcAft>
                <a:spcPts val="800"/>
              </a:spcAft>
            </a:pPr>
            <a:r>
              <a:rPr lang="en-GB" sz="2800" b="1" dirty="0">
                <a:effectLst/>
                <a:latin typeface="+mn-lt"/>
                <a:ea typeface="Yu Mincho" panose="02020400000000000000" pitchFamily="18" charset="-128"/>
                <a:cs typeface="Arial" panose="020B0604020202020204" pitchFamily="34" charset="0"/>
              </a:rPr>
              <a:t>1. The value of feedback and robust user research</a:t>
            </a:r>
            <a:endParaRPr lang="en-GB" sz="2800" dirty="0">
              <a:effectLst/>
              <a:latin typeface="+mn-lt"/>
              <a:ea typeface="Calibri" panose="020F0502020204030204" pitchFamily="34" charset="0"/>
              <a:cs typeface="Arial" panose="020B0604020202020204" pitchFamily="34" charset="0"/>
            </a:endParaRPr>
          </a:p>
          <a:p>
            <a:pPr marL="457200">
              <a:lnSpc>
                <a:spcPct val="107000"/>
              </a:lnSpc>
              <a:spcAft>
                <a:spcPts val="800"/>
              </a:spcAft>
            </a:pPr>
            <a:r>
              <a:rPr lang="en-GB" sz="2800" dirty="0">
                <a:effectLst/>
                <a:latin typeface="+mn-lt"/>
                <a:ea typeface="Yu Mincho" panose="02020400000000000000" pitchFamily="18" charset="-128"/>
                <a:cs typeface="Arial" panose="020B0604020202020204" pitchFamily="34" charset="0"/>
              </a:rPr>
              <a:t>We receive a lot of feedback via various routes (such as user surveys, user testing and emails to our feedback mailbox). All of which, be it negative or positive, is valuable and can and has been used to:</a:t>
            </a:r>
            <a:endParaRPr lang="en-GB" sz="2800" dirty="0">
              <a:effectLst/>
              <a:latin typeface="+mn-lt"/>
              <a:ea typeface="Calibri" panose="020F0502020204030204" pitchFamily="34" charset="0"/>
              <a:cs typeface="Arial" panose="020B0604020202020204" pitchFamily="34" charset="0"/>
            </a:endParaRPr>
          </a:p>
          <a:p>
            <a:pPr marL="800100" lvl="1" indent="-342900">
              <a:lnSpc>
                <a:spcPct val="107000"/>
              </a:lnSpc>
              <a:spcAft>
                <a:spcPts val="800"/>
              </a:spcAft>
              <a:buFont typeface="Symbol" panose="05050102010706020507" pitchFamily="18" charset="2"/>
              <a:buChar char=""/>
              <a:tabLst>
                <a:tab pos="1143000" algn="l"/>
              </a:tabLst>
            </a:pPr>
            <a:r>
              <a:rPr lang="en-GB" sz="2800" dirty="0">
                <a:latin typeface="+mn-lt"/>
                <a:cs typeface="Calibri" panose="020F0502020204030204" pitchFamily="34" charset="0"/>
              </a:rPr>
              <a:t>inform the design of user research sessions</a:t>
            </a:r>
          </a:p>
          <a:p>
            <a:pPr marL="800100" lvl="1" indent="-342900">
              <a:lnSpc>
                <a:spcPct val="107000"/>
              </a:lnSpc>
              <a:spcAft>
                <a:spcPts val="800"/>
              </a:spcAft>
              <a:buFont typeface="Symbol" panose="05050102010706020507" pitchFamily="18" charset="2"/>
              <a:buChar char=""/>
              <a:tabLst>
                <a:tab pos="1143000" algn="l"/>
              </a:tabLst>
            </a:pPr>
            <a:r>
              <a:rPr lang="en-GB" sz="2800" dirty="0">
                <a:latin typeface="+mn-lt"/>
                <a:cs typeface="Calibri" panose="020F0502020204030204" pitchFamily="34" charset="0"/>
              </a:rPr>
              <a:t>improve robustness of standard operating procedures (SOPs)</a:t>
            </a:r>
          </a:p>
          <a:p>
            <a:pPr marL="800100" lvl="1" indent="-342900">
              <a:lnSpc>
                <a:spcPct val="107000"/>
              </a:lnSpc>
              <a:spcAft>
                <a:spcPts val="800"/>
              </a:spcAft>
              <a:buFont typeface="Symbol" panose="05050102010706020507" pitchFamily="18" charset="2"/>
              <a:buChar char=""/>
              <a:tabLst>
                <a:tab pos="1143000" algn="l"/>
              </a:tabLst>
            </a:pPr>
            <a:r>
              <a:rPr lang="en-GB" sz="2800" dirty="0">
                <a:latin typeface="+mn-lt"/>
                <a:cs typeface="Calibri" panose="020F0502020204030204" pitchFamily="34" charset="0"/>
              </a:rPr>
              <a:t>improve quality assurance processes</a:t>
            </a:r>
          </a:p>
          <a:p>
            <a:pPr marL="800100" lvl="1" indent="-342900">
              <a:lnSpc>
                <a:spcPct val="107000"/>
              </a:lnSpc>
              <a:spcAft>
                <a:spcPts val="800"/>
              </a:spcAft>
              <a:buFont typeface="Symbol" panose="05050102010706020507" pitchFamily="18" charset="2"/>
              <a:buChar char=""/>
              <a:tabLst>
                <a:tab pos="1143000" algn="l"/>
              </a:tabLst>
            </a:pPr>
            <a:r>
              <a:rPr lang="en-GB" sz="2800" dirty="0">
                <a:latin typeface="+mn-lt"/>
                <a:cs typeface="Calibri" panose="020F0502020204030204" pitchFamily="34" charset="0"/>
              </a:rPr>
              <a:t>improve overall design and the ‘user experience’</a:t>
            </a:r>
          </a:p>
          <a:p>
            <a:pPr lvl="0">
              <a:lnSpc>
                <a:spcPct val="107000"/>
              </a:lnSpc>
              <a:spcAft>
                <a:spcPts val="800"/>
              </a:spcAft>
              <a:tabLst>
                <a:tab pos="1143000" algn="l"/>
              </a:tabLst>
            </a:pPr>
            <a:endParaRPr lang="en-GB" sz="280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GB" sz="2800" b="1" dirty="0">
                <a:effectLst/>
                <a:latin typeface="+mn-lt"/>
                <a:ea typeface="Yu Mincho" panose="02020400000000000000" pitchFamily="18" charset="-128"/>
                <a:cs typeface="Arial" panose="020B0604020202020204" pitchFamily="34" charset="0"/>
              </a:rPr>
              <a:t>2. Being open builds trust</a:t>
            </a:r>
            <a:endParaRPr lang="en-GB" sz="2800" dirty="0">
              <a:effectLst/>
              <a:latin typeface="+mn-lt"/>
              <a:ea typeface="Calibri" panose="020F0502020204030204" pitchFamily="34" charset="0"/>
              <a:cs typeface="Arial" panose="020B0604020202020204" pitchFamily="34" charset="0"/>
            </a:endParaRPr>
          </a:p>
          <a:p>
            <a:pPr>
              <a:lnSpc>
                <a:spcPct val="107000"/>
              </a:lnSpc>
              <a:spcAft>
                <a:spcPts val="800"/>
              </a:spcAft>
            </a:pPr>
            <a:r>
              <a:rPr lang="en-GB" sz="2800" dirty="0">
                <a:effectLst/>
                <a:latin typeface="+mn-lt"/>
                <a:ea typeface="Yu Mincho" panose="02020400000000000000" pitchFamily="18" charset="-128"/>
                <a:cs typeface="Arial" panose="020B0604020202020204" pitchFamily="34" charset="0"/>
              </a:rPr>
              <a:t>Data is provided in an open format, allowing access to millions of people and helping them understand Government decisions. Being so open builds trust (as evidenced by our user surveys reporting high levels of trust in the dashboard) and allows us to rapidly identify mistakes (as users are quick to provide feedback). There are however some downsides to this approach as detailed in Box 1.: </a:t>
            </a:r>
          </a:p>
          <a:p>
            <a:pPr>
              <a:lnSpc>
                <a:spcPct val="107000"/>
              </a:lnSpc>
              <a:spcAft>
                <a:spcPts val="800"/>
              </a:spcAft>
            </a:pPr>
            <a:endParaRPr lang="en-GB" sz="2800" dirty="0">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dirty="0">
              <a:effectLst/>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dirty="0">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dirty="0">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dirty="0">
              <a:effectLst/>
              <a:latin typeface="+mn-lt"/>
              <a:ea typeface="Calibri" panose="020F0502020204030204" pitchFamily="34" charset="0"/>
              <a:cs typeface="Arial" panose="020B0604020202020204" pitchFamily="34" charset="0"/>
            </a:endParaRPr>
          </a:p>
          <a:p>
            <a:pPr>
              <a:lnSpc>
                <a:spcPct val="107000"/>
              </a:lnSpc>
              <a:spcAft>
                <a:spcPts val="800"/>
              </a:spcAft>
            </a:pPr>
            <a:endParaRPr lang="en-GB" sz="2800" b="1" dirty="0">
              <a:solidFill>
                <a:srgbClr val="000000"/>
              </a:solidFill>
              <a:effectLst/>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b="1" dirty="0">
              <a:solidFill>
                <a:srgbClr val="000000"/>
              </a:solidFill>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b="1" dirty="0">
              <a:solidFill>
                <a:srgbClr val="000000"/>
              </a:solidFill>
              <a:effectLst/>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b="1" dirty="0">
              <a:solidFill>
                <a:srgbClr val="000000"/>
              </a:solidFill>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b="1" dirty="0">
              <a:solidFill>
                <a:srgbClr val="000000"/>
              </a:solidFill>
              <a:effectLst/>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b="1" dirty="0">
              <a:solidFill>
                <a:srgbClr val="000000"/>
              </a:solidFill>
              <a:effectLst/>
              <a:latin typeface="+mn-lt"/>
              <a:ea typeface="Yu Mincho" panose="02020400000000000000" pitchFamily="18" charset="-128"/>
              <a:cs typeface="Arial" panose="020B0604020202020204" pitchFamily="34" charset="0"/>
            </a:endParaRPr>
          </a:p>
          <a:p>
            <a:pPr>
              <a:lnSpc>
                <a:spcPct val="107000"/>
              </a:lnSpc>
              <a:spcAft>
                <a:spcPts val="800"/>
              </a:spcAft>
            </a:pPr>
            <a:endParaRPr lang="en-GB" sz="2800" b="1" dirty="0">
              <a:solidFill>
                <a:srgbClr val="000000"/>
              </a:solidFill>
              <a:latin typeface="+mn-lt"/>
              <a:ea typeface="Yu Mincho" panose="02020400000000000000" pitchFamily="18" charset="-128"/>
              <a:cs typeface="Arial" panose="020B0604020202020204" pitchFamily="34" charset="0"/>
            </a:endParaRPr>
          </a:p>
          <a:p>
            <a:pPr>
              <a:lnSpc>
                <a:spcPct val="107000"/>
              </a:lnSpc>
              <a:spcAft>
                <a:spcPts val="800"/>
              </a:spcAft>
            </a:pPr>
            <a:r>
              <a:rPr lang="en-GB" sz="2800" b="1" dirty="0">
                <a:solidFill>
                  <a:srgbClr val="000000"/>
                </a:solidFill>
                <a:effectLst/>
                <a:latin typeface="+mn-lt"/>
                <a:ea typeface="Yu Mincho" panose="02020400000000000000" pitchFamily="18" charset="-128"/>
                <a:cs typeface="Arial" panose="020B0604020202020204" pitchFamily="34" charset="0"/>
              </a:rPr>
              <a:t>3. The need for Reproducible Analytical Pipelines (RAP) </a:t>
            </a:r>
            <a:endParaRPr lang="en-GB" sz="2800" dirty="0">
              <a:effectLst/>
              <a:latin typeface="+mn-lt"/>
              <a:ea typeface="Calibri" panose="020F0502020204030204" pitchFamily="34" charset="0"/>
              <a:cs typeface="Arial" panose="020B0604020202020204" pitchFamily="34" charset="0"/>
            </a:endParaRPr>
          </a:p>
          <a:p>
            <a:pPr>
              <a:lnSpc>
                <a:spcPct val="107000"/>
              </a:lnSpc>
              <a:spcAft>
                <a:spcPts val="800"/>
              </a:spcAft>
            </a:pPr>
            <a:r>
              <a:rPr lang="en-GB" sz="2800" dirty="0">
                <a:solidFill>
                  <a:srgbClr val="000000"/>
                </a:solidFill>
                <a:effectLst/>
                <a:latin typeface="+mn-lt"/>
                <a:ea typeface="Yu Mincho" panose="02020400000000000000" pitchFamily="18" charset="-128"/>
                <a:cs typeface="Arial" panose="020B0604020202020204" pitchFamily="34" charset="0"/>
              </a:rPr>
              <a:t>RAP is essential for handling large volumes of data rapidly. The data pipeline began on NHS Foundry and iteratively expanded over time to several hundred transforms covering billions of data points, from numerous different disparate sources. There are many benefits to this approach, for example</a:t>
            </a:r>
            <a:r>
              <a:rPr lang="en-GB" sz="2800" dirty="0">
                <a:effectLst/>
                <a:latin typeface="+mn-lt"/>
                <a:ea typeface="Times New Roman" panose="02020603050405020304" pitchFamily="18" charset="0"/>
                <a:cs typeface="Calibri" panose="020F0502020204030204" pitchFamily="34" charset="0"/>
              </a:rPr>
              <a:t>:</a:t>
            </a:r>
            <a:endParaRPr lang="en-GB" sz="2800" dirty="0">
              <a:effectLst/>
              <a:latin typeface="+mn-lt"/>
              <a:ea typeface="Calibri" panose="020F0502020204030204" pitchFamily="34" charset="0"/>
              <a:cs typeface="Arial" panose="020B0604020202020204" pitchFamily="34" charset="0"/>
            </a:endParaRPr>
          </a:p>
          <a:p>
            <a:pPr marL="800100" lvl="1" indent="-342900">
              <a:lnSpc>
                <a:spcPct val="107000"/>
              </a:lnSpc>
              <a:buFont typeface="Symbol" panose="05050102010706020507" pitchFamily="18" charset="2"/>
              <a:buChar char=""/>
            </a:pPr>
            <a:r>
              <a:rPr lang="en-GB" sz="2800" dirty="0">
                <a:effectLst/>
                <a:latin typeface="+mn-lt"/>
                <a:ea typeface="Times New Roman" panose="02020603050405020304" pitchFamily="18" charset="0"/>
                <a:cs typeface="Calibri" panose="020F0502020204030204" pitchFamily="34" charset="0"/>
              </a:rPr>
              <a:t>ability to produce a large number of metrics within tight time scales by providing a reliable foundation for daily processing</a:t>
            </a:r>
            <a:endParaRPr lang="en-GB" sz="2800" dirty="0">
              <a:effectLst/>
              <a:latin typeface="+mn-lt"/>
              <a:ea typeface="Calibri" panose="020F0502020204030204" pitchFamily="34" charset="0"/>
              <a:cs typeface="Arial" panose="020B0604020202020204" pitchFamily="34" charset="0"/>
            </a:endParaRPr>
          </a:p>
          <a:p>
            <a:pPr marL="800100" lvl="1" indent="-342900">
              <a:lnSpc>
                <a:spcPct val="107000"/>
              </a:lnSpc>
              <a:buFont typeface="Symbol" panose="05050102010706020507" pitchFamily="18" charset="2"/>
              <a:buChar char=""/>
            </a:pPr>
            <a:r>
              <a:rPr lang="en-GB" sz="2800" dirty="0">
                <a:effectLst/>
                <a:latin typeface="+mn-lt"/>
                <a:ea typeface="Times New Roman" panose="02020603050405020304" pitchFamily="18" charset="0"/>
                <a:cs typeface="Calibri" panose="020F0502020204030204" pitchFamily="34" charset="0"/>
              </a:rPr>
              <a:t>improved error checking made via a modular approach, making it easier to identify the source of issues and fix more quickly</a:t>
            </a:r>
            <a:endParaRPr lang="en-GB" sz="2800" dirty="0">
              <a:effectLst/>
              <a:latin typeface="+mn-lt"/>
              <a:ea typeface="Calibri" panose="020F0502020204030204" pitchFamily="34" charset="0"/>
              <a:cs typeface="Arial" panose="020B0604020202020204" pitchFamily="34" charset="0"/>
            </a:endParaRPr>
          </a:p>
          <a:p>
            <a:pPr marL="800100" lvl="1" indent="-342900">
              <a:lnSpc>
                <a:spcPct val="107000"/>
              </a:lnSpc>
              <a:buFont typeface="Symbol" panose="05050102010706020507" pitchFamily="18" charset="2"/>
              <a:buChar char=""/>
            </a:pPr>
            <a:r>
              <a:rPr lang="en-GB" sz="2800" dirty="0">
                <a:effectLst/>
                <a:latin typeface="+mn-lt"/>
                <a:ea typeface="Times New Roman" panose="02020603050405020304" pitchFamily="18" charset="0"/>
                <a:cs typeface="Calibri" panose="020F0502020204030204" pitchFamily="34" charset="0"/>
              </a:rPr>
              <a:t>ability to iterate over time to improve efficiency and also test on branch first to ensure functioning as required</a:t>
            </a:r>
            <a:endParaRPr lang="en-GB" sz="2800" dirty="0">
              <a:effectLst/>
              <a:latin typeface="+mn-lt"/>
              <a:ea typeface="Calibri" panose="020F0502020204030204" pitchFamily="34" charset="0"/>
              <a:cs typeface="Arial" panose="020B0604020202020204" pitchFamily="34" charset="0"/>
            </a:endParaRPr>
          </a:p>
          <a:p>
            <a:pPr marL="800100" lvl="1" indent="-342900">
              <a:lnSpc>
                <a:spcPct val="107000"/>
              </a:lnSpc>
              <a:buFont typeface="Symbol" panose="05050102010706020507" pitchFamily="18" charset="2"/>
              <a:buChar char=""/>
            </a:pPr>
            <a:r>
              <a:rPr lang="en-GB" sz="2800" dirty="0">
                <a:effectLst/>
                <a:latin typeface="+mn-lt"/>
                <a:ea typeface="Times New Roman" panose="02020603050405020304" pitchFamily="18" charset="0"/>
                <a:cs typeface="Calibri" panose="020F0502020204030204" pitchFamily="34" charset="0"/>
              </a:rPr>
              <a:t>formalisation of all our pipelines on the system ensures that everything is documented completely and in one place</a:t>
            </a:r>
            <a:endParaRPr lang="en-GB" sz="2800" dirty="0">
              <a:effectLst/>
              <a:latin typeface="+mn-lt"/>
              <a:ea typeface="Calibri" panose="020F0502020204030204" pitchFamily="34" charset="0"/>
              <a:cs typeface="Arial" panose="020B0604020202020204" pitchFamily="34" charset="0"/>
            </a:endParaRPr>
          </a:p>
          <a:p>
            <a:pPr marL="800100" lvl="1" indent="-342900">
              <a:lnSpc>
                <a:spcPct val="107000"/>
              </a:lnSpc>
              <a:spcAft>
                <a:spcPts val="800"/>
              </a:spcAft>
              <a:buFont typeface="Symbol" panose="05050102010706020507" pitchFamily="18" charset="2"/>
              <a:buChar char=""/>
            </a:pPr>
            <a:r>
              <a:rPr lang="en-GB" sz="2800" dirty="0">
                <a:effectLst/>
                <a:latin typeface="+mn-lt"/>
                <a:ea typeface="Times New Roman" panose="02020603050405020304" pitchFamily="18" charset="0"/>
                <a:cs typeface="Calibri" panose="020F0502020204030204" pitchFamily="34" charset="0"/>
              </a:rPr>
              <a:t>collaboration between organisations through access to each other's pipelines</a:t>
            </a:r>
            <a:endParaRPr lang="en-GB" sz="2800" dirty="0">
              <a:effectLst/>
              <a:latin typeface="+mn-lt"/>
              <a:ea typeface="Calibri" panose="020F050202020403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239C6BAB-9F6A-4D33-8379-C767B9C0B3B5}"/>
              </a:ext>
            </a:extLst>
          </p:cNvPr>
          <p:cNvGrpSpPr/>
          <p:nvPr/>
        </p:nvGrpSpPr>
        <p:grpSpPr>
          <a:xfrm>
            <a:off x="175435" y="16376145"/>
            <a:ext cx="11579101" cy="8865145"/>
            <a:chOff x="20850671" y="16393346"/>
            <a:chExt cx="13355089" cy="10652720"/>
          </a:xfrm>
        </p:grpSpPr>
        <p:sp>
          <p:nvSpPr>
            <p:cNvPr id="18" name="Rectangle 9">
              <a:extLst>
                <a:ext uri="{FF2B5EF4-FFF2-40B4-BE49-F238E27FC236}">
                  <a16:creationId xmlns:a16="http://schemas.microsoft.com/office/drawing/2014/main" id="{8B8B8933-F1FE-4645-8242-721B9DC7213D}"/>
                </a:ext>
              </a:extLst>
            </p:cNvPr>
            <p:cNvSpPr>
              <a:spLocks noChangeArrowheads="1"/>
            </p:cNvSpPr>
            <p:nvPr/>
          </p:nvSpPr>
          <p:spPr bwMode="auto">
            <a:xfrm>
              <a:off x="20850671" y="16393346"/>
              <a:ext cx="13355089" cy="10652720"/>
            </a:xfrm>
            <a:prstGeom prst="rect">
              <a:avLst/>
            </a:prstGeom>
            <a:solidFill>
              <a:srgbClr val="CCE5E9"/>
            </a:solidFill>
            <a:ln>
              <a:noFill/>
            </a:ln>
            <a:effectLst>
              <a:outerShdw blurRad="304800" dist="139700" dir="2700000" algn="tl" rotWithShape="0">
                <a:srgbClr val="1A1918">
                  <a:alpha val="43000"/>
                </a:srgb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endParaRPr lang="en-US" sz="4785" b="1" dirty="0">
                <a:solidFill>
                  <a:srgbClr val="FFFFFF"/>
                </a:solidFill>
                <a:latin typeface="Arial" charset="0"/>
              </a:endParaRPr>
            </a:p>
          </p:txBody>
        </p:sp>
        <p:pic>
          <p:nvPicPr>
            <p:cNvPr id="15" name="Picture 14">
              <a:extLst>
                <a:ext uri="{FF2B5EF4-FFF2-40B4-BE49-F238E27FC236}">
                  <a16:creationId xmlns:a16="http://schemas.microsoft.com/office/drawing/2014/main" id="{A6C9BFED-6305-4965-AB22-50F309DEF0C3}"/>
                </a:ext>
              </a:extLst>
            </p:cNvPr>
            <p:cNvPicPr>
              <a:picLocks noChangeAspect="1"/>
            </p:cNvPicPr>
            <p:nvPr/>
          </p:nvPicPr>
          <p:blipFill rotWithShape="1">
            <a:blip r:embed="rId4"/>
            <a:srcRect l="7779" r="10358"/>
            <a:stretch/>
          </p:blipFill>
          <p:spPr>
            <a:xfrm>
              <a:off x="21107665" y="16672296"/>
              <a:ext cx="12841100" cy="8823380"/>
            </a:xfrm>
            <a:prstGeom prst="rect">
              <a:avLst/>
            </a:prstGeom>
          </p:spPr>
        </p:pic>
        <p:sp>
          <p:nvSpPr>
            <p:cNvPr id="19" name="Text Box 11">
              <a:extLst>
                <a:ext uri="{FF2B5EF4-FFF2-40B4-BE49-F238E27FC236}">
                  <a16:creationId xmlns:a16="http://schemas.microsoft.com/office/drawing/2014/main" id="{7B95D37E-399C-49D7-8B57-02BF84A956D0}"/>
                </a:ext>
              </a:extLst>
            </p:cNvPr>
            <p:cNvSpPr txBox="1">
              <a:spLocks noChangeArrowheads="1"/>
            </p:cNvSpPr>
            <p:nvPr/>
          </p:nvSpPr>
          <p:spPr bwMode="auto">
            <a:xfrm>
              <a:off x="21166787" y="25774625"/>
              <a:ext cx="10618784" cy="6418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71" b="1" dirty="0">
                  <a:solidFill>
                    <a:srgbClr val="131313"/>
                  </a:solidFill>
                  <a:latin typeface="Arial" charset="0"/>
                </a:rPr>
                <a:t>Figure1: The UK COVID-19 Dashboard Homepage </a:t>
              </a:r>
            </a:p>
          </p:txBody>
        </p:sp>
      </p:grpSp>
      <p:sp>
        <p:nvSpPr>
          <p:cNvPr id="23" name="Text Box 30">
            <a:extLst>
              <a:ext uri="{FF2B5EF4-FFF2-40B4-BE49-F238E27FC236}">
                <a16:creationId xmlns:a16="http://schemas.microsoft.com/office/drawing/2014/main" id="{6DEE08E7-7EFF-4ED4-824E-905C5A109546}"/>
              </a:ext>
            </a:extLst>
          </p:cNvPr>
          <p:cNvSpPr txBox="1">
            <a:spLocks noChangeArrowheads="1"/>
          </p:cNvSpPr>
          <p:nvPr/>
        </p:nvSpPr>
        <p:spPr bwMode="auto">
          <a:xfrm>
            <a:off x="39398288" y="6543958"/>
            <a:ext cx="11457100" cy="85118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81000" indent="-381000">
              <a:defRPr sz="2400">
                <a:solidFill>
                  <a:schemeClr val="tx1"/>
                </a:solidFill>
                <a:latin typeface="Times" charset="0"/>
                <a:ea typeface="ＭＳ Ｐゴシック" charset="0"/>
              </a:defRPr>
            </a:lvl1pPr>
            <a:lvl2pPr marL="666750">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marL="0" indent="0">
              <a:lnSpc>
                <a:spcPct val="107000"/>
              </a:lnSpc>
              <a:spcAft>
                <a:spcPts val="800"/>
              </a:spcAft>
            </a:pPr>
            <a:r>
              <a:rPr lang="en-GB" sz="2800" dirty="0">
                <a:effectLst/>
                <a:latin typeface="+mn-lt"/>
                <a:ea typeface="Calibri" panose="020F0502020204030204" pitchFamily="34" charset="0"/>
                <a:cs typeface="Calibri" panose="020F0502020204030204" pitchFamily="34" charset="0"/>
              </a:rPr>
              <a:t>When planning a dashboard, work should focus across 3 areas; statistical, engineering, and the digital/user journey. All 3 are of equal influence/importance for building a successful, sustainable product. </a:t>
            </a:r>
          </a:p>
          <a:p>
            <a:pPr marL="0" indent="0">
              <a:lnSpc>
                <a:spcPct val="107000"/>
              </a:lnSpc>
              <a:spcAft>
                <a:spcPts val="800"/>
              </a:spcAft>
            </a:pPr>
            <a:endParaRPr lang="en-GB" sz="2800" dirty="0">
              <a:effectLst/>
              <a:latin typeface="+mn-lt"/>
              <a:ea typeface="Calibri" panose="020F0502020204030204" pitchFamily="34" charset="0"/>
              <a:cs typeface="Calibri" panose="020F0502020204030204" pitchFamily="34" charset="0"/>
            </a:endParaRPr>
          </a:p>
          <a:p>
            <a:pPr marL="0" indent="0">
              <a:lnSpc>
                <a:spcPct val="107000"/>
              </a:lnSpc>
              <a:spcAft>
                <a:spcPts val="800"/>
              </a:spcAft>
            </a:pPr>
            <a:r>
              <a:rPr lang="en-GB" sz="2800" dirty="0">
                <a:effectLst/>
                <a:latin typeface="+mn-lt"/>
                <a:ea typeface="Calibri" panose="020F0502020204030204" pitchFamily="34" charset="0"/>
                <a:cs typeface="Calibri" panose="020F0502020204030204" pitchFamily="34" charset="0"/>
              </a:rPr>
              <a:t>A large contributing factor to reaching high levels of public engagement can be attributed to the quality of engineering, statistics and the user interface which have been developed and designed in response to regular user feedback. </a:t>
            </a:r>
          </a:p>
          <a:p>
            <a:pPr marL="0" indent="0">
              <a:lnSpc>
                <a:spcPct val="107000"/>
              </a:lnSpc>
              <a:spcAft>
                <a:spcPts val="800"/>
              </a:spcAft>
            </a:pPr>
            <a:endParaRPr lang="en-GB" sz="2800" dirty="0">
              <a:latin typeface="+mn-lt"/>
              <a:ea typeface="Calibri" panose="020F0502020204030204" pitchFamily="34" charset="0"/>
              <a:cs typeface="Calibri" panose="020F0502020204030204" pitchFamily="34" charset="0"/>
            </a:endParaRPr>
          </a:p>
          <a:p>
            <a:pPr marL="0" indent="0">
              <a:lnSpc>
                <a:spcPct val="107000"/>
              </a:lnSpc>
              <a:spcAft>
                <a:spcPts val="800"/>
              </a:spcAft>
            </a:pPr>
            <a:r>
              <a:rPr lang="en-GB" sz="2800" dirty="0">
                <a:effectLst/>
                <a:latin typeface="+mn-lt"/>
                <a:ea typeface="Calibri" panose="020F0502020204030204" pitchFamily="34" charset="0"/>
                <a:cs typeface="Calibri" panose="020F0502020204030204" pitchFamily="34" charset="0"/>
              </a:rPr>
              <a:t>Public health advice and government decisions will continue to be informed through the COVID-19 Dashboard and UKHSA will also maintain our other critical surveillance capabilities to monitor the virus. As we move forward and continue to monitor COVID-19 closely, the frequency of reporting data on the COVID-19 Dashboard will be kept under review.</a:t>
            </a:r>
            <a:endParaRPr lang="en-GB" sz="2800" dirty="0">
              <a:effectLst/>
              <a:latin typeface="+mn-lt"/>
              <a:ea typeface="Calibri" panose="020F0502020204030204" pitchFamily="34" charset="0"/>
              <a:cs typeface="Arial" panose="020B0604020202020204" pitchFamily="34" charset="0"/>
            </a:endParaRPr>
          </a:p>
          <a:p>
            <a:pPr>
              <a:lnSpc>
                <a:spcPct val="107000"/>
              </a:lnSpc>
              <a:spcAft>
                <a:spcPts val="800"/>
              </a:spcAft>
            </a:pPr>
            <a:r>
              <a:rPr lang="en-GB" sz="2800" b="1" dirty="0">
                <a:effectLst/>
                <a:latin typeface="+mn-lt"/>
                <a:ea typeface="Calibri" panose="020F0502020204030204" pitchFamily="34" charset="0"/>
                <a:cs typeface="Calibri" panose="020F0502020204030204" pitchFamily="34" charset="0"/>
              </a:rPr>
              <a:t>  </a:t>
            </a:r>
            <a:endParaRPr lang="en-GB" sz="2800" dirty="0">
              <a:effectLst/>
              <a:latin typeface="+mn-lt"/>
              <a:ea typeface="Calibri" panose="020F0502020204030204" pitchFamily="34" charset="0"/>
              <a:cs typeface="Arial" panose="020B0604020202020204" pitchFamily="34" charset="0"/>
            </a:endParaRPr>
          </a:p>
          <a:p>
            <a:pPr>
              <a:lnSpc>
                <a:spcPct val="107000"/>
              </a:lnSpc>
              <a:spcAft>
                <a:spcPts val="800"/>
              </a:spcAft>
            </a:pPr>
            <a:r>
              <a:rPr lang="en-GB" sz="2800" b="1" dirty="0">
                <a:effectLst/>
                <a:latin typeface="+mn-lt"/>
                <a:ea typeface="Times New Roman" panose="02020603050405020304" pitchFamily="18" charset="0"/>
                <a:cs typeface="Arial" panose="020B0604020202020204" pitchFamily="34" charset="0"/>
              </a:rPr>
              <a:t> </a:t>
            </a:r>
            <a:endParaRPr lang="en-GB" sz="2800" dirty="0">
              <a:effectLst/>
              <a:latin typeface="+mn-lt"/>
              <a:ea typeface="Calibri" panose="020F0502020204030204" pitchFamily="34" charset="0"/>
              <a:cs typeface="Arial" panose="020B0604020202020204" pitchFamily="34" charset="0"/>
            </a:endParaRPr>
          </a:p>
        </p:txBody>
      </p:sp>
      <p:sp>
        <p:nvSpPr>
          <p:cNvPr id="24" name="Text Box 30">
            <a:extLst>
              <a:ext uri="{FF2B5EF4-FFF2-40B4-BE49-F238E27FC236}">
                <a16:creationId xmlns:a16="http://schemas.microsoft.com/office/drawing/2014/main" id="{77A319E9-4CAA-4D32-8A48-41A42EAB44D5}"/>
              </a:ext>
            </a:extLst>
          </p:cNvPr>
          <p:cNvSpPr txBox="1">
            <a:spLocks noChangeArrowheads="1"/>
          </p:cNvSpPr>
          <p:nvPr/>
        </p:nvSpPr>
        <p:spPr bwMode="auto">
          <a:xfrm>
            <a:off x="39346262" y="19277799"/>
            <a:ext cx="11138716" cy="8804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81000" indent="-381000">
              <a:defRPr sz="2400">
                <a:solidFill>
                  <a:schemeClr val="tx1"/>
                </a:solidFill>
                <a:latin typeface="Times" charset="0"/>
                <a:ea typeface="ＭＳ Ｐゴシック" charset="0"/>
              </a:defRPr>
            </a:lvl1pPr>
            <a:lvl2pPr marL="666750">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marL="0" marR="0" lvl="0" indent="0" algn="l" defTabSz="914400" rtl="0" eaLnBrk="0" fontAlgn="base" latinLnBrk="0" hangingPunct="0">
              <a:lnSpc>
                <a:spcPct val="100000"/>
              </a:lnSpc>
              <a:spcBef>
                <a:spcPct val="0"/>
              </a:spcBef>
              <a:spcAft>
                <a:spcPts val="800"/>
              </a:spcAft>
              <a:buClrTx/>
              <a:buSzTx/>
              <a:buFontTx/>
              <a:buNone/>
              <a:tabLst/>
              <a:defRPr/>
            </a:pPr>
            <a:r>
              <a:rPr kumimoji="0" lang="en-GB" b="0" i="0" u="none" strike="noStrike" kern="1200" cap="none" spc="0" normalizeH="0" baseline="0" noProof="0" dirty="0">
                <a:ln>
                  <a:noFill/>
                </a:ln>
                <a:effectLst/>
                <a:uLnTx/>
                <a:uFillTx/>
                <a:latin typeface="+mn-lt"/>
                <a:ea typeface="Calibri" panose="020F0502020204030204" pitchFamily="34" charset="0"/>
                <a:cs typeface="Times New Roman" panose="02020603050405020304" pitchFamily="18" charset="0"/>
              </a:rPr>
              <a:t>We would like to thank all current and former COVID-19 Dashboard Team members for their contributions to this work, in particular: </a:t>
            </a:r>
          </a:p>
          <a:p>
            <a:pPr marL="0" marR="0" lvl="0" indent="0" algn="l" defTabSz="914400" rtl="0" eaLnBrk="0" fontAlgn="base" latinLnBrk="0" hangingPunct="0">
              <a:lnSpc>
                <a:spcPct val="100000"/>
              </a:lnSpc>
              <a:spcBef>
                <a:spcPct val="0"/>
              </a:spcBef>
              <a:spcAft>
                <a:spcPts val="800"/>
              </a:spcAft>
              <a:buClrTx/>
              <a:buSzTx/>
              <a:buFontTx/>
              <a:buNone/>
              <a:tabLst/>
              <a:defRPr/>
            </a:pPr>
            <a:r>
              <a:rPr lang="en-GB" dirty="0">
                <a:latin typeface="+mn-lt"/>
                <a:ea typeface="Calibri" panose="020F0502020204030204" pitchFamily="34" charset="0"/>
                <a:cs typeface="Times New Roman" panose="02020603050405020304" pitchFamily="18" charset="0"/>
              </a:rPr>
              <a:t>Flora Death 		</a:t>
            </a:r>
            <a:r>
              <a:rPr kumimoji="0" lang="en-GB" b="0" i="0" u="none" strike="noStrike" kern="1200" cap="none" spc="0" normalizeH="0" baseline="0" noProof="0" dirty="0">
                <a:ln>
                  <a:noFill/>
                </a:ln>
                <a:effectLst/>
                <a:uLnTx/>
                <a:uFillTx/>
                <a:latin typeface="+mn-lt"/>
                <a:ea typeface="Calibri" panose="020F0502020204030204" pitchFamily="34" charset="0"/>
                <a:cs typeface="Times New Roman" panose="02020603050405020304" pitchFamily="18" charset="0"/>
              </a:rPr>
              <a:t>Hayder Aziz		Molly Kelly		</a:t>
            </a:r>
            <a:r>
              <a:rPr lang="en-GB" dirty="0">
                <a:latin typeface="+mn-lt"/>
                <a:ea typeface="Calibri" panose="020F0502020204030204" pitchFamily="34" charset="0"/>
                <a:cs typeface="Times New Roman" panose="02020603050405020304" pitchFamily="18" charset="0"/>
              </a:rPr>
              <a:t>Anxo Roibas	</a:t>
            </a:r>
          </a:p>
          <a:p>
            <a:pPr marL="0" marR="0" lvl="0" indent="0" algn="l" defTabSz="914400" rtl="0" eaLnBrk="0" fontAlgn="base" latinLnBrk="0" hangingPunct="0">
              <a:lnSpc>
                <a:spcPct val="100000"/>
              </a:lnSpc>
              <a:spcBef>
                <a:spcPct val="0"/>
              </a:spcBef>
              <a:spcAft>
                <a:spcPts val="800"/>
              </a:spcAft>
              <a:buClrTx/>
              <a:buSzTx/>
              <a:buFontTx/>
              <a:buNone/>
              <a:tabLst/>
              <a:defRPr/>
            </a:pPr>
            <a:r>
              <a:rPr lang="en-GB" dirty="0">
                <a:latin typeface="+mn-lt"/>
                <a:ea typeface="Calibri" panose="020F0502020204030204" pitchFamily="34" charset="0"/>
                <a:cs typeface="Times New Roman" panose="02020603050405020304" pitchFamily="18" charset="0"/>
              </a:rPr>
              <a:t>Bea Goble		Carol Davies		Russell Plunkett	</a:t>
            </a:r>
            <a:r>
              <a:rPr kumimoji="0" lang="en-GB" b="0" i="0" u="none" strike="noStrike" kern="1200" cap="none" spc="0" normalizeH="0" baseline="0" noProof="0" dirty="0">
                <a:ln>
                  <a:noFill/>
                </a:ln>
                <a:effectLst/>
                <a:uLnTx/>
                <a:uFillTx/>
                <a:latin typeface="+mn-lt"/>
                <a:ea typeface="Calibri" panose="020F0502020204030204" pitchFamily="34" charset="0"/>
                <a:cs typeface="Times New Roman" panose="02020603050405020304" pitchFamily="18" charset="0"/>
              </a:rPr>
              <a:t>Marta Fioni	</a:t>
            </a:r>
            <a:endParaRPr lang="en-GB" dirty="0">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defRPr/>
            </a:pPr>
            <a:r>
              <a:rPr kumimoji="0" lang="en-GB" b="0" i="0" u="none" strike="noStrike" kern="1200" cap="none" spc="0" normalizeH="0" baseline="0" noProof="0" dirty="0">
                <a:ln>
                  <a:noFill/>
                </a:ln>
                <a:effectLst/>
                <a:uLnTx/>
                <a:uFillTx/>
                <a:latin typeface="+mn-lt"/>
                <a:ea typeface="Calibri" panose="020F0502020204030204" pitchFamily="34" charset="0"/>
                <a:cs typeface="Times New Roman" panose="02020603050405020304" pitchFamily="18" charset="0"/>
              </a:rPr>
              <a:t>Eva Mitchell		Nick Jones		Anita Brock		</a:t>
            </a:r>
            <a:r>
              <a:rPr lang="en-GB" dirty="0">
                <a:latin typeface="+mn-lt"/>
                <a:ea typeface="Calibri" panose="020F0502020204030204" pitchFamily="34" charset="0"/>
                <a:cs typeface="Times New Roman" panose="02020603050405020304" pitchFamily="18" charset="0"/>
              </a:rPr>
              <a:t>Rachel Roche</a:t>
            </a:r>
          </a:p>
          <a:p>
            <a:pPr marL="0" marR="0" lvl="0" indent="0" algn="l" defTabSz="914400" rtl="0" eaLnBrk="0" fontAlgn="base" latinLnBrk="0" hangingPunct="0">
              <a:lnSpc>
                <a:spcPct val="100000"/>
              </a:lnSpc>
              <a:spcBef>
                <a:spcPct val="0"/>
              </a:spcBef>
              <a:spcAft>
                <a:spcPts val="800"/>
              </a:spcAft>
              <a:buClrTx/>
              <a:buSzTx/>
              <a:buFontTx/>
              <a:buNone/>
              <a:tabLst/>
              <a:defRPr/>
            </a:pPr>
            <a:r>
              <a:rPr lang="en-GB" dirty="0">
                <a:latin typeface="+mn-lt"/>
                <a:ea typeface="Calibri" panose="020F0502020204030204" pitchFamily="34" charset="0"/>
                <a:cs typeface="Times New Roman" panose="02020603050405020304" pitchFamily="18" charset="0"/>
              </a:rPr>
              <a:t>Julian Flowers	Paul Fryers		Daniel West		Meaghan Kall</a:t>
            </a:r>
          </a:p>
          <a:p>
            <a:pPr marL="0" marR="0" lvl="0" indent="0" algn="l" defTabSz="914400" rtl="0" eaLnBrk="0" fontAlgn="base" latinLnBrk="0" hangingPunct="0">
              <a:lnSpc>
                <a:spcPct val="100000"/>
              </a:lnSpc>
              <a:spcBef>
                <a:spcPct val="0"/>
              </a:spcBef>
              <a:spcAft>
                <a:spcPts val="800"/>
              </a:spcAft>
              <a:buClrTx/>
              <a:buSzTx/>
              <a:buFontTx/>
              <a:buNone/>
              <a:tabLst/>
              <a:defRPr/>
            </a:pPr>
            <a:r>
              <a:rPr lang="en-GB" dirty="0">
                <a:latin typeface="+mn-lt"/>
                <a:ea typeface="Calibri" panose="020F0502020204030204" pitchFamily="34" charset="0"/>
                <a:cs typeface="Times New Roman" panose="02020603050405020304" pitchFamily="18" charset="0"/>
              </a:rPr>
              <a:t>Anne Marie O’Connell	</a:t>
            </a:r>
          </a:p>
          <a:p>
            <a:pPr marL="0" marR="0" lvl="0" indent="0" algn="l" defTabSz="914400" rtl="0" eaLnBrk="0" fontAlgn="base" latinLnBrk="0" hangingPunct="0">
              <a:lnSpc>
                <a:spcPct val="100000"/>
              </a:lnSpc>
              <a:spcBef>
                <a:spcPct val="0"/>
              </a:spcBef>
              <a:spcAft>
                <a:spcPts val="800"/>
              </a:spcAft>
              <a:buClrTx/>
              <a:buSzTx/>
              <a:buFontTx/>
              <a:buNone/>
              <a:tabLst/>
              <a:defRPr/>
            </a:pPr>
            <a:endParaRPr lang="en-GB" dirty="0">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defRPr/>
            </a:pPr>
            <a:r>
              <a:rPr lang="en-GB" dirty="0">
                <a:latin typeface="+mn-lt"/>
                <a:ea typeface="Calibri" panose="020F0502020204030204" pitchFamily="34" charset="0"/>
                <a:cs typeface="Times New Roman" panose="02020603050405020304" pitchFamily="18" charset="0"/>
              </a:rPr>
              <a:t>Thanks also to the organisations without whom the Dashboard would not be possible:</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UKHSA / Public Health England / NHS Test and Trace</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Office for Health Improvement and Disparities</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NHS England and Improvement</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NHS Arden &amp; GEM Commissioning Support Unit</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Department of Health and Social Care</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National statistics </a:t>
            </a:r>
            <a:r>
              <a:rPr lang="en-US" dirty="0" err="1">
                <a:latin typeface="+mn-lt"/>
                <a:cs typeface="Calibri" panose="020F0502020204030204" pitchFamily="34" charset="0"/>
              </a:rPr>
              <a:t>organisations</a:t>
            </a:r>
            <a:r>
              <a:rPr lang="en-US" dirty="0">
                <a:latin typeface="+mn-lt"/>
                <a:cs typeface="Calibri" panose="020F0502020204030204" pitchFamily="34" charset="0"/>
              </a:rPr>
              <a:t> across the UK nations</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Devolved administrations</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Palantir</a:t>
            </a:r>
          </a:p>
          <a:p>
            <a:pPr marL="800100" lvl="1" indent="-342900">
              <a:lnSpc>
                <a:spcPct val="107000"/>
              </a:lnSpc>
              <a:buFont typeface="Symbol" panose="05050102010706020507" pitchFamily="18" charset="2"/>
              <a:buChar char=""/>
            </a:pPr>
            <a:r>
              <a:rPr lang="en-US" dirty="0">
                <a:latin typeface="+mn-lt"/>
                <a:cs typeface="Calibri" panose="020F0502020204030204" pitchFamily="34" charset="0"/>
              </a:rPr>
              <a:t>Microsoft and Microsoft Azure support team, especially the Customer Success Unit (CSU) and the </a:t>
            </a:r>
            <a:r>
              <a:rPr lang="en-US" dirty="0" err="1">
                <a:latin typeface="+mn-lt"/>
                <a:cs typeface="Calibri" panose="020F0502020204030204" pitchFamily="34" charset="0"/>
              </a:rPr>
              <a:t>Citus</a:t>
            </a:r>
            <a:r>
              <a:rPr lang="en-US" dirty="0">
                <a:latin typeface="+mn-lt"/>
                <a:cs typeface="Calibri" panose="020F0502020204030204" pitchFamily="34" charset="0"/>
              </a:rPr>
              <a:t> team</a:t>
            </a:r>
            <a:endParaRPr lang="en-GB" dirty="0">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mn-lt"/>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161F0CA9-587B-4688-AD8D-88B82B8AEB67}"/>
              </a:ext>
            </a:extLst>
          </p:cNvPr>
          <p:cNvSpPr txBox="1"/>
          <p:nvPr/>
        </p:nvSpPr>
        <p:spPr>
          <a:xfrm>
            <a:off x="39342070" y="15499120"/>
            <a:ext cx="11298035" cy="1200329"/>
          </a:xfrm>
          <a:prstGeom prst="rect">
            <a:avLst/>
          </a:prstGeom>
          <a:noFill/>
        </p:spPr>
        <p:txBody>
          <a:bodyPr wrap="square">
            <a:spAutoFit/>
          </a:bodyPr>
          <a:lstStyle/>
          <a:p>
            <a:r>
              <a:rPr lang="en-GB" sz="2400" dirty="0">
                <a:effectLst/>
                <a:latin typeface="+mn-lt"/>
                <a:ea typeface="Calibri" panose="020F0502020204030204" pitchFamily="34" charset="0"/>
                <a:cs typeface="Arial" panose="020B0604020202020204" pitchFamily="34" charset="0"/>
              </a:rPr>
              <a:t>Barbazza E, Ivankovic D, Davtyan K. et al (2022) The experiences of 33 national COVID-19 dashboard teams during the first year of the pandemic in the World Health Organization European Region: A qualitative study. Digital Health, 8 (1-16).</a:t>
            </a:r>
          </a:p>
        </p:txBody>
      </p:sp>
      <p:sp>
        <p:nvSpPr>
          <p:cNvPr id="28" name="Text Box 6">
            <a:extLst>
              <a:ext uri="{FF2B5EF4-FFF2-40B4-BE49-F238E27FC236}">
                <a16:creationId xmlns:a16="http://schemas.microsoft.com/office/drawing/2014/main" id="{2E963911-86AC-4F42-A944-805F9ABE04C9}"/>
              </a:ext>
            </a:extLst>
          </p:cNvPr>
          <p:cNvSpPr txBox="1">
            <a:spLocks noChangeArrowheads="1"/>
          </p:cNvSpPr>
          <p:nvPr/>
        </p:nvSpPr>
        <p:spPr bwMode="auto">
          <a:xfrm>
            <a:off x="39343222" y="14231381"/>
            <a:ext cx="11457100" cy="839418"/>
          </a:xfrm>
          <a:prstGeom prst="roundRect">
            <a:avLst>
              <a:gd name="adj" fmla="val 49659"/>
            </a:avLst>
          </a:prstGeom>
          <a:solidFill>
            <a:srgbClr val="007C91"/>
          </a:solidFill>
          <a:ln>
            <a:noFill/>
          </a:ln>
          <a:effectLst/>
        </p:spPr>
        <p:txBody>
          <a:bodyPr wrap="none" anchor="ctr"/>
          <a:lstStyle>
            <a:defPPr>
              <a:defRPr lang="en-US"/>
            </a:defPPr>
            <a:lvl1pPr algn="ctr">
              <a:defRPr sz="4000" b="1">
                <a:solidFill>
                  <a:srgbClr val="FFFFFF"/>
                </a:solidFill>
                <a:latin typeface="Arial" charset="0"/>
              </a:defRPr>
            </a:lvl1pPr>
          </a:lstStyle>
          <a:p>
            <a:r>
              <a:rPr lang="en-US" sz="4785" dirty="0"/>
              <a:t>REFERENCES</a:t>
            </a:r>
          </a:p>
        </p:txBody>
      </p:sp>
      <p:grpSp>
        <p:nvGrpSpPr>
          <p:cNvPr id="41" name="Group 40">
            <a:extLst>
              <a:ext uri="{FF2B5EF4-FFF2-40B4-BE49-F238E27FC236}">
                <a16:creationId xmlns:a16="http://schemas.microsoft.com/office/drawing/2014/main" id="{F906BBC3-8111-450C-94E1-F790F11DE4CD}"/>
              </a:ext>
            </a:extLst>
          </p:cNvPr>
          <p:cNvGrpSpPr/>
          <p:nvPr/>
        </p:nvGrpSpPr>
        <p:grpSpPr>
          <a:xfrm>
            <a:off x="12878123" y="18455012"/>
            <a:ext cx="12119892" cy="6786278"/>
            <a:chOff x="12905511" y="16440684"/>
            <a:chExt cx="12119892" cy="6786278"/>
          </a:xfrm>
        </p:grpSpPr>
        <p:sp>
          <p:nvSpPr>
            <p:cNvPr id="31" name="Rectangle 9">
              <a:extLst>
                <a:ext uri="{FF2B5EF4-FFF2-40B4-BE49-F238E27FC236}">
                  <a16:creationId xmlns:a16="http://schemas.microsoft.com/office/drawing/2014/main" id="{5C9126C3-A865-4624-A659-FB3813DDBC1A}"/>
                </a:ext>
              </a:extLst>
            </p:cNvPr>
            <p:cNvSpPr>
              <a:spLocks noChangeArrowheads="1"/>
            </p:cNvSpPr>
            <p:nvPr/>
          </p:nvSpPr>
          <p:spPr bwMode="auto">
            <a:xfrm>
              <a:off x="12905511" y="16440684"/>
              <a:ext cx="12119892" cy="6786278"/>
            </a:xfrm>
            <a:prstGeom prst="rect">
              <a:avLst/>
            </a:prstGeom>
            <a:solidFill>
              <a:srgbClr val="CCE5E9"/>
            </a:solidFill>
            <a:ln>
              <a:noFill/>
            </a:ln>
            <a:effectLst>
              <a:outerShdw blurRad="304800" dist="139700" dir="2700000" algn="tl" rotWithShape="0">
                <a:srgbClr val="1A1918">
                  <a:alpha val="43000"/>
                </a:srgb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endParaRPr lang="en-US" sz="4785" b="1" dirty="0">
                <a:solidFill>
                  <a:srgbClr val="FFFFFF"/>
                </a:solidFill>
                <a:latin typeface="Arial" charset="0"/>
              </a:endParaRPr>
            </a:p>
          </p:txBody>
        </p:sp>
        <p:sp>
          <p:nvSpPr>
            <p:cNvPr id="33" name="Text Box 11">
              <a:extLst>
                <a:ext uri="{FF2B5EF4-FFF2-40B4-BE49-F238E27FC236}">
                  <a16:creationId xmlns:a16="http://schemas.microsoft.com/office/drawing/2014/main" id="{9D18EAA7-1E27-40FD-9085-188205B00B2E}"/>
                </a:ext>
              </a:extLst>
            </p:cNvPr>
            <p:cNvSpPr txBox="1">
              <a:spLocks noChangeArrowheads="1"/>
            </p:cNvSpPr>
            <p:nvPr/>
          </p:nvSpPr>
          <p:spPr bwMode="auto">
            <a:xfrm>
              <a:off x="13092496" y="22204312"/>
              <a:ext cx="9206676" cy="534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71" b="1" dirty="0">
                  <a:solidFill>
                    <a:srgbClr val="131313"/>
                  </a:solidFill>
                  <a:latin typeface="Arial" charset="0"/>
                </a:rPr>
                <a:t>Figure2: Some of the pipeline code</a:t>
              </a:r>
            </a:p>
          </p:txBody>
        </p:sp>
        <p:pic>
          <p:nvPicPr>
            <p:cNvPr id="35" name="Picture 34">
              <a:extLst>
                <a:ext uri="{FF2B5EF4-FFF2-40B4-BE49-F238E27FC236}">
                  <a16:creationId xmlns:a16="http://schemas.microsoft.com/office/drawing/2014/main" id="{02EE7CC8-C1A3-4DCF-8EC0-1D9936C75B67}"/>
                </a:ext>
              </a:extLst>
            </p:cNvPr>
            <p:cNvPicPr>
              <a:picLocks noChangeAspect="1"/>
            </p:cNvPicPr>
            <p:nvPr/>
          </p:nvPicPr>
          <p:blipFill>
            <a:blip r:embed="rId5"/>
            <a:stretch>
              <a:fillRect/>
            </a:stretch>
          </p:blipFill>
          <p:spPr>
            <a:xfrm>
              <a:off x="13325775" y="16629226"/>
              <a:ext cx="11341321" cy="5170728"/>
            </a:xfrm>
            <a:prstGeom prst="rect">
              <a:avLst/>
            </a:prstGeom>
          </p:spPr>
        </p:pic>
      </p:grpSp>
      <p:graphicFrame>
        <p:nvGraphicFramePr>
          <p:cNvPr id="42" name="Table 42">
            <a:extLst>
              <a:ext uri="{FF2B5EF4-FFF2-40B4-BE49-F238E27FC236}">
                <a16:creationId xmlns:a16="http://schemas.microsoft.com/office/drawing/2014/main" id="{3B677ED1-6444-4863-8339-9BB039FF372E}"/>
              </a:ext>
            </a:extLst>
          </p:cNvPr>
          <p:cNvGraphicFramePr>
            <a:graphicFrameLocks noGrp="1"/>
          </p:cNvGraphicFramePr>
          <p:nvPr>
            <p:extLst>
              <p:ext uri="{D42A27DB-BD31-4B8C-83A1-F6EECF244321}">
                <p14:modId xmlns:p14="http://schemas.microsoft.com/office/powerpoint/2010/main" val="1444102790"/>
              </p:ext>
            </p:extLst>
          </p:nvPr>
        </p:nvGraphicFramePr>
        <p:xfrm>
          <a:off x="26179863" y="14737438"/>
          <a:ext cx="11952730" cy="60712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952730">
                  <a:extLst>
                    <a:ext uri="{9D8B030D-6E8A-4147-A177-3AD203B41FA5}">
                      <a16:colId xmlns:a16="http://schemas.microsoft.com/office/drawing/2014/main" val="1310439171"/>
                    </a:ext>
                  </a:extLst>
                </a:gridCol>
              </a:tblGrid>
              <a:tr h="493440">
                <a:tc>
                  <a:txBody>
                    <a:bodyPr/>
                    <a:lstStyle/>
                    <a:p>
                      <a:r>
                        <a:rPr lang="en-GB" sz="2400" dirty="0"/>
                        <a:t>Box 1: Downsides to open format data</a:t>
                      </a:r>
                    </a:p>
                  </a:txBody>
                  <a:tcPr>
                    <a:solidFill>
                      <a:srgbClr val="213169"/>
                    </a:solidFill>
                  </a:tcPr>
                </a:tc>
                <a:extLst>
                  <a:ext uri="{0D108BD9-81ED-4DB2-BD59-A6C34878D82A}">
                    <a16:rowId xmlns:a16="http://schemas.microsoft.com/office/drawing/2014/main" val="777051284"/>
                  </a:ext>
                </a:extLst>
              </a:tr>
              <a:tr h="3419394">
                <a:tc>
                  <a:txBody>
                    <a:bodyPr/>
                    <a:lstStyle/>
                    <a:p>
                      <a:pPr marL="342900" indent="-342900">
                        <a:buFont typeface="Arial" panose="020B0604020202020204" pitchFamily="34" charset="0"/>
                        <a:buChar char="•"/>
                      </a:pPr>
                      <a:r>
                        <a:rPr lang="en-GB" sz="2400" dirty="0">
                          <a:solidFill>
                            <a:schemeClr val="tx1"/>
                          </a:solidFill>
                        </a:rPr>
                        <a:t>room for misinterpretation – for example, on several occasions the media reported incorrect information which then needed to be rapidly responded to and corrected</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pressure to publish as soon as possible – publishing daily to such high demand and over a prolonged period is difficult to sustain for small team of staff</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limited time for quality assurance – the pace of turnaround to meet the 4pm deadline leaves little time for detailed quality checks. Any mistakes are quick to be identified (for example media reporting our daily figures within minutes of them being released)</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no room for delays – once expectation is set, it is hard to move away from this – people depend on the information, for example in planning their daily activities and making travel arrangements</a:t>
                      </a:r>
                    </a:p>
                    <a:p>
                      <a:endParaRPr lang="en-GB" sz="2400" dirty="0"/>
                    </a:p>
                  </a:txBody>
                  <a:tcPr>
                    <a:solidFill>
                      <a:schemeClr val="accent2">
                        <a:lumMod val="20000"/>
                        <a:lumOff val="80000"/>
                      </a:schemeClr>
                    </a:solidFill>
                  </a:tcPr>
                </a:tc>
                <a:extLst>
                  <a:ext uri="{0D108BD9-81ED-4DB2-BD59-A6C34878D82A}">
                    <a16:rowId xmlns:a16="http://schemas.microsoft.com/office/drawing/2014/main" val="554381332"/>
                  </a:ext>
                </a:extLst>
              </a:tr>
            </a:tbl>
          </a:graphicData>
        </a:graphic>
      </p:graphicFrame>
    </p:spTree>
    <p:extLst>
      <p:ext uri="{BB962C8B-B14F-4D97-AF65-F5344CB8AC3E}">
        <p14:creationId xmlns:p14="http://schemas.microsoft.com/office/powerpoint/2010/main" val="3479689896"/>
      </p:ext>
    </p:extLst>
  </p:cSld>
  <p:clrMapOvr>
    <a:masterClrMapping/>
  </p:clrMapOvr>
</p:sld>
</file>

<file path=ppt/theme/theme1.xml><?xml version="1.0" encoding="utf-8"?>
<a:theme xmlns:a="http://schemas.openxmlformats.org/drawingml/2006/main" name="poster template A0">
  <a:themeElements>
    <a:clrScheme name="UKHSA colours">
      <a:dk1>
        <a:srgbClr val="000000"/>
      </a:dk1>
      <a:lt1>
        <a:srgbClr val="FFFFFF"/>
      </a:lt1>
      <a:dk2>
        <a:srgbClr val="173A5A"/>
      </a:dk2>
      <a:lt2>
        <a:srgbClr val="D3CBA3"/>
      </a:lt2>
      <a:accent1>
        <a:srgbClr val="52307F"/>
      </a:accent1>
      <a:accent2>
        <a:srgbClr val="2F579F"/>
      </a:accent2>
      <a:accent3>
        <a:srgbClr val="CF2D4A"/>
      </a:accent3>
      <a:accent4>
        <a:srgbClr val="4EA890"/>
      </a:accent4>
      <a:accent5>
        <a:srgbClr val="4CA3DA"/>
      </a:accent5>
      <a:accent6>
        <a:srgbClr val="91BA39"/>
      </a:accent6>
      <a:hlink>
        <a:srgbClr val="ED8546"/>
      </a:hlink>
      <a:folHlink>
        <a:srgbClr val="F4BB4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lnDef>
    <a:txDef>
      <a:spPr>
        <a:noFill/>
      </a:spPr>
      <a:bodyPr wrap="square" rtlCol="0">
        <a:spAutoFit/>
      </a:bodyPr>
      <a:lstStyle>
        <a:defPPr algn="l">
          <a:defRPr dirty="0" smtClean="0">
            <a:latin typeface="Arial" panose="020B0604020202020204" pitchFamily="34" charset="0"/>
            <a:cs typeface="Arial" panose="020B0604020202020204" pitchFamily="34" charset="0"/>
          </a:defRPr>
        </a:defPPr>
      </a:lstStyle>
    </a:txDef>
  </a:objectDefaults>
  <a:extraClrSchemeLst>
    <a:extraClrScheme>
      <a:clrScheme name="Blank Presentation 1">
        <a:dk1>
          <a:srgbClr val="151035"/>
        </a:dk1>
        <a:lt1>
          <a:srgbClr val="003E5D"/>
        </a:lt1>
        <a:dk2>
          <a:srgbClr val="008994"/>
        </a:dk2>
        <a:lt2>
          <a:srgbClr val="4A153C"/>
        </a:lt2>
        <a:accent1>
          <a:srgbClr val="0094CB"/>
        </a:accent1>
        <a:accent2>
          <a:srgbClr val="490518"/>
        </a:accent2>
        <a:accent3>
          <a:srgbClr val="AAAFB6"/>
        </a:accent3>
        <a:accent4>
          <a:srgbClr val="100C2C"/>
        </a:accent4>
        <a:accent5>
          <a:srgbClr val="AAC8E2"/>
        </a:accent5>
        <a:accent6>
          <a:srgbClr val="410415"/>
        </a:accent6>
        <a:hlink>
          <a:srgbClr val="D95121"/>
        </a:hlink>
        <a:folHlink>
          <a:srgbClr val="F2B01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KHSA Landscape A0 poster template.potx" id="{699DF9A6-2C4A-BD4A-86B8-018F15D9AB3B}" vid="{0BDED2AC-F5A5-1241-83B2-922636457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UKHSA landscape A0 poster template</Template>
  <TotalTime>596</TotalTime>
  <Words>1235</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Times</vt:lpstr>
      <vt:lpstr>poster template A0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Alyson O'Neill</dc:creator>
  <cp:lastModifiedBy>Clare Griffiths</cp:lastModifiedBy>
  <cp:revision>14</cp:revision>
  <cp:lastPrinted>2014-10-02T11:39:07Z</cp:lastPrinted>
  <dcterms:created xsi:type="dcterms:W3CDTF">2022-09-02T08:39:04Z</dcterms:created>
  <dcterms:modified xsi:type="dcterms:W3CDTF">2022-10-05T09:21:17Z</dcterms:modified>
</cp:coreProperties>
</file>