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9" r:id="rId3"/>
    <p:sldId id="26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Introduction to 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noProof="1">
                <a:solidFill>
                  <a:schemeClr val="accent2">
                    <a:lumMod val="50000"/>
                  </a:schemeClr>
                </a:solidFill>
              </a:rPr>
              <a:t>Welcome!</a:t>
            </a:r>
          </a:p>
          <a:p>
            <a:endParaRPr lang="fr-FR" sz="2400" noProof="1"/>
          </a:p>
          <a:p>
            <a:r>
              <a:rPr lang="fr-FR" sz="2400" noProof="1"/>
              <a:t>Today we are going to get all of the administrative details.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– go through the syllabus</a:t>
            </a:r>
          </a:p>
          <a:p>
            <a:r>
              <a:rPr lang="fr-FR" sz="2400" noProof="1"/>
              <a:t>    – give a brief overview of the course material</a:t>
            </a:r>
          </a:p>
          <a:p>
            <a:r>
              <a:rPr lang="fr-FR" sz="2400" noProof="1"/>
              <a:t>    – tell you a bit about myself</a:t>
            </a:r>
          </a:p>
          <a:p>
            <a:r>
              <a:rPr lang="fr-FR" sz="2400" noProof="1"/>
              <a:t>    – install software</a:t>
            </a:r>
          </a:p>
          <a:p>
            <a:r>
              <a:rPr lang="fr-FR" sz="2400" noProof="1"/>
              <a:t>    – answer any additional questions 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Topics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405C76-EF2D-6C4D-91CD-67E0CB23C437}"/>
              </a:ext>
            </a:extLst>
          </p:cNvPr>
          <p:cNvSpPr txBox="1"/>
          <p:nvPr/>
        </p:nvSpPr>
        <p:spPr>
          <a:xfrm>
            <a:off x="2970985" y="3198167"/>
            <a:ext cx="625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tentative topics posted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22400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787035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311755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978608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882289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322473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4027794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659421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72" y="1405043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42" y="2658287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43" y="4136339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63491"/>
            <a:ext cx="4410262" cy="44166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F80110-B470-B04A-A4EC-A8B2AEF9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6" y="1180572"/>
            <a:ext cx="3626611" cy="5202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701064" y="1103639"/>
            <a:ext cx="555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 have two Shih-Tzus: Roux and Sargent</a:t>
            </a:r>
          </a:p>
          <a:p>
            <a:r>
              <a:rPr lang="en-US" sz="2000" dirty="0"/>
              <a:t>- Roux is often in my office; please come say hello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Syllabus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2970985" y="3198167"/>
            <a:ext cx="62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syllabus posted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202370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Class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685800" y="1366492"/>
            <a:ext cx="10776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course meetings are organized as follows:</a:t>
            </a:r>
          </a:p>
          <a:p>
            <a:endParaRPr lang="en-US" sz="2400" dirty="0"/>
          </a:p>
          <a:p>
            <a:r>
              <a:rPr lang="en-US" sz="2400" dirty="0"/>
              <a:t>   — </a:t>
            </a:r>
            <a:r>
              <a:rPr lang="en-US" sz="2400" b="1" dirty="0"/>
              <a:t>homework I:</a:t>
            </a:r>
            <a:r>
              <a:rPr lang="en-US" sz="2400" dirty="0"/>
              <a:t>              carefully read any posted notes on the website and </a:t>
            </a:r>
          </a:p>
          <a:p>
            <a:r>
              <a:rPr lang="en-US" sz="2400" dirty="0"/>
              <a:t>                                             formulate questions for the next class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(30-90 minutes)</a:t>
            </a:r>
          </a:p>
          <a:p>
            <a:r>
              <a:rPr lang="en-US" sz="2400" dirty="0"/>
              <a:t>   — </a:t>
            </a:r>
            <a:r>
              <a:rPr lang="en-US" sz="2400" b="1" dirty="0"/>
              <a:t>course form</a:t>
            </a:r>
            <a:r>
              <a:rPr lang="en-US" sz="2400" dirty="0"/>
              <a:t>:              fill out at the start of class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(&lt; 1 minute)</a:t>
            </a:r>
          </a:p>
          <a:p>
            <a:r>
              <a:rPr lang="en-US" sz="2400" b="1" dirty="0"/>
              <a:t>   </a:t>
            </a:r>
            <a:r>
              <a:rPr lang="en-US" sz="2400" dirty="0"/>
              <a:t>—</a:t>
            </a:r>
            <a:r>
              <a:rPr lang="en-US" sz="2400" b="1" dirty="0"/>
              <a:t> discussion / slides:  </a:t>
            </a:r>
            <a:r>
              <a:rPr lang="en-US" sz="2400" dirty="0"/>
              <a:t>review readings or previous notebooks, discuss any</a:t>
            </a:r>
          </a:p>
          <a:p>
            <a:r>
              <a:rPr lang="en-US" sz="2400" dirty="0"/>
              <a:t>                                             questions, perhaps start classwork together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(15-30 minutes)</a:t>
            </a:r>
          </a:p>
          <a:p>
            <a:r>
              <a:rPr lang="en-US" sz="2400" dirty="0"/>
              <a:t>   — </a:t>
            </a:r>
            <a:r>
              <a:rPr lang="en-US" sz="2400" b="1" dirty="0"/>
              <a:t>classwork</a:t>
            </a:r>
            <a:r>
              <a:rPr lang="en-US" sz="2400" dirty="0"/>
              <a:t>:                  work individually or in small groups to answer questions in</a:t>
            </a:r>
          </a:p>
          <a:p>
            <a:r>
              <a:rPr lang="en-US" sz="2400" dirty="0"/>
              <a:t>                                             the form of programming notebooks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(45-60 minutes)</a:t>
            </a:r>
          </a:p>
          <a:p>
            <a:r>
              <a:rPr lang="en-US" sz="2400" dirty="0"/>
              <a:t>   — </a:t>
            </a:r>
            <a:r>
              <a:rPr lang="en-US" sz="2400" b="1" dirty="0"/>
              <a:t>homework II</a:t>
            </a:r>
            <a:r>
              <a:rPr lang="en-US" sz="2400" dirty="0"/>
              <a:t>:             finish classwork or review posted solutions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(0-60 minutes)</a:t>
            </a:r>
          </a:p>
          <a:p>
            <a:endParaRPr lang="en-US" sz="2400" dirty="0"/>
          </a:p>
          <a:p>
            <a:r>
              <a:rPr lang="en-US" sz="2400" dirty="0"/>
              <a:t>All materials can be found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397713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What exactly is data science?</a:t>
            </a:r>
          </a:p>
          <a:p>
            <a:endParaRPr lang="en-US" sz="2400" noProof="1"/>
          </a:p>
          <a:p>
            <a:r>
              <a:rPr lang="en-US" sz="2400" dirty="0"/>
              <a:t>Data science is an interdisciplinary field concerned with drawing knowledge from data and communicating those results to various audiences. Data science needs to be learned </a:t>
            </a:r>
            <a:r>
              <a:rPr lang="en-US" sz="2400" i="1" dirty="0"/>
              <a:t>by doing</a:t>
            </a:r>
            <a:r>
              <a:rPr lang="en-US" sz="2400" dirty="0"/>
              <a:t> data science.</a:t>
            </a:r>
            <a:endParaRPr lang="en-US" sz="2400" b="1" noProof="1"/>
          </a:p>
          <a:p>
            <a:endParaRPr lang="en-US" sz="2400" noProof="1"/>
          </a:p>
          <a:p>
            <a:r>
              <a:rPr lang="en-US" sz="2400" dirty="0"/>
              <a:t>By the end of the semester, you will feel confident collecting and analyzing datasets from a variety of fields. You will be able to use these skills to address data-driven problems in a wide range of application domains.</a:t>
            </a:r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Sequence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76783" y="2004648"/>
            <a:ext cx="16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209</a:t>
            </a:r>
          </a:p>
          <a:p>
            <a:pPr algn="ctr"/>
            <a:r>
              <a:rPr lang="en-US" sz="2400" noProof="1"/>
              <a:t>or </a:t>
            </a:r>
          </a:p>
          <a:p>
            <a:pPr algn="ctr"/>
            <a:r>
              <a:rPr lang="en-US" sz="2400" b="1" noProof="1"/>
              <a:t>CSMC 150</a:t>
            </a:r>
          </a:p>
        </p:txBody>
      </p:sp>
      <p:sp>
        <p:nvSpPr>
          <p:cNvPr id="2" name="Cadre 1">
            <a:extLst>
              <a:ext uri="{FF2B5EF4-FFF2-40B4-BE49-F238E27FC236}">
                <a16:creationId xmlns:a16="http://schemas.microsoft.com/office/drawing/2014/main" id="{029D89E2-2A08-5F4D-AC70-35270CD3BA66}"/>
              </a:ext>
            </a:extLst>
          </p:cNvPr>
          <p:cNvSpPr/>
          <p:nvPr/>
        </p:nvSpPr>
        <p:spPr>
          <a:xfrm>
            <a:off x="1474241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C25494-A675-8A42-84C0-23348F4BE858}"/>
              </a:ext>
            </a:extLst>
          </p:cNvPr>
          <p:cNvSpPr txBox="1"/>
          <p:nvPr/>
        </p:nvSpPr>
        <p:spPr>
          <a:xfrm>
            <a:off x="5275376" y="2390390"/>
            <a:ext cx="16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289</a:t>
            </a: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A7F4BACF-803B-534F-A50E-FB18341D068B}"/>
              </a:ext>
            </a:extLst>
          </p:cNvPr>
          <p:cNvSpPr/>
          <p:nvPr/>
        </p:nvSpPr>
        <p:spPr>
          <a:xfrm>
            <a:off x="5033669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E5D266-E91D-5D4C-83D0-0C98825AF658}"/>
              </a:ext>
            </a:extLst>
          </p:cNvPr>
          <p:cNvSpPr txBox="1"/>
          <p:nvPr/>
        </p:nvSpPr>
        <p:spPr>
          <a:xfrm>
            <a:off x="8795638" y="2370297"/>
            <a:ext cx="16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/>
              <a:t>MATH 389</a:t>
            </a: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BE0FB3F6-E382-6046-8DBA-93836F995A43}"/>
              </a:ext>
            </a:extLst>
          </p:cNvPr>
          <p:cNvSpPr/>
          <p:nvPr/>
        </p:nvSpPr>
        <p:spPr>
          <a:xfrm>
            <a:off x="8593097" y="1842812"/>
            <a:ext cx="2046331" cy="1524000"/>
          </a:xfrm>
          <a:prstGeom prst="frame">
            <a:avLst>
              <a:gd name="adj1" fmla="val 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2185771-EE64-6547-AED9-D8C3E13C86D5}"/>
              </a:ext>
            </a:extLst>
          </p:cNvPr>
          <p:cNvCxnSpPr/>
          <p:nvPr/>
        </p:nvCxnSpPr>
        <p:spPr>
          <a:xfrm>
            <a:off x="3635829" y="2621222"/>
            <a:ext cx="1251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C427746-F6D1-4D43-B47D-3D2C59684BFA}"/>
              </a:ext>
            </a:extLst>
          </p:cNvPr>
          <p:cNvCxnSpPr/>
          <p:nvPr/>
        </p:nvCxnSpPr>
        <p:spPr>
          <a:xfrm>
            <a:off x="7217229" y="2597218"/>
            <a:ext cx="1251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2ADAB0E-39F6-BC4E-8C64-3999FCA61176}"/>
              </a:ext>
            </a:extLst>
          </p:cNvPr>
          <p:cNvSpPr txBox="1"/>
          <p:nvPr/>
        </p:nvSpPr>
        <p:spPr>
          <a:xfrm>
            <a:off x="1523227" y="3791720"/>
            <a:ext cx="9333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course assumes you have some experience using code to manipulate data. It makes no assumptions about your knowledge of any specific programing language or knowledge of statistical inference.</a:t>
            </a:r>
          </a:p>
          <a:p>
            <a:endParaRPr lang="en-US" sz="2400" dirty="0"/>
          </a:p>
          <a:p>
            <a:r>
              <a:rPr lang="en-US" sz="2400" dirty="0"/>
              <a:t>The class is designed as a year-long sequence paired with MATH 389; I strongly suggest taking both during the same academic year if possible.</a:t>
            </a:r>
          </a:p>
        </p:txBody>
      </p:sp>
    </p:spTree>
    <p:extLst>
      <p:ext uri="{BB962C8B-B14F-4D97-AF65-F5344CB8AC3E}">
        <p14:creationId xmlns:p14="http://schemas.microsoft.com/office/powerpoint/2010/main" val="37117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</p:spTree>
    <p:extLst>
      <p:ext uri="{BB962C8B-B14F-4D97-AF65-F5344CB8AC3E}">
        <p14:creationId xmlns:p14="http://schemas.microsoft.com/office/powerpoint/2010/main" val="42517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BF947C48-3A9B-C94B-8FD7-3548FDFCA2CC}"/>
              </a:ext>
            </a:extLst>
          </p:cNvPr>
          <p:cNvSpPr/>
          <p:nvPr/>
        </p:nvSpPr>
        <p:spPr>
          <a:xfrm>
            <a:off x="1284514" y="1253813"/>
            <a:ext cx="6803571" cy="2917371"/>
          </a:xfrm>
          <a:prstGeom prst="frame">
            <a:avLst>
              <a:gd name="adj1" fmla="val 3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886DD-7BDB-9448-86DD-5C1E87A3C943}"/>
              </a:ext>
            </a:extLst>
          </p:cNvPr>
          <p:cNvSpPr txBox="1"/>
          <p:nvPr/>
        </p:nvSpPr>
        <p:spPr>
          <a:xfrm>
            <a:off x="9410874" y="1312653"/>
            <a:ext cx="249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Focus of MATH 289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05D5D-9202-0943-B78F-56C84639816D}"/>
              </a:ext>
            </a:extLst>
          </p:cNvPr>
          <p:cNvCxnSpPr>
            <a:cxnSpLocks/>
          </p:cNvCxnSpPr>
          <p:nvPr/>
        </p:nvCxnSpPr>
        <p:spPr>
          <a:xfrm flipH="1">
            <a:off x="8229600" y="1959429"/>
            <a:ext cx="1181274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Science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30" name="Picture 6" descr="Grolemund &amp; Wickham R4DS Illustration">
            <a:extLst>
              <a:ext uri="{FF2B5EF4-FFF2-40B4-BE49-F238E27FC236}">
                <a16:creationId xmlns:a16="http://schemas.microsoft.com/office/drawing/2014/main" id="{A8030C49-DA81-E74C-90CA-F94E7243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6" y="1561590"/>
            <a:ext cx="9509579" cy="37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1745DE-0F0B-5A49-A811-E563994C5348}"/>
              </a:ext>
            </a:extLst>
          </p:cNvPr>
          <p:cNvSpPr txBox="1"/>
          <p:nvPr/>
        </p:nvSpPr>
        <p:spPr>
          <a:xfrm>
            <a:off x="1757766" y="5296409"/>
            <a:ext cx="889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Grolemund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</a:rPr>
              <a:t>Wickham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R4DS Illustration</a:t>
            </a:r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BF947C48-3A9B-C94B-8FD7-3548FDFCA2CC}"/>
              </a:ext>
            </a:extLst>
          </p:cNvPr>
          <p:cNvSpPr/>
          <p:nvPr/>
        </p:nvSpPr>
        <p:spPr>
          <a:xfrm>
            <a:off x="5758543" y="2684376"/>
            <a:ext cx="5736771" cy="2416949"/>
          </a:xfrm>
          <a:prstGeom prst="frame">
            <a:avLst>
              <a:gd name="adj1" fmla="val 3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886DD-7BDB-9448-86DD-5C1E87A3C943}"/>
              </a:ext>
            </a:extLst>
          </p:cNvPr>
          <p:cNvSpPr txBox="1"/>
          <p:nvPr/>
        </p:nvSpPr>
        <p:spPr>
          <a:xfrm>
            <a:off x="4327245" y="5569503"/>
            <a:ext cx="249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Focus of MATH 389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05D5D-9202-0943-B78F-56C84639816D}"/>
              </a:ext>
            </a:extLst>
          </p:cNvPr>
          <p:cNvCxnSpPr>
            <a:cxnSpLocks/>
          </p:cNvCxnSpPr>
          <p:nvPr/>
        </p:nvCxnSpPr>
        <p:spPr>
          <a:xfrm flipV="1">
            <a:off x="6389914" y="5183598"/>
            <a:ext cx="1926772" cy="92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8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1909377" y="1165621"/>
            <a:ext cx="88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several different programming languages for data science. By far the two most popular are R and Python.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64" y="2424704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Programming Language - An Overview | Vizteams">
            <a:extLst>
              <a:ext uri="{FF2B5EF4-FFF2-40B4-BE49-F238E27FC236}">
                <a16:creationId xmlns:a16="http://schemas.microsoft.com/office/drawing/2014/main" id="{4D64324D-183E-5A47-8E1D-AAE9F8FF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651"/>
            <a:ext cx="5171345" cy="2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09377" y="4546307"/>
            <a:ext cx="8899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be using R this semester but will learn a version that is easily adapted to other languages such as Python.</a:t>
            </a:r>
          </a:p>
          <a:p>
            <a:endParaRPr lang="en-US" sz="2400" dirty="0"/>
          </a:p>
          <a:p>
            <a:r>
              <a:rPr lang="en-US" sz="2400" dirty="0"/>
              <a:t>In the last week I will demo the use of Python and JavaScript based on the the class material.</a:t>
            </a:r>
          </a:p>
        </p:txBody>
      </p:sp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591</Words>
  <Application>Microsoft Macintosh PowerPoint</Application>
  <PresentationFormat>Grand écran</PresentationFormat>
  <Paragraphs>82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31</cp:revision>
  <dcterms:created xsi:type="dcterms:W3CDTF">2021-04-28T17:57:29Z</dcterms:created>
  <dcterms:modified xsi:type="dcterms:W3CDTF">2021-08-12T21:01:27Z</dcterms:modified>
</cp:coreProperties>
</file>