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79" r:id="rId3"/>
    <p:sldId id="260" r:id="rId4"/>
    <p:sldId id="262" r:id="rId5"/>
    <p:sldId id="278" r:id="rId6"/>
    <p:sldId id="266" r:id="rId7"/>
    <p:sldId id="269" r:id="rId8"/>
    <p:sldId id="268" r:id="rId9"/>
    <p:sldId id="273" r:id="rId10"/>
    <p:sldId id="274" r:id="rId11"/>
    <p:sldId id="275" r:id="rId12"/>
    <p:sldId id="276" r:id="rId13"/>
    <p:sldId id="264" r:id="rId14"/>
    <p:sldId id="263" r:id="rId15"/>
    <p:sldId id="265" r:id="rId16"/>
    <p:sldId id="267" r:id="rId17"/>
    <p:sldId id="270" r:id="rId18"/>
    <p:sldId id="272" r:id="rId19"/>
    <p:sldId id="271"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19/08/2021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19/08/2021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9" y="2875002"/>
            <a:ext cx="8899522" cy="1107996"/>
          </a:xfrm>
          <a:prstGeom prst="rect">
            <a:avLst/>
          </a:prstGeom>
          <a:noFill/>
        </p:spPr>
        <p:txBody>
          <a:bodyPr wrap="square" rtlCol="0">
            <a:spAutoFit/>
          </a:bodyPr>
          <a:lstStyle/>
          <a:p>
            <a:pPr algn="ctr"/>
            <a:r>
              <a:rPr lang="fr-FR" sz="6600" noProof="1">
                <a:solidFill>
                  <a:schemeClr val="accent2">
                    <a:lumMod val="75000"/>
                  </a:schemeClr>
                </a:solidFill>
              </a:rPr>
              <a:t>Welcome!</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Questions &amp; Office Hours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1724977" y="1536174"/>
            <a:ext cx="8742044" cy="3785652"/>
          </a:xfrm>
          <a:prstGeom prst="rect">
            <a:avLst/>
          </a:prstGeom>
          <a:noFill/>
        </p:spPr>
        <p:txBody>
          <a:bodyPr wrap="square" rtlCol="0">
            <a:spAutoFit/>
          </a:bodyPr>
          <a:lstStyle/>
          <a:p>
            <a:r>
              <a:rPr lang="en-US" sz="2400" dirty="0"/>
              <a:t>We will usually have a lot of time in class to answer any questions you have about the course material. I am usually around before and after class for additional questions.</a:t>
            </a:r>
          </a:p>
          <a:p>
            <a:endParaRPr lang="en-US" sz="2400" dirty="0"/>
          </a:p>
          <a:p>
            <a:r>
              <a:rPr lang="en-US" sz="2400" dirty="0"/>
              <a:t>Please also feel free to send questions by email. I typically respond within 24 hours.</a:t>
            </a:r>
          </a:p>
          <a:p>
            <a:endParaRPr lang="en-US" sz="2400" dirty="0"/>
          </a:p>
          <a:p>
            <a:r>
              <a:rPr lang="en-US" sz="2400" dirty="0"/>
              <a:t>Finally, I am of course happy to schedule an office hours meeting for extended questions or personal concerns. Just send me an email with your availability at least 1 day before you'd like to meet.</a:t>
            </a:r>
          </a:p>
        </p:txBody>
      </p:sp>
    </p:spTree>
    <p:extLst>
      <p:ext uri="{BB962C8B-B14F-4D97-AF65-F5344CB8AC3E}">
        <p14:creationId xmlns:p14="http://schemas.microsoft.com/office/powerpoint/2010/main" val="406903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Coffee chat?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494892" y="1905506"/>
            <a:ext cx="6178051" cy="3046988"/>
          </a:xfrm>
          <a:prstGeom prst="rect">
            <a:avLst/>
          </a:prstGeom>
          <a:noFill/>
        </p:spPr>
        <p:txBody>
          <a:bodyPr wrap="square" rtlCol="0">
            <a:spAutoFit/>
          </a:bodyPr>
          <a:lstStyle/>
          <a:p>
            <a:r>
              <a:rPr lang="en-US" sz="2400" dirty="0"/>
              <a:t>I get a lot of requests for longer discussions about graduate school, careers in data science, or research projects.</a:t>
            </a:r>
          </a:p>
          <a:p>
            <a:endParaRPr lang="en-US" sz="2400" dirty="0"/>
          </a:p>
          <a:p>
            <a:r>
              <a:rPr lang="en-US" sz="2400" dirty="0"/>
              <a:t>I love having these conversations with students. Just send me an email or ask after class and we can find a time to grab coffee/tea/whatever and answer any questions you have.</a:t>
            </a:r>
          </a:p>
        </p:txBody>
      </p:sp>
      <p:pic>
        <p:nvPicPr>
          <p:cNvPr id="3" name="Picture 2" descr="Does Coffee Cause Cancer? Scientists Study How Drink ...">
            <a:extLst>
              <a:ext uri="{FF2B5EF4-FFF2-40B4-BE49-F238E27FC236}">
                <a16:creationId xmlns:a16="http://schemas.microsoft.com/office/drawing/2014/main" id="{762A6BB0-37D0-B94B-A9D6-ABEBCF5F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192" y="1905506"/>
            <a:ext cx="4569777" cy="304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Masks and Such</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358168" y="1700103"/>
            <a:ext cx="5249279" cy="4093428"/>
          </a:xfrm>
          <a:prstGeom prst="rect">
            <a:avLst/>
          </a:prstGeom>
          <a:noFill/>
        </p:spPr>
        <p:txBody>
          <a:bodyPr wrap="square" rtlCol="0">
            <a:spAutoFit/>
          </a:bodyPr>
          <a:lstStyle/>
          <a:p>
            <a:r>
              <a:rPr lang="en-US" sz="2000" dirty="0"/>
              <a:t>As I mentioned in my first email to the class, policies regarding COVID-19 are constantly changing. In fact, they already have!</a:t>
            </a:r>
          </a:p>
          <a:p>
            <a:endParaRPr lang="en-US" sz="2000" dirty="0"/>
          </a:p>
          <a:p>
            <a:r>
              <a:rPr lang="en-US" sz="2000" dirty="0"/>
              <a:t>Following the UR guidelines, for the first three weeks we will wear masks while in class. We can re-assess the situation after that point.</a:t>
            </a:r>
          </a:p>
          <a:p>
            <a:endParaRPr lang="en-US" sz="2000" dirty="0"/>
          </a:p>
          <a:p>
            <a:r>
              <a:rPr lang="en-US" sz="2000" dirty="0"/>
              <a:t>Faculty are also asked to create a seating chart (kindergarten-style, see image). Think about where and with whom you would like to sit. I will use whatever configuration we have in class on Thursday.</a:t>
            </a:r>
          </a:p>
        </p:txBody>
      </p:sp>
      <p:pic>
        <p:nvPicPr>
          <p:cNvPr id="2050" name="Picture 2" descr="Kindergarten teacher Jenay Burck fully transitioned to flexible classroom seating last year, as seen at Noble Crossing Elementary in Noblesville, Ind., on Tuesday, July 25, 2017. Burck's students have a &quot;home base&quot; area to begin and conclude their day, but otherwise move about the room throughout the day, with the ability to choose their setting area according to the task at hand.">
            <a:extLst>
              <a:ext uri="{FF2B5EF4-FFF2-40B4-BE49-F238E27FC236}">
                <a16:creationId xmlns:a16="http://schemas.microsoft.com/office/drawing/2014/main" id="{E808CA3A-B1AF-EB4D-83A9-F94CE15D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62921"/>
            <a:ext cx="5777196" cy="333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3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Sequence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BDC25494-A675-8A42-84C0-23348F4BE858}"/>
              </a:ext>
            </a:extLst>
          </p:cNvPr>
          <p:cNvSpPr txBox="1"/>
          <p:nvPr/>
        </p:nvSpPr>
        <p:spPr>
          <a:xfrm>
            <a:off x="3174438" y="3631361"/>
            <a:ext cx="1641248" cy="461665"/>
          </a:xfrm>
          <a:prstGeom prst="rect">
            <a:avLst/>
          </a:prstGeom>
          <a:noFill/>
        </p:spPr>
        <p:txBody>
          <a:bodyPr wrap="square" rtlCol="0">
            <a:spAutoFit/>
          </a:bodyPr>
          <a:lstStyle/>
          <a:p>
            <a:pPr algn="ctr"/>
            <a:r>
              <a:rPr lang="en-US" sz="2400" b="1" noProof="1"/>
              <a:t>MATH 289</a:t>
            </a:r>
          </a:p>
        </p:txBody>
      </p:sp>
      <p:sp>
        <p:nvSpPr>
          <p:cNvPr id="8" name="Cadre 7">
            <a:extLst>
              <a:ext uri="{FF2B5EF4-FFF2-40B4-BE49-F238E27FC236}">
                <a16:creationId xmlns:a16="http://schemas.microsoft.com/office/drawing/2014/main" id="{A7F4BACF-803B-534F-A50E-FB18341D068B}"/>
              </a:ext>
            </a:extLst>
          </p:cNvPr>
          <p:cNvSpPr/>
          <p:nvPr/>
        </p:nvSpPr>
        <p:spPr>
          <a:xfrm>
            <a:off x="2932731" y="3083783"/>
            <a:ext cx="2046331" cy="1524000"/>
          </a:xfrm>
          <a:prstGeom prst="frame">
            <a:avLst>
              <a:gd name="adj1"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ZoneTexte 8">
            <a:extLst>
              <a:ext uri="{FF2B5EF4-FFF2-40B4-BE49-F238E27FC236}">
                <a16:creationId xmlns:a16="http://schemas.microsoft.com/office/drawing/2014/main" id="{0AE5D266-E91D-5D4C-83D0-0C98825AF658}"/>
              </a:ext>
            </a:extLst>
          </p:cNvPr>
          <p:cNvSpPr txBox="1"/>
          <p:nvPr/>
        </p:nvSpPr>
        <p:spPr>
          <a:xfrm>
            <a:off x="6694700" y="3611268"/>
            <a:ext cx="1641248" cy="461665"/>
          </a:xfrm>
          <a:prstGeom prst="rect">
            <a:avLst/>
          </a:prstGeom>
          <a:noFill/>
        </p:spPr>
        <p:txBody>
          <a:bodyPr wrap="square" rtlCol="0">
            <a:spAutoFit/>
          </a:bodyPr>
          <a:lstStyle/>
          <a:p>
            <a:pPr algn="ctr"/>
            <a:r>
              <a:rPr lang="en-US" sz="2400" b="1" noProof="1"/>
              <a:t>MATH 389</a:t>
            </a:r>
          </a:p>
        </p:txBody>
      </p:sp>
      <p:sp>
        <p:nvSpPr>
          <p:cNvPr id="10" name="Cadre 9">
            <a:extLst>
              <a:ext uri="{FF2B5EF4-FFF2-40B4-BE49-F238E27FC236}">
                <a16:creationId xmlns:a16="http://schemas.microsoft.com/office/drawing/2014/main" id="{BE0FB3F6-E382-6046-8DBA-93836F995A43}"/>
              </a:ext>
            </a:extLst>
          </p:cNvPr>
          <p:cNvSpPr/>
          <p:nvPr/>
        </p:nvSpPr>
        <p:spPr>
          <a:xfrm>
            <a:off x="6492159" y="3083783"/>
            <a:ext cx="2046331" cy="1524000"/>
          </a:xfrm>
          <a:prstGeom prst="frame">
            <a:avLst>
              <a:gd name="adj1"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Connecteur droit avec flèche 12">
            <a:extLst>
              <a:ext uri="{FF2B5EF4-FFF2-40B4-BE49-F238E27FC236}">
                <a16:creationId xmlns:a16="http://schemas.microsoft.com/office/drawing/2014/main" id="{9C427746-F6D1-4D43-B47D-3D2C59684BFA}"/>
              </a:ext>
            </a:extLst>
          </p:cNvPr>
          <p:cNvCxnSpPr/>
          <p:nvPr/>
        </p:nvCxnSpPr>
        <p:spPr>
          <a:xfrm>
            <a:off x="5116291" y="3838189"/>
            <a:ext cx="12518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42ADAB0E-39F6-BC4E-8C64-3999FCA61176}"/>
              </a:ext>
            </a:extLst>
          </p:cNvPr>
          <p:cNvSpPr txBox="1"/>
          <p:nvPr/>
        </p:nvSpPr>
        <p:spPr>
          <a:xfrm>
            <a:off x="1566771" y="5133587"/>
            <a:ext cx="9333142" cy="830997"/>
          </a:xfrm>
          <a:prstGeom prst="rect">
            <a:avLst/>
          </a:prstGeom>
          <a:noFill/>
        </p:spPr>
        <p:txBody>
          <a:bodyPr wrap="square" rtlCol="0">
            <a:spAutoFit/>
          </a:bodyPr>
          <a:lstStyle/>
          <a:p>
            <a:r>
              <a:rPr lang="en-US" sz="2400" dirty="0"/>
              <a:t>The class is designed as a year-long sequence paired with MATH 389; I strongly suggest taking both during the same academic year if possible.</a:t>
            </a:r>
          </a:p>
        </p:txBody>
      </p:sp>
      <p:sp>
        <p:nvSpPr>
          <p:cNvPr id="15" name="ZoneTexte 14">
            <a:extLst>
              <a:ext uri="{FF2B5EF4-FFF2-40B4-BE49-F238E27FC236}">
                <a16:creationId xmlns:a16="http://schemas.microsoft.com/office/drawing/2014/main" id="{08060B72-6AC1-EB48-8589-EC0491067139}"/>
              </a:ext>
            </a:extLst>
          </p:cNvPr>
          <p:cNvSpPr txBox="1"/>
          <p:nvPr/>
        </p:nvSpPr>
        <p:spPr>
          <a:xfrm>
            <a:off x="1566771" y="1491012"/>
            <a:ext cx="9333142" cy="1200329"/>
          </a:xfrm>
          <a:prstGeom prst="rect">
            <a:avLst/>
          </a:prstGeom>
          <a:noFill/>
        </p:spPr>
        <p:txBody>
          <a:bodyPr wrap="square" rtlCol="0">
            <a:spAutoFit/>
          </a:bodyPr>
          <a:lstStyle/>
          <a:p>
            <a:r>
              <a:rPr lang="en-US" sz="2400" dirty="0"/>
              <a:t>This course assumes you have some experience using code to manipulate data. It makes no assumptions about your knowledge of any specific programing language or knowledge of statistical inference.</a:t>
            </a:r>
          </a:p>
        </p:txBody>
      </p:sp>
    </p:spTree>
    <p:extLst>
      <p:ext uri="{BB962C8B-B14F-4D97-AF65-F5344CB8AC3E}">
        <p14:creationId xmlns:p14="http://schemas.microsoft.com/office/powerpoint/2010/main" val="371175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1030" name="Picture 6" descr="Grolemund &amp; Wickham R4DS Illustration">
            <a:extLst>
              <a:ext uri="{FF2B5EF4-FFF2-40B4-BE49-F238E27FC236}">
                <a16:creationId xmlns:a16="http://schemas.microsoft.com/office/drawing/2014/main" id="{A8030C49-DA81-E74C-90CA-F94E72439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66" y="1561590"/>
            <a:ext cx="9509579" cy="3734819"/>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501745DE-0F0B-5A49-A811-E563994C5348}"/>
              </a:ext>
            </a:extLst>
          </p:cNvPr>
          <p:cNvSpPr txBox="1"/>
          <p:nvPr/>
        </p:nvSpPr>
        <p:spPr>
          <a:xfrm>
            <a:off x="1757766" y="5296409"/>
            <a:ext cx="8899522" cy="307777"/>
          </a:xfrm>
          <a:prstGeom prst="rect">
            <a:avLst/>
          </a:prstGeom>
          <a:noFill/>
        </p:spPr>
        <p:txBody>
          <a:bodyPr wrap="square" rtlCol="0">
            <a:spAutoFit/>
          </a:bodyPr>
          <a:lstStyle/>
          <a:p>
            <a:r>
              <a:rPr lang="fr-FR" sz="1400" dirty="0" err="1">
                <a:solidFill>
                  <a:schemeClr val="bg1">
                    <a:lumMod val="75000"/>
                  </a:schemeClr>
                </a:solidFill>
              </a:rPr>
              <a:t>Grolemund</a:t>
            </a:r>
            <a:r>
              <a:rPr lang="fr-FR" sz="1400" dirty="0">
                <a:solidFill>
                  <a:schemeClr val="bg1">
                    <a:lumMod val="75000"/>
                  </a:schemeClr>
                </a:solidFill>
              </a:rPr>
              <a:t> &amp; </a:t>
            </a:r>
            <a:r>
              <a:rPr lang="fr-FR" sz="1400" dirty="0" err="1">
                <a:solidFill>
                  <a:schemeClr val="bg1">
                    <a:lumMod val="75000"/>
                  </a:schemeClr>
                </a:solidFill>
              </a:rPr>
              <a:t>Wickham</a:t>
            </a:r>
            <a:r>
              <a:rPr lang="fr-FR" sz="1400" dirty="0">
                <a:solidFill>
                  <a:schemeClr val="bg1">
                    <a:lumMod val="75000"/>
                  </a:schemeClr>
                </a:solidFill>
              </a:rPr>
              <a:t> R4DS Illustration</a:t>
            </a:r>
          </a:p>
        </p:txBody>
      </p:sp>
      <p:sp>
        <p:nvSpPr>
          <p:cNvPr id="3" name="Cadre 2">
            <a:extLst>
              <a:ext uri="{FF2B5EF4-FFF2-40B4-BE49-F238E27FC236}">
                <a16:creationId xmlns:a16="http://schemas.microsoft.com/office/drawing/2014/main" id="{BF947C48-3A9B-C94B-8FD7-3548FDFCA2CC}"/>
              </a:ext>
            </a:extLst>
          </p:cNvPr>
          <p:cNvSpPr/>
          <p:nvPr/>
        </p:nvSpPr>
        <p:spPr>
          <a:xfrm>
            <a:off x="1284514" y="1253813"/>
            <a:ext cx="6803571" cy="2917371"/>
          </a:xfrm>
          <a:prstGeom prst="frame">
            <a:avLst>
              <a:gd name="adj1" fmla="val 3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ZoneTexte 3">
            <a:extLst>
              <a:ext uri="{FF2B5EF4-FFF2-40B4-BE49-F238E27FC236}">
                <a16:creationId xmlns:a16="http://schemas.microsoft.com/office/drawing/2014/main" id="{3B1886DD-7BDB-9448-86DD-5C1E87A3C943}"/>
              </a:ext>
            </a:extLst>
          </p:cNvPr>
          <p:cNvSpPr txBox="1"/>
          <p:nvPr/>
        </p:nvSpPr>
        <p:spPr>
          <a:xfrm>
            <a:off x="9410874" y="1312653"/>
            <a:ext cx="2492828" cy="1077218"/>
          </a:xfrm>
          <a:prstGeom prst="rect">
            <a:avLst/>
          </a:prstGeom>
          <a:noFill/>
        </p:spPr>
        <p:txBody>
          <a:bodyPr wrap="square" rtlCol="0">
            <a:spAutoFit/>
          </a:bodyPr>
          <a:lstStyle/>
          <a:p>
            <a:r>
              <a:rPr lang="en-US" sz="3200" b="1" dirty="0">
                <a:solidFill>
                  <a:schemeClr val="accent1">
                    <a:lumMod val="75000"/>
                  </a:schemeClr>
                </a:solidFill>
              </a:rPr>
              <a:t>Focus of MATH 289</a:t>
            </a:r>
          </a:p>
        </p:txBody>
      </p:sp>
      <p:cxnSp>
        <p:nvCxnSpPr>
          <p:cNvPr id="6" name="Connecteur droit avec flèche 5">
            <a:extLst>
              <a:ext uri="{FF2B5EF4-FFF2-40B4-BE49-F238E27FC236}">
                <a16:creationId xmlns:a16="http://schemas.microsoft.com/office/drawing/2014/main" id="{D3405D5D-9202-0943-B78F-56C84639816D}"/>
              </a:ext>
            </a:extLst>
          </p:cNvPr>
          <p:cNvCxnSpPr>
            <a:cxnSpLocks/>
          </p:cNvCxnSpPr>
          <p:nvPr/>
        </p:nvCxnSpPr>
        <p:spPr>
          <a:xfrm flipH="1">
            <a:off x="8229600" y="1959429"/>
            <a:ext cx="1181274" cy="533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53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1030" name="Picture 6" descr="Grolemund &amp; Wickham R4DS Illustration">
            <a:extLst>
              <a:ext uri="{FF2B5EF4-FFF2-40B4-BE49-F238E27FC236}">
                <a16:creationId xmlns:a16="http://schemas.microsoft.com/office/drawing/2014/main" id="{A8030C49-DA81-E74C-90CA-F94E72439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66" y="1561590"/>
            <a:ext cx="9509579" cy="3734819"/>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501745DE-0F0B-5A49-A811-E563994C5348}"/>
              </a:ext>
            </a:extLst>
          </p:cNvPr>
          <p:cNvSpPr txBox="1"/>
          <p:nvPr/>
        </p:nvSpPr>
        <p:spPr>
          <a:xfrm>
            <a:off x="1757766" y="5296409"/>
            <a:ext cx="8899522" cy="307777"/>
          </a:xfrm>
          <a:prstGeom prst="rect">
            <a:avLst/>
          </a:prstGeom>
          <a:noFill/>
        </p:spPr>
        <p:txBody>
          <a:bodyPr wrap="square" rtlCol="0">
            <a:spAutoFit/>
          </a:bodyPr>
          <a:lstStyle/>
          <a:p>
            <a:r>
              <a:rPr lang="fr-FR" sz="1400" dirty="0" err="1">
                <a:solidFill>
                  <a:schemeClr val="bg1">
                    <a:lumMod val="75000"/>
                  </a:schemeClr>
                </a:solidFill>
              </a:rPr>
              <a:t>Grolemund</a:t>
            </a:r>
            <a:r>
              <a:rPr lang="fr-FR" sz="1400" dirty="0">
                <a:solidFill>
                  <a:schemeClr val="bg1">
                    <a:lumMod val="75000"/>
                  </a:schemeClr>
                </a:solidFill>
              </a:rPr>
              <a:t> &amp; </a:t>
            </a:r>
            <a:r>
              <a:rPr lang="fr-FR" sz="1400" dirty="0" err="1">
                <a:solidFill>
                  <a:schemeClr val="bg1">
                    <a:lumMod val="75000"/>
                  </a:schemeClr>
                </a:solidFill>
              </a:rPr>
              <a:t>Wickham</a:t>
            </a:r>
            <a:r>
              <a:rPr lang="fr-FR" sz="1400" dirty="0">
                <a:solidFill>
                  <a:schemeClr val="bg1">
                    <a:lumMod val="75000"/>
                  </a:schemeClr>
                </a:solidFill>
              </a:rPr>
              <a:t> R4DS Illustration</a:t>
            </a:r>
          </a:p>
        </p:txBody>
      </p:sp>
      <p:sp>
        <p:nvSpPr>
          <p:cNvPr id="3" name="Cadre 2">
            <a:extLst>
              <a:ext uri="{FF2B5EF4-FFF2-40B4-BE49-F238E27FC236}">
                <a16:creationId xmlns:a16="http://schemas.microsoft.com/office/drawing/2014/main" id="{BF947C48-3A9B-C94B-8FD7-3548FDFCA2CC}"/>
              </a:ext>
            </a:extLst>
          </p:cNvPr>
          <p:cNvSpPr/>
          <p:nvPr/>
        </p:nvSpPr>
        <p:spPr>
          <a:xfrm>
            <a:off x="5758543" y="2684376"/>
            <a:ext cx="5736771" cy="2416949"/>
          </a:xfrm>
          <a:prstGeom prst="frame">
            <a:avLst>
              <a:gd name="adj1" fmla="val 3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ZoneTexte 3">
            <a:extLst>
              <a:ext uri="{FF2B5EF4-FFF2-40B4-BE49-F238E27FC236}">
                <a16:creationId xmlns:a16="http://schemas.microsoft.com/office/drawing/2014/main" id="{3B1886DD-7BDB-9448-86DD-5C1E87A3C943}"/>
              </a:ext>
            </a:extLst>
          </p:cNvPr>
          <p:cNvSpPr txBox="1"/>
          <p:nvPr/>
        </p:nvSpPr>
        <p:spPr>
          <a:xfrm>
            <a:off x="4327245" y="5569503"/>
            <a:ext cx="2492828" cy="1077218"/>
          </a:xfrm>
          <a:prstGeom prst="rect">
            <a:avLst/>
          </a:prstGeom>
          <a:noFill/>
        </p:spPr>
        <p:txBody>
          <a:bodyPr wrap="square" rtlCol="0">
            <a:spAutoFit/>
          </a:bodyPr>
          <a:lstStyle/>
          <a:p>
            <a:r>
              <a:rPr lang="en-US" sz="3200" b="1" dirty="0">
                <a:solidFill>
                  <a:schemeClr val="accent1">
                    <a:lumMod val="75000"/>
                  </a:schemeClr>
                </a:solidFill>
              </a:rPr>
              <a:t>Focus of MATH 389</a:t>
            </a:r>
          </a:p>
        </p:txBody>
      </p:sp>
      <p:cxnSp>
        <p:nvCxnSpPr>
          <p:cNvPr id="6" name="Connecteur droit avec flèche 5">
            <a:extLst>
              <a:ext uri="{FF2B5EF4-FFF2-40B4-BE49-F238E27FC236}">
                <a16:creationId xmlns:a16="http://schemas.microsoft.com/office/drawing/2014/main" id="{D3405D5D-9202-0943-B78F-56C84639816D}"/>
              </a:ext>
            </a:extLst>
          </p:cNvPr>
          <p:cNvCxnSpPr>
            <a:cxnSpLocks/>
          </p:cNvCxnSpPr>
          <p:nvPr/>
        </p:nvCxnSpPr>
        <p:spPr>
          <a:xfrm flipV="1">
            <a:off x="6389914" y="5183598"/>
            <a:ext cx="1926772" cy="924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08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Topics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6" name="ZoneTexte 5">
            <a:extLst>
              <a:ext uri="{FF2B5EF4-FFF2-40B4-BE49-F238E27FC236}">
                <a16:creationId xmlns:a16="http://schemas.microsoft.com/office/drawing/2014/main" id="{6C405C76-EF2D-6C4D-91CD-67E0CB23C437}"/>
              </a:ext>
            </a:extLst>
          </p:cNvPr>
          <p:cNvSpPr txBox="1"/>
          <p:nvPr/>
        </p:nvSpPr>
        <p:spPr>
          <a:xfrm>
            <a:off x="2970985" y="3198167"/>
            <a:ext cx="6250027" cy="830997"/>
          </a:xfrm>
          <a:prstGeom prst="rect">
            <a:avLst/>
          </a:prstGeom>
          <a:noFill/>
        </p:spPr>
        <p:txBody>
          <a:bodyPr wrap="square" rtlCol="0">
            <a:spAutoFit/>
          </a:bodyPr>
          <a:lstStyle/>
          <a:p>
            <a:pPr algn="ctr"/>
            <a:r>
              <a:rPr lang="en-US" sz="2400" dirty="0"/>
              <a:t>See tentative topics posted on the course website.</a:t>
            </a:r>
          </a:p>
        </p:txBody>
      </p:sp>
    </p:spTree>
    <p:extLst>
      <p:ext uri="{BB962C8B-B14F-4D97-AF65-F5344CB8AC3E}">
        <p14:creationId xmlns:p14="http://schemas.microsoft.com/office/powerpoint/2010/main" val="224000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About Me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1921327" y="1107340"/>
            <a:ext cx="8349343" cy="1015663"/>
          </a:xfrm>
          <a:prstGeom prst="rect">
            <a:avLst/>
          </a:prstGeom>
          <a:noFill/>
        </p:spPr>
        <p:txBody>
          <a:bodyPr wrap="square" rtlCol="0">
            <a:spAutoFit/>
          </a:bodyPr>
          <a:lstStyle/>
          <a:p>
            <a:r>
              <a:rPr lang="en-US" sz="2000" dirty="0"/>
              <a:t>- From New England: born in Maine, school in MA, ME, CT</a:t>
            </a:r>
          </a:p>
          <a:p>
            <a:r>
              <a:rPr lang="en-US" sz="2000" dirty="0"/>
              <a:t>- Moved to Richmond in 2016</a:t>
            </a:r>
          </a:p>
          <a:p>
            <a:r>
              <a:rPr lang="en-US" sz="2000" dirty="0"/>
              <a:t>- Research on large text and image datasets in linguistics and cultural studies</a:t>
            </a:r>
          </a:p>
        </p:txBody>
      </p:sp>
      <p:pic>
        <p:nvPicPr>
          <p:cNvPr id="13" name="Image 12">
            <a:extLst>
              <a:ext uri="{FF2B5EF4-FFF2-40B4-BE49-F238E27FC236}">
                <a16:creationId xmlns:a16="http://schemas.microsoft.com/office/drawing/2014/main" id="{7F77E79D-FFD6-AB4A-9A38-2C0DA692FE97}"/>
              </a:ext>
            </a:extLst>
          </p:cNvPr>
          <p:cNvPicPr>
            <a:picLocks noChangeAspect="1"/>
          </p:cNvPicPr>
          <p:nvPr/>
        </p:nvPicPr>
        <p:blipFill>
          <a:blip r:embed="rId3"/>
          <a:stretch>
            <a:fillRect/>
          </a:stretch>
        </p:blipFill>
        <p:spPr>
          <a:xfrm>
            <a:off x="1423902" y="2787035"/>
            <a:ext cx="4030964" cy="952499"/>
          </a:xfrm>
          <a:prstGeom prst="rect">
            <a:avLst/>
          </a:prstGeom>
        </p:spPr>
      </p:pic>
      <p:pic>
        <p:nvPicPr>
          <p:cNvPr id="8208" name="Picture 16">
            <a:extLst>
              <a:ext uri="{FF2B5EF4-FFF2-40B4-BE49-F238E27FC236}">
                <a16:creationId xmlns:a16="http://schemas.microsoft.com/office/drawing/2014/main" id="{2D0BEB21-ED3D-7944-888E-BE157A362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147" y="5311755"/>
            <a:ext cx="2520719" cy="1163732"/>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ACLS">
            <a:extLst>
              <a:ext uri="{FF2B5EF4-FFF2-40B4-BE49-F238E27FC236}">
                <a16:creationId xmlns:a16="http://schemas.microsoft.com/office/drawing/2014/main" id="{666107A7-9AD5-724B-9246-810AEDC032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790" y="3978608"/>
            <a:ext cx="1724259" cy="1063722"/>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1B6C2CDE-532D-4548-8F09-F5A23553500A}"/>
              </a:ext>
            </a:extLst>
          </p:cNvPr>
          <p:cNvPicPr>
            <a:picLocks noChangeAspect="1"/>
          </p:cNvPicPr>
          <p:nvPr/>
        </p:nvPicPr>
        <p:blipFill>
          <a:blip r:embed="rId6"/>
          <a:stretch>
            <a:fillRect/>
          </a:stretch>
        </p:blipFill>
        <p:spPr>
          <a:xfrm>
            <a:off x="8497285" y="3882289"/>
            <a:ext cx="2564530" cy="1245629"/>
          </a:xfrm>
          <a:prstGeom prst="rect">
            <a:avLst/>
          </a:prstGeom>
        </p:spPr>
      </p:pic>
      <p:pic>
        <p:nvPicPr>
          <p:cNvPr id="20" name="Image 19">
            <a:extLst>
              <a:ext uri="{FF2B5EF4-FFF2-40B4-BE49-F238E27FC236}">
                <a16:creationId xmlns:a16="http://schemas.microsoft.com/office/drawing/2014/main" id="{C66B43FE-5138-3240-BD48-3CE4A0B46A98}"/>
              </a:ext>
            </a:extLst>
          </p:cNvPr>
          <p:cNvPicPr>
            <a:picLocks noChangeAspect="1"/>
          </p:cNvPicPr>
          <p:nvPr/>
        </p:nvPicPr>
        <p:blipFill>
          <a:blip r:embed="rId7"/>
          <a:stretch>
            <a:fillRect/>
          </a:stretch>
        </p:blipFill>
        <p:spPr>
          <a:xfrm>
            <a:off x="6781513" y="5322473"/>
            <a:ext cx="3431543" cy="1166922"/>
          </a:xfrm>
          <a:prstGeom prst="rect">
            <a:avLst/>
          </a:prstGeom>
        </p:spPr>
      </p:pic>
      <p:pic>
        <p:nvPicPr>
          <p:cNvPr id="22" name="Image 21">
            <a:extLst>
              <a:ext uri="{FF2B5EF4-FFF2-40B4-BE49-F238E27FC236}">
                <a16:creationId xmlns:a16="http://schemas.microsoft.com/office/drawing/2014/main" id="{C2B7D110-0C6A-F34C-AD9D-66DE6C5FF999}"/>
              </a:ext>
            </a:extLst>
          </p:cNvPr>
          <p:cNvPicPr>
            <a:picLocks noChangeAspect="1"/>
          </p:cNvPicPr>
          <p:nvPr/>
        </p:nvPicPr>
        <p:blipFill>
          <a:blip r:embed="rId8"/>
          <a:stretch>
            <a:fillRect/>
          </a:stretch>
        </p:blipFill>
        <p:spPr>
          <a:xfrm>
            <a:off x="3693697" y="4027794"/>
            <a:ext cx="4254500" cy="965200"/>
          </a:xfrm>
          <a:prstGeom prst="rect">
            <a:avLst/>
          </a:prstGeom>
        </p:spPr>
      </p:pic>
      <p:pic>
        <p:nvPicPr>
          <p:cNvPr id="24" name="Image 23" descr="Une image contenant texte, clipart&#10;&#10;Description générée automatiquement">
            <a:extLst>
              <a:ext uri="{FF2B5EF4-FFF2-40B4-BE49-F238E27FC236}">
                <a16:creationId xmlns:a16="http://schemas.microsoft.com/office/drawing/2014/main" id="{7245CF1F-CDBA-F446-B4C5-F55864A79610}"/>
              </a:ext>
            </a:extLst>
          </p:cNvPr>
          <p:cNvPicPr>
            <a:picLocks noChangeAspect="1"/>
          </p:cNvPicPr>
          <p:nvPr/>
        </p:nvPicPr>
        <p:blipFill>
          <a:blip r:embed="rId9"/>
          <a:stretch>
            <a:fillRect/>
          </a:stretch>
        </p:blipFill>
        <p:spPr>
          <a:xfrm>
            <a:off x="6095998" y="2659421"/>
            <a:ext cx="4030964" cy="1203634"/>
          </a:xfrm>
          <a:prstGeom prst="rect">
            <a:avLst/>
          </a:prstGeom>
        </p:spPr>
      </p:pic>
    </p:spTree>
    <p:extLst>
      <p:ext uri="{BB962C8B-B14F-4D97-AF65-F5344CB8AC3E}">
        <p14:creationId xmlns:p14="http://schemas.microsoft.com/office/powerpoint/2010/main" val="276878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About Me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363608" y="1145071"/>
            <a:ext cx="6450850" cy="2308324"/>
          </a:xfrm>
          <a:prstGeom prst="rect">
            <a:avLst/>
          </a:prstGeom>
          <a:noFill/>
        </p:spPr>
        <p:txBody>
          <a:bodyPr wrap="square" rtlCol="0">
            <a:spAutoFit/>
          </a:bodyPr>
          <a:lstStyle/>
          <a:p>
            <a:r>
              <a:rPr lang="en-US" sz="2400" dirty="0"/>
              <a:t>- Lots of industry experience in DS:</a:t>
            </a:r>
          </a:p>
          <a:p>
            <a:r>
              <a:rPr lang="en-US" sz="2400" dirty="0"/>
              <a:t>    - IBM (Healthcare)</a:t>
            </a:r>
          </a:p>
          <a:p>
            <a:r>
              <a:rPr lang="en-US" sz="2400" dirty="0"/>
              <a:t>    - Travelers (Insurance)</a:t>
            </a:r>
          </a:p>
          <a:p>
            <a:r>
              <a:rPr lang="en-US" sz="2400" dirty="0"/>
              <a:t>    - DARPA (social media)</a:t>
            </a:r>
          </a:p>
          <a:p>
            <a:r>
              <a:rPr lang="en-US" sz="2400" dirty="0"/>
              <a:t>    - AT&amp;T (location analytics)</a:t>
            </a:r>
          </a:p>
          <a:p>
            <a:r>
              <a:rPr lang="en-US" sz="2400" dirty="0"/>
              <a:t>    - </a:t>
            </a:r>
            <a:r>
              <a:rPr lang="en-US" sz="2400" dirty="0" err="1"/>
              <a:t>Telperian</a:t>
            </a:r>
            <a:r>
              <a:rPr lang="en-US" sz="2400" dirty="0"/>
              <a:t> (pharmaceuticals)</a:t>
            </a:r>
          </a:p>
        </p:txBody>
      </p:sp>
      <p:pic>
        <p:nvPicPr>
          <p:cNvPr id="7" name="Image 6">
            <a:extLst>
              <a:ext uri="{FF2B5EF4-FFF2-40B4-BE49-F238E27FC236}">
                <a16:creationId xmlns:a16="http://schemas.microsoft.com/office/drawing/2014/main" id="{35C1F904-8143-A74B-89C2-BB5E64644789}"/>
              </a:ext>
            </a:extLst>
          </p:cNvPr>
          <p:cNvPicPr>
            <a:picLocks noChangeAspect="1"/>
          </p:cNvPicPr>
          <p:nvPr/>
        </p:nvPicPr>
        <p:blipFill>
          <a:blip r:embed="rId3"/>
          <a:stretch>
            <a:fillRect/>
          </a:stretch>
        </p:blipFill>
        <p:spPr>
          <a:xfrm>
            <a:off x="4039542" y="5485398"/>
            <a:ext cx="3905108" cy="762717"/>
          </a:xfrm>
          <a:prstGeom prst="rect">
            <a:avLst/>
          </a:prstGeom>
        </p:spPr>
      </p:pic>
      <p:pic>
        <p:nvPicPr>
          <p:cNvPr id="8198" name="Picture 6">
            <a:extLst>
              <a:ext uri="{FF2B5EF4-FFF2-40B4-BE49-F238E27FC236}">
                <a16:creationId xmlns:a16="http://schemas.microsoft.com/office/drawing/2014/main" id="{7B80C41D-386E-C64A-AA25-22C9238BA6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6272" y="1405043"/>
            <a:ext cx="1912052" cy="86728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Travelers Insurance Agents | The CIB Group | Insurance ...">
            <a:extLst>
              <a:ext uri="{FF2B5EF4-FFF2-40B4-BE49-F238E27FC236}">
                <a16:creationId xmlns:a16="http://schemas.microsoft.com/office/drawing/2014/main" id="{41500DC7-C213-3442-8488-313E2C8D7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2342" y="2658287"/>
            <a:ext cx="3120313" cy="1040104"/>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upright=Article à illustrer Organisation">
            <a:extLst>
              <a:ext uri="{FF2B5EF4-FFF2-40B4-BE49-F238E27FC236}">
                <a16:creationId xmlns:a16="http://schemas.microsoft.com/office/drawing/2014/main" id="{213EC3C5-AA79-4548-9528-57CFCDEB98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0743" y="4136339"/>
            <a:ext cx="1481472" cy="80807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66E3830E-CCA1-1047-933B-6610BD43910D}"/>
              </a:ext>
            </a:extLst>
          </p:cNvPr>
          <p:cNvPicPr>
            <a:picLocks noChangeAspect="1"/>
          </p:cNvPicPr>
          <p:nvPr/>
        </p:nvPicPr>
        <p:blipFill>
          <a:blip r:embed="rId7"/>
          <a:stretch>
            <a:fillRect/>
          </a:stretch>
        </p:blipFill>
        <p:spPr>
          <a:xfrm>
            <a:off x="1045135" y="4251197"/>
            <a:ext cx="2734627" cy="754034"/>
          </a:xfrm>
          <a:prstGeom prst="rect">
            <a:avLst/>
          </a:prstGeom>
        </p:spPr>
      </p:pic>
    </p:spTree>
    <p:extLst>
      <p:ext uri="{BB962C8B-B14F-4D97-AF65-F5344CB8AC3E}">
        <p14:creationId xmlns:p14="http://schemas.microsoft.com/office/powerpoint/2010/main" val="316278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20780"/>
            <a:ext cx="7367101" cy="830997"/>
          </a:xfrm>
          <a:prstGeom prst="rect">
            <a:avLst/>
          </a:prstGeom>
          <a:noFill/>
        </p:spPr>
        <p:txBody>
          <a:bodyPr wrap="square" rtlCol="0">
            <a:spAutoFit/>
          </a:bodyPr>
          <a:lstStyle/>
          <a:p>
            <a:pPr algn="ctr"/>
            <a:r>
              <a:rPr lang="fr-FR" sz="4800" b="1" u="sng" noProof="1"/>
              <a:t>About Me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4" name="Image 3">
            <a:extLst>
              <a:ext uri="{FF2B5EF4-FFF2-40B4-BE49-F238E27FC236}">
                <a16:creationId xmlns:a16="http://schemas.microsoft.com/office/drawing/2014/main" id="{201CE998-C59C-9946-9CFF-7857A1359DD2}"/>
              </a:ext>
            </a:extLst>
          </p:cNvPr>
          <p:cNvPicPr>
            <a:picLocks noChangeAspect="1"/>
          </p:cNvPicPr>
          <p:nvPr/>
        </p:nvPicPr>
        <p:blipFill>
          <a:blip r:embed="rId3"/>
          <a:stretch>
            <a:fillRect/>
          </a:stretch>
        </p:blipFill>
        <p:spPr>
          <a:xfrm>
            <a:off x="1447800" y="1963491"/>
            <a:ext cx="4410262" cy="4416691"/>
          </a:xfrm>
          <a:prstGeom prst="rect">
            <a:avLst/>
          </a:prstGeom>
        </p:spPr>
      </p:pic>
      <p:pic>
        <p:nvPicPr>
          <p:cNvPr id="3" name="Image 2">
            <a:extLst>
              <a:ext uri="{FF2B5EF4-FFF2-40B4-BE49-F238E27FC236}">
                <a16:creationId xmlns:a16="http://schemas.microsoft.com/office/drawing/2014/main" id="{36F80110-B470-B04A-A4EC-A8B2AEF9ADE3}"/>
              </a:ext>
            </a:extLst>
          </p:cNvPr>
          <p:cNvPicPr>
            <a:picLocks noChangeAspect="1"/>
          </p:cNvPicPr>
          <p:nvPr/>
        </p:nvPicPr>
        <p:blipFill>
          <a:blip r:embed="rId4"/>
          <a:stretch>
            <a:fillRect/>
          </a:stretch>
        </p:blipFill>
        <p:spPr>
          <a:xfrm>
            <a:off x="7119256" y="1180572"/>
            <a:ext cx="3626611" cy="5202000"/>
          </a:xfrm>
          <a:prstGeom prst="rect">
            <a:avLst/>
          </a:prstGeom>
        </p:spPr>
      </p:pic>
      <p:sp>
        <p:nvSpPr>
          <p:cNvPr id="9" name="ZoneTexte 8">
            <a:extLst>
              <a:ext uri="{FF2B5EF4-FFF2-40B4-BE49-F238E27FC236}">
                <a16:creationId xmlns:a16="http://schemas.microsoft.com/office/drawing/2014/main" id="{2BD7AE67-CD8F-F545-95AC-9E60A042D04A}"/>
              </a:ext>
            </a:extLst>
          </p:cNvPr>
          <p:cNvSpPr txBox="1"/>
          <p:nvPr/>
        </p:nvSpPr>
        <p:spPr>
          <a:xfrm>
            <a:off x="701064" y="1103639"/>
            <a:ext cx="5558221" cy="707886"/>
          </a:xfrm>
          <a:prstGeom prst="rect">
            <a:avLst/>
          </a:prstGeom>
          <a:noFill/>
        </p:spPr>
        <p:txBody>
          <a:bodyPr wrap="square" rtlCol="0">
            <a:spAutoFit/>
          </a:bodyPr>
          <a:lstStyle/>
          <a:p>
            <a:r>
              <a:rPr lang="en-US" sz="2000" dirty="0"/>
              <a:t>- I have two Shih-Tzus: Roux and Sargent</a:t>
            </a:r>
          </a:p>
          <a:p>
            <a:r>
              <a:rPr lang="en-US" sz="2000" dirty="0"/>
              <a:t>- Roux is often in my office; please come say hello</a:t>
            </a:r>
          </a:p>
        </p:txBody>
      </p:sp>
    </p:spTree>
    <p:extLst>
      <p:ext uri="{BB962C8B-B14F-4D97-AF65-F5344CB8AC3E}">
        <p14:creationId xmlns:p14="http://schemas.microsoft.com/office/powerpoint/2010/main" val="343951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Introduction to Data Science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776051"/>
            <a:ext cx="8899522" cy="3046988"/>
          </a:xfrm>
          <a:prstGeom prst="rect">
            <a:avLst/>
          </a:prstGeom>
          <a:noFill/>
        </p:spPr>
        <p:txBody>
          <a:bodyPr wrap="square" rtlCol="0">
            <a:spAutoFit/>
          </a:bodyPr>
          <a:lstStyle/>
          <a:p>
            <a:r>
              <a:rPr lang="fr-FR" sz="2400" noProof="1"/>
              <a:t>Today we are going to get all of the administrative details dealt with. Here is a quick outline:</a:t>
            </a:r>
          </a:p>
          <a:p>
            <a:endParaRPr lang="fr-FR" sz="2400" noProof="1"/>
          </a:p>
          <a:p>
            <a:r>
              <a:rPr lang="fr-FR" sz="2400" noProof="1"/>
              <a:t>    – give a brief overview of the course material</a:t>
            </a:r>
          </a:p>
          <a:p>
            <a:r>
              <a:rPr lang="fr-FR" sz="2400" noProof="1"/>
              <a:t>    – go through the syllabus</a:t>
            </a:r>
          </a:p>
          <a:p>
            <a:r>
              <a:rPr lang="fr-FR" sz="2400" noProof="1"/>
              <a:t>    – tell you a bit about myself</a:t>
            </a:r>
          </a:p>
          <a:p>
            <a:r>
              <a:rPr lang="fr-FR" sz="2400" noProof="1"/>
              <a:t>    – install software</a:t>
            </a:r>
          </a:p>
          <a:p>
            <a:r>
              <a:rPr lang="fr-FR" sz="2400" noProof="1"/>
              <a:t>    – answer any additional questions </a:t>
            </a:r>
          </a:p>
        </p:txBody>
      </p:sp>
    </p:spTree>
    <p:extLst>
      <p:ext uri="{BB962C8B-B14F-4D97-AF65-F5344CB8AC3E}">
        <p14:creationId xmlns:p14="http://schemas.microsoft.com/office/powerpoint/2010/main" val="36876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296646" y="1578152"/>
            <a:ext cx="9598705" cy="3416320"/>
          </a:xfrm>
          <a:prstGeom prst="rect">
            <a:avLst/>
          </a:prstGeom>
          <a:noFill/>
        </p:spPr>
        <p:txBody>
          <a:bodyPr wrap="square" rtlCol="0">
            <a:spAutoFit/>
          </a:bodyPr>
          <a:lstStyle/>
          <a:p>
            <a:r>
              <a:rPr lang="en-US" sz="2400" dirty="0"/>
              <a:t>Data science is an interdisciplinary field concerned with drawing knowledge from data and communicating those results to various audiences.</a:t>
            </a:r>
          </a:p>
          <a:p>
            <a:endParaRPr lang="en-US" sz="2400" dirty="0"/>
          </a:p>
          <a:p>
            <a:r>
              <a:rPr lang="en-US" sz="2400" dirty="0"/>
              <a:t>Unlike many other fields that you may be familiar with, data science focused on the creation and application of </a:t>
            </a:r>
            <a:r>
              <a:rPr lang="en-US" sz="2400" b="1" dirty="0"/>
              <a:t>methods</a:t>
            </a:r>
            <a:r>
              <a:rPr lang="en-US" sz="2400" dirty="0"/>
              <a:t>, rather than theoretical or foundational questions. </a:t>
            </a:r>
          </a:p>
          <a:p>
            <a:endParaRPr lang="en-US" sz="2400" b="1" noProof="1"/>
          </a:p>
          <a:p>
            <a:r>
              <a:rPr lang="en-US" sz="2400" dirty="0"/>
              <a:t>This semester we will learn and practice a series of methods for </a:t>
            </a:r>
            <a:r>
              <a:rPr lang="en-US" sz="2400" dirty="0">
                <a:solidFill>
                  <a:schemeClr val="accent2">
                    <a:lumMod val="75000"/>
                  </a:schemeClr>
                </a:solidFill>
              </a:rPr>
              <a:t>organizing</a:t>
            </a:r>
            <a:r>
              <a:rPr lang="en-US" sz="2400" dirty="0"/>
              <a:t>, </a:t>
            </a:r>
            <a:r>
              <a:rPr lang="en-US" sz="2400" dirty="0">
                <a:solidFill>
                  <a:schemeClr val="accent2">
                    <a:lumMod val="75000"/>
                  </a:schemeClr>
                </a:solidFill>
              </a:rPr>
              <a:t>collecting</a:t>
            </a:r>
            <a:r>
              <a:rPr lang="en-US" sz="2400" dirty="0"/>
              <a:t>, </a:t>
            </a:r>
            <a:r>
              <a:rPr lang="en-US" sz="2400" dirty="0">
                <a:solidFill>
                  <a:schemeClr val="accent2">
                    <a:lumMod val="75000"/>
                  </a:schemeClr>
                </a:solidFill>
              </a:rPr>
              <a:t>visualizing</a:t>
            </a:r>
            <a:r>
              <a:rPr lang="en-US" sz="2400" dirty="0"/>
              <a:t>, </a:t>
            </a:r>
            <a:r>
              <a:rPr lang="en-US" sz="2400" dirty="0">
                <a:solidFill>
                  <a:schemeClr val="accent2">
                    <a:lumMod val="75000"/>
                  </a:schemeClr>
                </a:solidFill>
              </a:rPr>
              <a:t>manipulating</a:t>
            </a:r>
            <a:r>
              <a:rPr lang="en-US" sz="2400" dirty="0"/>
              <a:t>, and </a:t>
            </a:r>
            <a:r>
              <a:rPr lang="en-US" sz="2400" dirty="0">
                <a:solidFill>
                  <a:schemeClr val="accent2">
                    <a:lumMod val="75000"/>
                  </a:schemeClr>
                </a:solidFill>
              </a:rPr>
              <a:t>exploring</a:t>
            </a:r>
            <a:r>
              <a:rPr lang="en-US" sz="2400" dirty="0"/>
              <a:t> different kinds of data.</a:t>
            </a:r>
          </a:p>
        </p:txBody>
      </p:sp>
    </p:spTree>
    <p:extLst>
      <p:ext uri="{BB962C8B-B14F-4D97-AF65-F5344CB8AC3E}">
        <p14:creationId xmlns:p14="http://schemas.microsoft.com/office/powerpoint/2010/main" val="204930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1030" name="Picture 6" descr="Grolemund &amp; Wickham R4DS Illustration">
            <a:extLst>
              <a:ext uri="{FF2B5EF4-FFF2-40B4-BE49-F238E27FC236}">
                <a16:creationId xmlns:a16="http://schemas.microsoft.com/office/drawing/2014/main" id="{A8030C49-DA81-E74C-90CA-F94E72439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66" y="1561590"/>
            <a:ext cx="9509579" cy="3734819"/>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501745DE-0F0B-5A49-A811-E563994C5348}"/>
              </a:ext>
            </a:extLst>
          </p:cNvPr>
          <p:cNvSpPr txBox="1"/>
          <p:nvPr/>
        </p:nvSpPr>
        <p:spPr>
          <a:xfrm>
            <a:off x="1757766" y="5296409"/>
            <a:ext cx="8899522" cy="307777"/>
          </a:xfrm>
          <a:prstGeom prst="rect">
            <a:avLst/>
          </a:prstGeom>
          <a:noFill/>
        </p:spPr>
        <p:txBody>
          <a:bodyPr wrap="square" rtlCol="0">
            <a:spAutoFit/>
          </a:bodyPr>
          <a:lstStyle/>
          <a:p>
            <a:r>
              <a:rPr lang="fr-FR" sz="1400" dirty="0" err="1">
                <a:solidFill>
                  <a:schemeClr val="bg1">
                    <a:lumMod val="75000"/>
                  </a:schemeClr>
                </a:solidFill>
              </a:rPr>
              <a:t>Grolemund</a:t>
            </a:r>
            <a:r>
              <a:rPr lang="fr-FR" sz="1400" dirty="0">
                <a:solidFill>
                  <a:schemeClr val="bg1">
                    <a:lumMod val="75000"/>
                  </a:schemeClr>
                </a:solidFill>
              </a:rPr>
              <a:t> &amp; </a:t>
            </a:r>
            <a:r>
              <a:rPr lang="fr-FR" sz="1400" dirty="0" err="1">
                <a:solidFill>
                  <a:schemeClr val="bg1">
                    <a:lumMod val="75000"/>
                  </a:schemeClr>
                </a:solidFill>
              </a:rPr>
              <a:t>Wickham</a:t>
            </a:r>
            <a:r>
              <a:rPr lang="fr-FR" sz="1400" dirty="0">
                <a:solidFill>
                  <a:schemeClr val="bg1">
                    <a:lumMod val="75000"/>
                  </a:schemeClr>
                </a:solidFill>
              </a:rPr>
              <a:t> R4DS Illustration</a:t>
            </a:r>
          </a:p>
        </p:txBody>
      </p:sp>
    </p:spTree>
    <p:extLst>
      <p:ext uri="{BB962C8B-B14F-4D97-AF65-F5344CB8AC3E}">
        <p14:creationId xmlns:p14="http://schemas.microsoft.com/office/powerpoint/2010/main" val="425176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Perspectives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078931" y="1209893"/>
            <a:ext cx="9774125" cy="4893647"/>
          </a:xfrm>
          <a:prstGeom prst="rect">
            <a:avLst/>
          </a:prstGeom>
          <a:noFill/>
        </p:spPr>
        <p:txBody>
          <a:bodyPr wrap="square" rtlCol="0">
            <a:spAutoFit/>
          </a:bodyPr>
          <a:lstStyle/>
          <a:p>
            <a:r>
              <a:rPr lang="en-US" sz="2400" dirty="0"/>
              <a:t>Most students really enjoy this course. We learn skills that are important to doing technical work in almost any field while playing around with a variety of interesting datasets in a relatively low-stress setting.</a:t>
            </a:r>
          </a:p>
          <a:p>
            <a:endParaRPr lang="en-US" sz="2400" dirty="0"/>
          </a:p>
          <a:p>
            <a:r>
              <a:rPr lang="en-US" sz="2400" dirty="0"/>
              <a:t>The most important thing is to have an open mind about what we will be covering this semester. Note that:</a:t>
            </a:r>
          </a:p>
          <a:p>
            <a:endParaRPr lang="en-US" sz="2400" dirty="0"/>
          </a:p>
          <a:p>
            <a:r>
              <a:rPr lang="en-US" sz="2400" dirty="0"/>
              <a:t>    – this is NOT a mathematics class, despite the name of the course</a:t>
            </a:r>
          </a:p>
          <a:p>
            <a:r>
              <a:rPr lang="en-US" sz="2400" dirty="0"/>
              <a:t>    – the topics covered are very different from those in an introductory </a:t>
            </a:r>
          </a:p>
          <a:p>
            <a:r>
              <a:rPr lang="en-US" sz="2400" dirty="0"/>
              <a:t>        statistics course</a:t>
            </a:r>
          </a:p>
          <a:p>
            <a:r>
              <a:rPr lang="en-US" sz="2400" dirty="0"/>
              <a:t>    – it often resembles a computer science course, but keep in mind that</a:t>
            </a:r>
          </a:p>
          <a:p>
            <a:r>
              <a:rPr lang="en-US" sz="2400" dirty="0"/>
              <a:t>       different techniques are needed for data science scripting than you may</a:t>
            </a:r>
          </a:p>
          <a:p>
            <a:r>
              <a:rPr lang="en-US" sz="2400" dirty="0"/>
              <a:t>       have learned in other CS courses</a:t>
            </a:r>
          </a:p>
        </p:txBody>
      </p:sp>
    </p:spTree>
    <p:extLst>
      <p:ext uri="{BB962C8B-B14F-4D97-AF65-F5344CB8AC3E}">
        <p14:creationId xmlns:p14="http://schemas.microsoft.com/office/powerpoint/2010/main" val="270796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Programming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FEFA02EE-5087-9E47-B189-2BE78B98886D}"/>
              </a:ext>
            </a:extLst>
          </p:cNvPr>
          <p:cNvSpPr txBox="1"/>
          <p:nvPr/>
        </p:nvSpPr>
        <p:spPr>
          <a:xfrm>
            <a:off x="1909377" y="1165621"/>
            <a:ext cx="8899522" cy="830997"/>
          </a:xfrm>
          <a:prstGeom prst="rect">
            <a:avLst/>
          </a:prstGeom>
          <a:noFill/>
        </p:spPr>
        <p:txBody>
          <a:bodyPr wrap="square" rtlCol="0">
            <a:spAutoFit/>
          </a:bodyPr>
          <a:lstStyle/>
          <a:p>
            <a:r>
              <a:rPr lang="en-US" sz="2400" dirty="0"/>
              <a:t>There are several different programming languages for data science. By far the two most popular are R and Python.</a:t>
            </a:r>
          </a:p>
        </p:txBody>
      </p:sp>
      <p:pic>
        <p:nvPicPr>
          <p:cNvPr id="4098" name="Picture 2">
            <a:extLst>
              <a:ext uri="{FF2B5EF4-FFF2-40B4-BE49-F238E27FC236}">
                <a16:creationId xmlns:a16="http://schemas.microsoft.com/office/drawing/2014/main" id="{E038C809-7A2A-804C-B9DE-D5D19D262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64" y="2424704"/>
            <a:ext cx="2329793" cy="17989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ython Programming Language - An Overview | Vizteams">
            <a:extLst>
              <a:ext uri="{FF2B5EF4-FFF2-40B4-BE49-F238E27FC236}">
                <a16:creationId xmlns:a16="http://schemas.microsoft.com/office/drawing/2014/main" id="{4D64324D-183E-5A47-8E1D-AAE9F8FF1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248651"/>
            <a:ext cx="5171345" cy="224293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3695B09F-B519-3944-93E1-7B210067C534}"/>
              </a:ext>
            </a:extLst>
          </p:cNvPr>
          <p:cNvSpPr txBox="1"/>
          <p:nvPr/>
        </p:nvSpPr>
        <p:spPr>
          <a:xfrm>
            <a:off x="1909377" y="4546307"/>
            <a:ext cx="8899522" cy="1938992"/>
          </a:xfrm>
          <a:prstGeom prst="rect">
            <a:avLst/>
          </a:prstGeom>
          <a:noFill/>
        </p:spPr>
        <p:txBody>
          <a:bodyPr wrap="square" rtlCol="0">
            <a:spAutoFit/>
          </a:bodyPr>
          <a:lstStyle/>
          <a:p>
            <a:r>
              <a:rPr lang="en-US" sz="2400" dirty="0"/>
              <a:t>We will be using R this semester but will learn a version that is easily adapted to other languages such as Python.</a:t>
            </a:r>
          </a:p>
          <a:p>
            <a:endParaRPr lang="en-US" sz="2400" dirty="0"/>
          </a:p>
          <a:p>
            <a:r>
              <a:rPr lang="en-US" sz="2400" dirty="0"/>
              <a:t>In the last week I will demo the use of Python and JavaScript based on the the class material.</a:t>
            </a:r>
          </a:p>
        </p:txBody>
      </p:sp>
    </p:spTree>
    <p:extLst>
      <p:ext uri="{BB962C8B-B14F-4D97-AF65-F5344CB8AC3E}">
        <p14:creationId xmlns:p14="http://schemas.microsoft.com/office/powerpoint/2010/main" val="422945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Grading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1724977" y="1351508"/>
            <a:ext cx="8742044" cy="4154984"/>
          </a:xfrm>
          <a:prstGeom prst="rect">
            <a:avLst/>
          </a:prstGeom>
          <a:noFill/>
        </p:spPr>
        <p:txBody>
          <a:bodyPr wrap="square" rtlCol="0">
            <a:spAutoFit/>
          </a:bodyPr>
          <a:lstStyle/>
          <a:p>
            <a:r>
              <a:rPr lang="en-US" sz="2400" dirty="0"/>
              <a:t>There are three elements that you will get graded on this semester:</a:t>
            </a:r>
          </a:p>
          <a:p>
            <a:endParaRPr lang="en-US" sz="2400" dirty="0"/>
          </a:p>
          <a:p>
            <a:r>
              <a:rPr lang="en-US" sz="2400" dirty="0"/>
              <a:t>    – </a:t>
            </a:r>
            <a:r>
              <a:rPr lang="en-US" sz="2400" b="1" dirty="0"/>
              <a:t>Exams</a:t>
            </a:r>
            <a:r>
              <a:rPr lang="en-US" sz="2400" dirty="0"/>
              <a:t>:                   four take-home, home-book exams</a:t>
            </a:r>
          </a:p>
          <a:p>
            <a:r>
              <a:rPr lang="en-US" sz="2400" dirty="0"/>
              <a:t>    – </a:t>
            </a:r>
            <a:r>
              <a:rPr lang="en-US" sz="2400" b="1" dirty="0"/>
              <a:t>Homework</a:t>
            </a:r>
            <a:r>
              <a:rPr lang="en-US" sz="2400" dirty="0"/>
              <a:t>:           readings posted on website; graded on</a:t>
            </a:r>
          </a:p>
          <a:p>
            <a:r>
              <a:rPr lang="en-US" sz="2400" dirty="0"/>
              <a:t>                                       self-reported completion using course form</a:t>
            </a:r>
          </a:p>
          <a:p>
            <a:r>
              <a:rPr lang="en-US" sz="2400" dirty="0"/>
              <a:t>    – </a:t>
            </a:r>
            <a:r>
              <a:rPr lang="en-US" sz="2400" b="1" dirty="0"/>
              <a:t>Engagement</a:t>
            </a:r>
            <a:r>
              <a:rPr lang="en-US" sz="2400" dirty="0"/>
              <a:t>:        short essay due on last day of class reflecting </a:t>
            </a:r>
          </a:p>
          <a:p>
            <a:r>
              <a:rPr lang="en-US" sz="2400" dirty="0"/>
              <a:t>                                       on effort/participation/engagement</a:t>
            </a:r>
          </a:p>
          <a:p>
            <a:endParaRPr lang="en-US" sz="2400" dirty="0"/>
          </a:p>
          <a:p>
            <a:r>
              <a:rPr lang="en-US" sz="2400" dirty="0"/>
              <a:t>Your final grade is determined by averaging together these six grades. More details and the specific grading scales used to convert between number and letter grades are given in the syllabus.</a:t>
            </a:r>
          </a:p>
        </p:txBody>
      </p:sp>
    </p:spTree>
    <p:extLst>
      <p:ext uri="{BB962C8B-B14F-4D97-AF65-F5344CB8AC3E}">
        <p14:creationId xmlns:p14="http://schemas.microsoft.com/office/powerpoint/2010/main" val="20237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Class Structure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685800" y="1366492"/>
            <a:ext cx="10776857" cy="4524315"/>
          </a:xfrm>
          <a:prstGeom prst="rect">
            <a:avLst/>
          </a:prstGeom>
          <a:noFill/>
        </p:spPr>
        <p:txBody>
          <a:bodyPr wrap="square" rtlCol="0">
            <a:spAutoFit/>
          </a:bodyPr>
          <a:lstStyle/>
          <a:p>
            <a:r>
              <a:rPr lang="en-US" sz="2400" dirty="0"/>
              <a:t>Most course meetings are organized as follows:</a:t>
            </a:r>
          </a:p>
          <a:p>
            <a:endParaRPr lang="en-US" sz="2400" dirty="0"/>
          </a:p>
          <a:p>
            <a:r>
              <a:rPr lang="en-US" sz="2400" dirty="0"/>
              <a:t>   — </a:t>
            </a:r>
            <a:r>
              <a:rPr lang="en-US" sz="2400" b="1" dirty="0"/>
              <a:t>homework I:</a:t>
            </a:r>
            <a:r>
              <a:rPr lang="en-US" sz="2400" dirty="0"/>
              <a:t>              carefully read any posted notes on the website and </a:t>
            </a:r>
          </a:p>
          <a:p>
            <a:r>
              <a:rPr lang="en-US" sz="2400" dirty="0"/>
              <a:t>                                             formulate questions for the next class </a:t>
            </a:r>
            <a:r>
              <a:rPr lang="en-US" sz="2400" dirty="0">
                <a:solidFill>
                  <a:schemeClr val="bg1">
                    <a:lumMod val="65000"/>
                  </a:schemeClr>
                </a:solidFill>
              </a:rPr>
              <a:t>(30-90 minutes)</a:t>
            </a:r>
          </a:p>
          <a:p>
            <a:r>
              <a:rPr lang="en-US" sz="2400" dirty="0"/>
              <a:t>   — </a:t>
            </a:r>
            <a:r>
              <a:rPr lang="en-US" sz="2400" b="1" dirty="0"/>
              <a:t>course form</a:t>
            </a:r>
            <a:r>
              <a:rPr lang="en-US" sz="2400" dirty="0"/>
              <a:t>:              fill out at the start of class </a:t>
            </a:r>
            <a:r>
              <a:rPr lang="en-US" sz="2400" dirty="0">
                <a:solidFill>
                  <a:schemeClr val="bg1">
                    <a:lumMod val="65000"/>
                  </a:schemeClr>
                </a:solidFill>
              </a:rPr>
              <a:t>(&lt; 1 minute)</a:t>
            </a:r>
          </a:p>
          <a:p>
            <a:r>
              <a:rPr lang="en-US" sz="2400" b="1" dirty="0"/>
              <a:t>   </a:t>
            </a:r>
            <a:r>
              <a:rPr lang="en-US" sz="2400" dirty="0"/>
              <a:t>—</a:t>
            </a:r>
            <a:r>
              <a:rPr lang="en-US" sz="2400" b="1" dirty="0"/>
              <a:t> discussion / slides:  </a:t>
            </a:r>
            <a:r>
              <a:rPr lang="en-US" sz="2400" dirty="0"/>
              <a:t>review readings or previous notebooks, discuss any</a:t>
            </a:r>
          </a:p>
          <a:p>
            <a:r>
              <a:rPr lang="en-US" sz="2400" dirty="0"/>
              <a:t>                                             questions, perhaps start classwork together </a:t>
            </a:r>
            <a:r>
              <a:rPr lang="en-US" sz="2400" dirty="0">
                <a:solidFill>
                  <a:schemeClr val="bg1">
                    <a:lumMod val="65000"/>
                  </a:schemeClr>
                </a:solidFill>
              </a:rPr>
              <a:t>(15-30 minutes)</a:t>
            </a:r>
          </a:p>
          <a:p>
            <a:r>
              <a:rPr lang="en-US" sz="2400" dirty="0"/>
              <a:t>   — </a:t>
            </a:r>
            <a:r>
              <a:rPr lang="en-US" sz="2400" b="1" dirty="0"/>
              <a:t>classwork</a:t>
            </a:r>
            <a:r>
              <a:rPr lang="en-US" sz="2400" dirty="0"/>
              <a:t>:                  work individually or in small groups to answer questions in</a:t>
            </a:r>
          </a:p>
          <a:p>
            <a:r>
              <a:rPr lang="en-US" sz="2400" dirty="0"/>
              <a:t>                                             the form of programming notebooks </a:t>
            </a:r>
            <a:r>
              <a:rPr lang="en-US" sz="2400" dirty="0">
                <a:solidFill>
                  <a:schemeClr val="bg1">
                    <a:lumMod val="65000"/>
                  </a:schemeClr>
                </a:solidFill>
              </a:rPr>
              <a:t>(45-60 minutes)</a:t>
            </a:r>
          </a:p>
          <a:p>
            <a:r>
              <a:rPr lang="en-US" sz="2400" dirty="0"/>
              <a:t>   — </a:t>
            </a:r>
            <a:r>
              <a:rPr lang="en-US" sz="2400" b="1" dirty="0"/>
              <a:t>homework II</a:t>
            </a:r>
            <a:r>
              <a:rPr lang="en-US" sz="2400" dirty="0"/>
              <a:t>:             finish classwork or review posted solutions </a:t>
            </a:r>
            <a:r>
              <a:rPr lang="en-US" sz="2400" dirty="0">
                <a:solidFill>
                  <a:schemeClr val="bg1">
                    <a:lumMod val="65000"/>
                  </a:schemeClr>
                </a:solidFill>
              </a:rPr>
              <a:t>(0-60 minutes)</a:t>
            </a:r>
          </a:p>
          <a:p>
            <a:endParaRPr lang="en-US" sz="2400" dirty="0"/>
          </a:p>
          <a:p>
            <a:r>
              <a:rPr lang="en-US" sz="2400" dirty="0"/>
              <a:t>All materials can be found on the course website.</a:t>
            </a:r>
          </a:p>
        </p:txBody>
      </p:sp>
    </p:spTree>
    <p:extLst>
      <p:ext uri="{BB962C8B-B14F-4D97-AF65-F5344CB8AC3E}">
        <p14:creationId xmlns:p14="http://schemas.microsoft.com/office/powerpoint/2010/main" val="397713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Attendance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1724977" y="1545326"/>
            <a:ext cx="8742044" cy="3046988"/>
          </a:xfrm>
          <a:prstGeom prst="rect">
            <a:avLst/>
          </a:prstGeom>
          <a:noFill/>
        </p:spPr>
        <p:txBody>
          <a:bodyPr wrap="square" rtlCol="0">
            <a:spAutoFit/>
          </a:bodyPr>
          <a:lstStyle/>
          <a:p>
            <a:r>
              <a:rPr lang="en-US" sz="2400" dirty="0"/>
              <a:t>It is important to attend class as much as possible, though it is also important to stay home if you are feeling ill. The class form will ask, when you are absent, to give an explanation. Just a few words will suffice (i.e., "feeling ill", "job interview", "needed a personal day"). </a:t>
            </a:r>
          </a:p>
          <a:p>
            <a:endParaRPr lang="en-US" sz="2400" dirty="0"/>
          </a:p>
          <a:p>
            <a:r>
              <a:rPr lang="en-US" sz="2400" dirty="0"/>
              <a:t>If absences are relatively rare and/or justified,</a:t>
            </a:r>
            <a:r>
              <a:rPr lang="fr-FR" sz="2400" dirty="0"/>
              <a:t>†</a:t>
            </a:r>
            <a:r>
              <a:rPr lang="en-US" sz="2400" dirty="0"/>
              <a:t> they will not affect your grade. When I feel that they are excessive, I will reach out to individuals before taking any punitive action. </a:t>
            </a:r>
          </a:p>
        </p:txBody>
      </p:sp>
      <p:sp>
        <p:nvSpPr>
          <p:cNvPr id="6" name="ZoneTexte 5">
            <a:extLst>
              <a:ext uri="{FF2B5EF4-FFF2-40B4-BE49-F238E27FC236}">
                <a16:creationId xmlns:a16="http://schemas.microsoft.com/office/drawing/2014/main" id="{81285E65-620C-A24E-8168-5D532B404A4E}"/>
              </a:ext>
            </a:extLst>
          </p:cNvPr>
          <p:cNvSpPr txBox="1"/>
          <p:nvPr/>
        </p:nvSpPr>
        <p:spPr>
          <a:xfrm>
            <a:off x="3422109" y="4932646"/>
            <a:ext cx="6494776" cy="1015663"/>
          </a:xfrm>
          <a:prstGeom prst="rect">
            <a:avLst/>
          </a:prstGeom>
          <a:noFill/>
        </p:spPr>
        <p:txBody>
          <a:bodyPr wrap="square" rtlCol="0">
            <a:spAutoFit/>
          </a:bodyPr>
          <a:lstStyle/>
          <a:p>
            <a:r>
              <a:rPr lang="fr-FR" sz="2000" dirty="0">
                <a:solidFill>
                  <a:schemeClr val="bg1">
                    <a:lumMod val="50000"/>
                  </a:schemeClr>
                </a:solidFill>
              </a:rPr>
              <a:t>† </a:t>
            </a:r>
            <a:r>
              <a:rPr lang="en-US" sz="2000" dirty="0">
                <a:solidFill>
                  <a:schemeClr val="bg1">
                    <a:lumMod val="50000"/>
                  </a:schemeClr>
                </a:solidFill>
              </a:rPr>
              <a:t>A specific cut-off is hard to define. As a guideline, 2-3 absences for any reason is fine. A few more in the case of illness are also okay. Beyond that we will likely have to talk.</a:t>
            </a:r>
          </a:p>
        </p:txBody>
      </p:sp>
    </p:spTree>
    <p:extLst>
      <p:ext uri="{BB962C8B-B14F-4D97-AF65-F5344CB8AC3E}">
        <p14:creationId xmlns:p14="http://schemas.microsoft.com/office/powerpoint/2010/main" val="14108120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1208</Words>
  <Application>Microsoft Macintosh PowerPoint</Application>
  <PresentationFormat>Grand écran</PresentationFormat>
  <Paragraphs>123</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32</cp:revision>
  <dcterms:created xsi:type="dcterms:W3CDTF">2021-04-28T17:57:29Z</dcterms:created>
  <dcterms:modified xsi:type="dcterms:W3CDTF">2021-08-19T15:58:59Z</dcterms:modified>
</cp:coreProperties>
</file>