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79" r:id="rId3"/>
    <p:sldId id="280" r:id="rId4"/>
    <p:sldId id="274" r:id="rId5"/>
    <p:sldId id="275" r:id="rId6"/>
    <p:sldId id="276" r:id="rId7"/>
    <p:sldId id="281" r:id="rId8"/>
    <p:sldId id="260" r:id="rId9"/>
    <p:sldId id="266" r:id="rId10"/>
    <p:sldId id="284" r:id="rId11"/>
    <p:sldId id="282" r:id="rId12"/>
    <p:sldId id="270" r:id="rId13"/>
    <p:sldId id="272" r:id="rId14"/>
    <p:sldId id="271" r:id="rId15"/>
    <p:sldId id="283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3283287" y="2435064"/>
            <a:ext cx="56036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noProof="1">
                <a:solidFill>
                  <a:schemeClr val="accent2">
                    <a:lumMod val="75000"/>
                  </a:schemeClr>
                </a:solidFill>
              </a:rPr>
              <a:t>Welcome!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E3DC8F-D084-F246-8B0D-27E465CD52F5}"/>
              </a:ext>
            </a:extLst>
          </p:cNvPr>
          <p:cNvSpPr txBox="1"/>
          <p:nvPr/>
        </p:nvSpPr>
        <p:spPr>
          <a:xfrm>
            <a:off x="2231568" y="210523"/>
            <a:ext cx="7707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noProof="1"/>
              <a:t>Introduction to Data Science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4D32DF0-DCBA-FD4F-B296-F696C03B16AD}"/>
              </a:ext>
            </a:extLst>
          </p:cNvPr>
          <p:cNvSpPr txBox="1"/>
          <p:nvPr/>
        </p:nvSpPr>
        <p:spPr>
          <a:xfrm>
            <a:off x="2612568" y="4815931"/>
            <a:ext cx="67382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Note: I have been asked to have a fixed seating chart for the semester. So, pick your seat today carefully!</a:t>
            </a:r>
          </a:p>
        </p:txBody>
      </p:sp>
    </p:spTree>
    <p:extLst>
      <p:ext uri="{BB962C8B-B14F-4D97-AF65-F5344CB8AC3E}">
        <p14:creationId xmlns:p14="http://schemas.microsoft.com/office/powerpoint/2010/main" val="816747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An Example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FA02EE-5087-9E47-B189-2BE78B98886D}"/>
              </a:ext>
            </a:extLst>
          </p:cNvPr>
          <p:cNvSpPr txBox="1"/>
          <p:nvPr/>
        </p:nvSpPr>
        <p:spPr>
          <a:xfrm>
            <a:off x="1646238" y="2069136"/>
            <a:ext cx="88995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are not familiar with the kinds of tasks that are common in data science and exploratory data analysis, an example can be very helpful.</a:t>
            </a:r>
          </a:p>
          <a:p>
            <a:r>
              <a:rPr lang="en-US" sz="2400" dirty="0"/>
              <a:t>Here is a slightly dated but still the best concise example I know of:</a:t>
            </a:r>
          </a:p>
          <a:p>
            <a:endParaRPr lang="en-US" sz="2400" dirty="0"/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https://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www.youtube.com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watch?v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=Z8t4k0Q8e8Y</a:t>
            </a:r>
          </a:p>
        </p:txBody>
      </p:sp>
    </p:spTree>
    <p:extLst>
      <p:ext uri="{BB962C8B-B14F-4D97-AF65-F5344CB8AC3E}">
        <p14:creationId xmlns:p14="http://schemas.microsoft.com/office/powerpoint/2010/main" val="562396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E3DC8F-D084-F246-8B0D-27E465CD52F5}"/>
              </a:ext>
            </a:extLst>
          </p:cNvPr>
          <p:cNvSpPr txBox="1"/>
          <p:nvPr/>
        </p:nvSpPr>
        <p:spPr>
          <a:xfrm>
            <a:off x="2242456" y="2598003"/>
            <a:ext cx="7707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noProof="1"/>
              <a:t>3. Introductions</a:t>
            </a:r>
          </a:p>
        </p:txBody>
      </p:sp>
    </p:spTree>
    <p:extLst>
      <p:ext uri="{BB962C8B-B14F-4D97-AF65-F5344CB8AC3E}">
        <p14:creationId xmlns:p14="http://schemas.microsoft.com/office/powerpoint/2010/main" val="504823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About 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95B09F-B519-3944-93E1-7B210067C534}"/>
              </a:ext>
            </a:extLst>
          </p:cNvPr>
          <p:cNvSpPr txBox="1"/>
          <p:nvPr/>
        </p:nvSpPr>
        <p:spPr>
          <a:xfrm>
            <a:off x="1921327" y="1107340"/>
            <a:ext cx="8349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From New England: born in Maine, school in MA, ME, CT</a:t>
            </a:r>
          </a:p>
          <a:p>
            <a:r>
              <a:rPr lang="en-US" sz="2000" dirty="0"/>
              <a:t>- Moved to Richmond in 2016</a:t>
            </a:r>
          </a:p>
          <a:p>
            <a:r>
              <a:rPr lang="en-US" sz="2000" dirty="0"/>
              <a:t>- Research on large text and image datasets in linguistics and cultural studies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F77E79D-FFD6-AB4A-9A38-2C0DA692F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02" y="2787035"/>
            <a:ext cx="4030964" cy="952499"/>
          </a:xfrm>
          <a:prstGeom prst="rect">
            <a:avLst/>
          </a:prstGeom>
        </p:spPr>
      </p:pic>
      <p:pic>
        <p:nvPicPr>
          <p:cNvPr id="8208" name="Picture 16">
            <a:extLst>
              <a:ext uri="{FF2B5EF4-FFF2-40B4-BE49-F238E27FC236}">
                <a16:creationId xmlns:a16="http://schemas.microsoft.com/office/drawing/2014/main" id="{2D0BEB21-ED3D-7944-888E-BE157A362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147" y="5311755"/>
            <a:ext cx="2520719" cy="116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0" name="Picture 18" descr="ACLS">
            <a:extLst>
              <a:ext uri="{FF2B5EF4-FFF2-40B4-BE49-F238E27FC236}">
                <a16:creationId xmlns:a16="http://schemas.microsoft.com/office/drawing/2014/main" id="{666107A7-9AD5-724B-9246-810AEDC03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90" y="3978608"/>
            <a:ext cx="1724259" cy="106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B6C2CDE-532D-4548-8F09-F5A2355350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7285" y="3882289"/>
            <a:ext cx="2564530" cy="124562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66B43FE-5138-3240-BD48-3CE4A0B46A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1513" y="5322473"/>
            <a:ext cx="3431543" cy="1166922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C2B7D110-0C6A-F34C-AD9D-66DE6C5FF9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3697" y="4027794"/>
            <a:ext cx="4254500" cy="965200"/>
          </a:xfrm>
          <a:prstGeom prst="rect">
            <a:avLst/>
          </a:prstGeom>
        </p:spPr>
      </p:pic>
      <p:pic>
        <p:nvPicPr>
          <p:cNvPr id="24" name="Image 23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7245CF1F-CDBA-F446-B4C5-F55864A796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5998" y="2659421"/>
            <a:ext cx="4030964" cy="120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87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About 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95B09F-B519-3944-93E1-7B210067C534}"/>
              </a:ext>
            </a:extLst>
          </p:cNvPr>
          <p:cNvSpPr txBox="1"/>
          <p:nvPr/>
        </p:nvSpPr>
        <p:spPr>
          <a:xfrm>
            <a:off x="363608" y="1145071"/>
            <a:ext cx="6450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Lots of industry experience in DS:</a:t>
            </a:r>
          </a:p>
          <a:p>
            <a:r>
              <a:rPr lang="en-US" sz="2400" dirty="0"/>
              <a:t>    - IBM (Healthcare)</a:t>
            </a:r>
          </a:p>
          <a:p>
            <a:r>
              <a:rPr lang="en-US" sz="2400" dirty="0"/>
              <a:t>    - Travelers (Insurance)</a:t>
            </a:r>
          </a:p>
          <a:p>
            <a:r>
              <a:rPr lang="en-US" sz="2400" dirty="0"/>
              <a:t>    - DARPA (social media)</a:t>
            </a:r>
          </a:p>
          <a:p>
            <a:r>
              <a:rPr lang="en-US" sz="2400" dirty="0"/>
              <a:t>    - AT&amp;T (location analytics)</a:t>
            </a:r>
          </a:p>
          <a:p>
            <a:r>
              <a:rPr lang="en-US" sz="2400" dirty="0"/>
              <a:t>    - </a:t>
            </a:r>
            <a:r>
              <a:rPr lang="en-US" sz="2400" dirty="0" err="1"/>
              <a:t>Telperian</a:t>
            </a:r>
            <a:r>
              <a:rPr lang="en-US" sz="2400" dirty="0"/>
              <a:t> (pharmaceuticals)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5C1F904-8143-A74B-89C2-BB5E64644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542" y="5485398"/>
            <a:ext cx="3905108" cy="762717"/>
          </a:xfrm>
          <a:prstGeom prst="rect">
            <a:avLst/>
          </a:prstGeom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7B80C41D-386E-C64A-AA25-22C9238BA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272" y="1405043"/>
            <a:ext cx="1912052" cy="86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Travelers Insurance Agents | The CIB Group | Insurance ...">
            <a:extLst>
              <a:ext uri="{FF2B5EF4-FFF2-40B4-BE49-F238E27FC236}">
                <a16:creationId xmlns:a16="http://schemas.microsoft.com/office/drawing/2014/main" id="{41500DC7-C213-3442-8488-313E2C8D7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342" y="2658287"/>
            <a:ext cx="3120313" cy="104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upright=Article à illustrer Organisation">
            <a:extLst>
              <a:ext uri="{FF2B5EF4-FFF2-40B4-BE49-F238E27FC236}">
                <a16:creationId xmlns:a16="http://schemas.microsoft.com/office/drawing/2014/main" id="{213EC3C5-AA79-4548-9528-57CFCDEB9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743" y="4136339"/>
            <a:ext cx="1481472" cy="80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6E3830E-CCA1-1047-933B-6610BD4391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5135" y="4251197"/>
            <a:ext cx="2734627" cy="75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86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20780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About 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01CE998-C59C-9946-9CFF-7857A1359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963491"/>
            <a:ext cx="4410262" cy="441669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6F80110-B470-B04A-A4EC-A8B2AEF9A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256" y="1180572"/>
            <a:ext cx="3626611" cy="5202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BD7AE67-CD8F-F545-95AC-9E60A042D04A}"/>
              </a:ext>
            </a:extLst>
          </p:cNvPr>
          <p:cNvSpPr txBox="1"/>
          <p:nvPr/>
        </p:nvSpPr>
        <p:spPr>
          <a:xfrm>
            <a:off x="701064" y="1103639"/>
            <a:ext cx="555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I have two Shih-Tzus: Roux and Sargent</a:t>
            </a:r>
          </a:p>
          <a:p>
            <a:r>
              <a:rPr lang="en-US" sz="2000" dirty="0"/>
              <a:t>- Roux is often in my office; please come say hello</a:t>
            </a:r>
          </a:p>
        </p:txBody>
      </p:sp>
    </p:spTree>
    <p:extLst>
      <p:ext uri="{BB962C8B-B14F-4D97-AF65-F5344CB8AC3E}">
        <p14:creationId xmlns:p14="http://schemas.microsoft.com/office/powerpoint/2010/main" val="3439518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E3DC8F-D084-F246-8B0D-27E465CD52F5}"/>
              </a:ext>
            </a:extLst>
          </p:cNvPr>
          <p:cNvSpPr txBox="1"/>
          <p:nvPr/>
        </p:nvSpPr>
        <p:spPr>
          <a:xfrm>
            <a:off x="2242456" y="2598003"/>
            <a:ext cx="7707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noProof="1"/>
              <a:t>4. Course Setup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AE1680-4F23-C54E-AB6D-4187E07BD7E7}"/>
              </a:ext>
            </a:extLst>
          </p:cNvPr>
          <p:cNvSpPr txBox="1"/>
          <p:nvPr/>
        </p:nvSpPr>
        <p:spPr>
          <a:xfrm>
            <a:off x="2726868" y="4429023"/>
            <a:ext cx="673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[see other slides]</a:t>
            </a:r>
          </a:p>
        </p:txBody>
      </p:sp>
    </p:spTree>
    <p:extLst>
      <p:ext uri="{BB962C8B-B14F-4D97-AF65-F5344CB8AC3E}">
        <p14:creationId xmlns:p14="http://schemas.microsoft.com/office/powerpoint/2010/main" val="99718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Introduction to Data Science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646238" y="1776051"/>
            <a:ext cx="88995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Today we are going to get all of the administrative details dealt with. Here is a quick outline:</a:t>
            </a:r>
          </a:p>
          <a:p>
            <a:endParaRPr lang="fr-FR" sz="2400" noProof="1"/>
          </a:p>
          <a:p>
            <a:r>
              <a:rPr lang="fr-FR" sz="2400" noProof="1"/>
              <a:t>    1. syllabus</a:t>
            </a:r>
          </a:p>
          <a:p>
            <a:r>
              <a:rPr lang="fr-FR" sz="2400" noProof="1"/>
              <a:t>    2. course content</a:t>
            </a:r>
          </a:p>
          <a:p>
            <a:r>
              <a:rPr lang="fr-FR" sz="2400" noProof="1"/>
              <a:t>    3. introductions</a:t>
            </a:r>
          </a:p>
          <a:p>
            <a:r>
              <a:rPr lang="fr-FR" sz="2400" noProof="1"/>
              <a:t>    4. install course materials</a:t>
            </a:r>
          </a:p>
          <a:p>
            <a:endParaRPr lang="fr-FR" sz="2400" noProof="1"/>
          </a:p>
          <a:p>
            <a:r>
              <a:rPr lang="fr-FR" sz="2400" noProof="1"/>
              <a:t>There should be plenty of time for questions throughout the class.</a:t>
            </a:r>
          </a:p>
        </p:txBody>
      </p:sp>
    </p:spTree>
    <p:extLst>
      <p:ext uri="{BB962C8B-B14F-4D97-AF65-F5344CB8AC3E}">
        <p14:creationId xmlns:p14="http://schemas.microsoft.com/office/powerpoint/2010/main" val="36876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E3DC8F-D084-F246-8B0D-27E465CD52F5}"/>
              </a:ext>
            </a:extLst>
          </p:cNvPr>
          <p:cNvSpPr txBox="1"/>
          <p:nvPr/>
        </p:nvSpPr>
        <p:spPr>
          <a:xfrm>
            <a:off x="2242456" y="2598003"/>
            <a:ext cx="7707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noProof="1"/>
              <a:t>1. Syllabus</a:t>
            </a:r>
          </a:p>
        </p:txBody>
      </p:sp>
    </p:spTree>
    <p:extLst>
      <p:ext uri="{BB962C8B-B14F-4D97-AF65-F5344CB8AC3E}">
        <p14:creationId xmlns:p14="http://schemas.microsoft.com/office/powerpoint/2010/main" val="124839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Questions &amp; Office Hours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95B09F-B519-3944-93E1-7B210067C534}"/>
              </a:ext>
            </a:extLst>
          </p:cNvPr>
          <p:cNvSpPr txBox="1"/>
          <p:nvPr/>
        </p:nvSpPr>
        <p:spPr>
          <a:xfrm>
            <a:off x="1724977" y="1536174"/>
            <a:ext cx="87420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will usually have a lot of time in class to answer any questions you have about the course material. I am usually around before and after class for additional questions.</a:t>
            </a:r>
          </a:p>
          <a:p>
            <a:endParaRPr lang="en-US" sz="2400" dirty="0"/>
          </a:p>
          <a:p>
            <a:r>
              <a:rPr lang="en-US" sz="2400" dirty="0"/>
              <a:t>Please also feel free to send questions by email. I typically respond within 24 hours.</a:t>
            </a:r>
          </a:p>
          <a:p>
            <a:endParaRPr lang="en-US" sz="2400" dirty="0"/>
          </a:p>
          <a:p>
            <a:r>
              <a:rPr lang="en-US" sz="2400" dirty="0"/>
              <a:t>Finally, I am of course happy to schedule an office hours meeting for extended questions or personal concerns. Just send me an email with your availability at least 1 day before you'd like to meet.</a:t>
            </a:r>
          </a:p>
        </p:txBody>
      </p:sp>
    </p:spTree>
    <p:extLst>
      <p:ext uri="{BB962C8B-B14F-4D97-AF65-F5344CB8AC3E}">
        <p14:creationId xmlns:p14="http://schemas.microsoft.com/office/powerpoint/2010/main" val="406903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Coffee chat?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E7F012A-EB35-C64C-B099-1F12C5F2EC70}"/>
              </a:ext>
            </a:extLst>
          </p:cNvPr>
          <p:cNvSpPr txBox="1"/>
          <p:nvPr/>
        </p:nvSpPr>
        <p:spPr>
          <a:xfrm>
            <a:off x="494892" y="1905506"/>
            <a:ext cx="61780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get a lot of requests for longer discussions about graduate school, careers in data science, or research projects.</a:t>
            </a:r>
          </a:p>
          <a:p>
            <a:endParaRPr lang="en-US" sz="2400" dirty="0"/>
          </a:p>
          <a:p>
            <a:r>
              <a:rPr lang="en-US" sz="2400" dirty="0"/>
              <a:t>I love having these conversations with students. Just send me an email or ask after class and we can find a time to grab coffee/tea/whatever and answer any questions you have.</a:t>
            </a:r>
          </a:p>
        </p:txBody>
      </p:sp>
      <p:pic>
        <p:nvPicPr>
          <p:cNvPr id="3" name="Picture 2" descr="Does Coffee Cause Cancer? Scientists Study How Drink ...">
            <a:extLst>
              <a:ext uri="{FF2B5EF4-FFF2-40B4-BE49-F238E27FC236}">
                <a16:creationId xmlns:a16="http://schemas.microsoft.com/office/drawing/2014/main" id="{762A6BB0-37D0-B94B-A9D6-ABEBCF5FB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192" y="1905506"/>
            <a:ext cx="4569777" cy="304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92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Masks and Such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95B09F-B519-3944-93E1-7B210067C534}"/>
              </a:ext>
            </a:extLst>
          </p:cNvPr>
          <p:cNvSpPr txBox="1"/>
          <p:nvPr/>
        </p:nvSpPr>
        <p:spPr>
          <a:xfrm>
            <a:off x="358168" y="1700103"/>
            <a:ext cx="524927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 I mentioned in my first email to the class, policies regarding COVID-19 are constantly changing. In fact, they already have!</a:t>
            </a:r>
          </a:p>
          <a:p>
            <a:endParaRPr lang="en-US" sz="2000" dirty="0"/>
          </a:p>
          <a:p>
            <a:r>
              <a:rPr lang="en-US" sz="2000" dirty="0"/>
              <a:t>Following the UR guidelines, for the first three weeks we will wear masks while in class. We can re-assess the situation after that point.</a:t>
            </a:r>
          </a:p>
          <a:p>
            <a:endParaRPr lang="en-US" sz="2000" dirty="0"/>
          </a:p>
          <a:p>
            <a:r>
              <a:rPr lang="en-US" sz="2000" dirty="0"/>
              <a:t>Faculty are also asked to create a seating chart (kindergarten-style, see image), which we will do right now.</a:t>
            </a:r>
          </a:p>
        </p:txBody>
      </p:sp>
      <p:pic>
        <p:nvPicPr>
          <p:cNvPr id="2050" name="Picture 2" descr="Kindergarten teacher Jenay Burck fully transitioned to flexible classroom seating last year, as seen at Noble Crossing Elementary in Noblesville, Ind., on Tuesday, July 25, 2017. Burck's students have a &quot;home base&quot; area to begin and conclude their day, but otherwise move about the room throughout the day, with the ability to choose their setting area according to the task at hand.">
            <a:extLst>
              <a:ext uri="{FF2B5EF4-FFF2-40B4-BE49-F238E27FC236}">
                <a16:creationId xmlns:a16="http://schemas.microsoft.com/office/drawing/2014/main" id="{E808CA3A-B1AF-EB4D-83A9-F94CE15D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762921"/>
            <a:ext cx="5777196" cy="333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230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E3DC8F-D084-F246-8B0D-27E465CD52F5}"/>
              </a:ext>
            </a:extLst>
          </p:cNvPr>
          <p:cNvSpPr txBox="1"/>
          <p:nvPr/>
        </p:nvSpPr>
        <p:spPr>
          <a:xfrm>
            <a:off x="2242456" y="2598003"/>
            <a:ext cx="7707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noProof="1"/>
              <a:t>2. Course Content</a:t>
            </a:r>
          </a:p>
        </p:txBody>
      </p:sp>
    </p:spTree>
    <p:extLst>
      <p:ext uri="{BB962C8B-B14F-4D97-AF65-F5344CB8AC3E}">
        <p14:creationId xmlns:p14="http://schemas.microsoft.com/office/powerpoint/2010/main" val="4116643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Data Science?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296647" y="1720840"/>
            <a:ext cx="95987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This semester we will learn and practice a series of methods for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organizing</a:t>
            </a:r>
            <a:r>
              <a:rPr lang="en-US" sz="2400" dirty="0"/>
              <a:t>,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collecting</a:t>
            </a:r>
            <a:r>
              <a:rPr lang="en-US" sz="2400" dirty="0"/>
              <a:t>,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visualizing</a:t>
            </a:r>
            <a:r>
              <a:rPr lang="en-US" sz="2400" dirty="0"/>
              <a:t>,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manipulating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exploring</a:t>
            </a:r>
            <a:r>
              <a:rPr lang="en-US" sz="2400" dirty="0"/>
              <a:t> different kinds of data. We are focused on the creation and application of </a:t>
            </a:r>
            <a:r>
              <a:rPr lang="en-US" sz="2400" b="1" dirty="0"/>
              <a:t>methods</a:t>
            </a:r>
            <a:r>
              <a:rPr lang="en-US" sz="2400" dirty="0"/>
              <a:t>, rather than theoretical or foundational questions.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This is not a mathematics course, nor will it resemble a traditional introductory statistics class. We will spend the entire semester writing code to apply data science concepts.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9307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Programming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FA02EE-5087-9E47-B189-2BE78B98886D}"/>
              </a:ext>
            </a:extLst>
          </p:cNvPr>
          <p:cNvSpPr txBox="1"/>
          <p:nvPr/>
        </p:nvSpPr>
        <p:spPr>
          <a:xfrm>
            <a:off x="1909377" y="1165621"/>
            <a:ext cx="8899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several different programming languages for data science. By far the two most popular are R and Python.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038C809-7A2A-804C-B9DE-D5D19D262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64" y="2424704"/>
            <a:ext cx="2329793" cy="179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ython Programming Language - An Overview | Vizteams">
            <a:extLst>
              <a:ext uri="{FF2B5EF4-FFF2-40B4-BE49-F238E27FC236}">
                <a16:creationId xmlns:a16="http://schemas.microsoft.com/office/drawing/2014/main" id="{4D64324D-183E-5A47-8E1D-AAE9F8FF1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48651"/>
            <a:ext cx="5171345" cy="2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695B09F-B519-3944-93E1-7B210067C534}"/>
              </a:ext>
            </a:extLst>
          </p:cNvPr>
          <p:cNvSpPr txBox="1"/>
          <p:nvPr/>
        </p:nvSpPr>
        <p:spPr>
          <a:xfrm>
            <a:off x="1909377" y="4546307"/>
            <a:ext cx="88995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will be using R this semester but will learn a version that is easily adapted to other languages such as Python.</a:t>
            </a:r>
          </a:p>
          <a:p>
            <a:endParaRPr lang="en-US" sz="2400" dirty="0"/>
          </a:p>
          <a:p>
            <a:pPr algn="ctr"/>
            <a:r>
              <a:rPr lang="en-US" sz="2400" b="1" dirty="0"/>
              <a:t>No specific experience with R or Python is expected!</a:t>
            </a:r>
          </a:p>
        </p:txBody>
      </p:sp>
    </p:spTree>
    <p:extLst>
      <p:ext uri="{BB962C8B-B14F-4D97-AF65-F5344CB8AC3E}">
        <p14:creationId xmlns:p14="http://schemas.microsoft.com/office/powerpoint/2010/main" val="42294534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676</Words>
  <Application>Microsoft Macintosh PowerPoint</Application>
  <PresentationFormat>Grand écran</PresentationFormat>
  <Paragraphs>76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35</cp:revision>
  <dcterms:created xsi:type="dcterms:W3CDTF">2021-04-28T17:57:29Z</dcterms:created>
  <dcterms:modified xsi:type="dcterms:W3CDTF">2021-08-21T18:30:14Z</dcterms:modified>
</cp:coreProperties>
</file>