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A01D6-3E2E-3048-88FB-F31D2D7D0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2CB76D-5934-D243-9648-80A433588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3D4122-66CD-9E42-89C0-5FF3243C9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367ED6-E912-6D4F-8988-D694069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BFA74-1AD7-C74F-AAB3-1BE3F84E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59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FB344-6841-E644-992C-F77F7679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7C83A0-E4AF-AF4E-8764-B493406D1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355F40-A974-204B-AE8B-E64BE8C6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037AF3-39EA-8246-AED8-95CD5692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CBD72-32CC-624A-ABEF-D3AB22AF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84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76D49FE-10F8-5741-A485-C4D72D28F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77BDA-4CE1-8D45-A723-DA46BC19E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3113FF-4266-2542-8168-A62F2431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2D1A1-9920-E64B-9E59-F90F6C70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BAD6C1-E0F9-C94C-9C49-DE1E32FE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35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FA2A1-52A0-4C4C-982A-583ADC777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D5EF50-1A2F-8A4B-A7F8-ACA28C837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34B17-B7BC-0B46-888A-F5D6ECAF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9C62B8-C921-B446-8AA2-10A1C1C8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3B5121-9805-6C4F-875C-E9EC1279F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90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F10F6-BE6C-AC4D-801F-11E488670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67D0E-EE68-5740-BFA0-0087A7D2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7341AA-5E57-EB43-B20A-60AAEB55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32DA83-099B-5746-B11A-44DB9219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E0C98C-6A2F-1441-8C04-12B2D395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912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32F7A-5579-7444-AA1A-7CB6646F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B9E0ED-AD69-D54C-A6E3-7459B9015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B488FE-8C00-B140-9835-37261108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120A1F-A22F-9C4E-A1B2-929CBDA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77A836-D3EF-604D-AAA2-DC4527B7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2ABFA2-8FE5-E14C-B37A-4F38B3B5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77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BC819-9B07-044F-A179-746D4929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0EB5E9-9B71-8E4B-9E43-6D545C12E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DFB3A0-7712-F845-80E1-118F655ED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1369E9-BC2C-864C-949B-D2BAEE0DE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AD5F-4DCC-0D4D-A8EA-22C9A9AFF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F63096-4AD4-3042-81C0-04807FC6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B30CC11-22DD-994F-8512-097B9D0E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9345E6-37B6-1B4B-96ED-79FB47D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58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AE7BC-CE39-B447-8A8E-37A06779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43D727-7EF1-7440-BC9C-E4EAF856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199F62-E42A-D841-B3AA-2E39023A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60AD364-1AA0-0440-A000-BF42A402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6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F1DD0C-698E-EF48-BE50-E044DC39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1176551-4BEC-C444-8040-31EC8F3B6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74863B-B89E-A444-ABEA-51569A3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16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C7065-1F1C-2B4C-A28A-1537E16F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5F5A1-612D-F74E-87FA-E6CE03F3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5A4101-49B9-0C4F-A8A1-A9794A836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B6F4A3-9CE6-2B4D-BB7F-647D090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284CA-6C41-2649-8DAB-27F40417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2842D4-3997-2847-A4FB-AB28B871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B6831-5D34-5C42-8123-714202C5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69959DE-C234-FE4E-A64F-58D6B5DC3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BA18B-B91B-2440-96FC-5377DDDAC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1DFAF-AF5D-334E-BDF8-ED54C09C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1C6804-F84C-2D4A-B198-884AC6CC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72D9-1DD2-F045-A12C-19BF2444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94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76B2C4-F4E4-7744-B2AE-E73CB1E15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22187-1902-1B4A-84A8-B71EB2D6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727975-F918-FD47-9F32-6331AAF9F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69B0-A344-9A43-AAD5-682508993835}" type="datetimeFigureOut">
              <a:rPr lang="fr-FR" smtClean="0"/>
              <a:t>13/09/2021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333007-5239-2248-8A97-69261B541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9E6822-4693-D543-AA6A-2363ED31A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B45CD-FBC7-AD46-884B-BD8C98FD57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28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How to Organize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2083550" y="1177336"/>
            <a:ext cx="81381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noProof="1"/>
              <a:t>Learning how to organize a dataset is one of the most important skills you should leave this class with. The notes you read for today focused on the mechanics of doing data entry. </a:t>
            </a:r>
          </a:p>
          <a:p>
            <a:pPr algn="just"/>
            <a:endParaRPr lang="fr-FR" sz="2400" noProof="1"/>
          </a:p>
          <a:p>
            <a:pPr algn="just"/>
            <a:r>
              <a:rPr lang="fr-FR" sz="2400" noProof="1"/>
              <a:t>Here we will look at some of the higher-level concepts related to collecting data.</a:t>
            </a:r>
          </a:p>
          <a:p>
            <a:pPr algn="just"/>
            <a:endParaRPr lang="fr-FR" sz="2400" noProof="1"/>
          </a:p>
          <a:p>
            <a:pPr algn="just"/>
            <a:r>
              <a:rPr lang="fr-FR" sz="2400" noProof="1"/>
              <a:t>The central concept for understanding how to organize data is to know the </a:t>
            </a:r>
            <a:r>
              <a:rPr lang="fr-FR" sz="2400" b="1" noProof="1"/>
              <a:t>unit of observation</a:t>
            </a:r>
            <a:r>
              <a:rPr lang="fr-FR" sz="2400" noProof="1"/>
              <a:t>, the thing that one particular observation represents.</a:t>
            </a:r>
          </a:p>
        </p:txBody>
      </p:sp>
    </p:spTree>
    <p:extLst>
      <p:ext uri="{BB962C8B-B14F-4D97-AF65-F5344CB8AC3E}">
        <p14:creationId xmlns:p14="http://schemas.microsoft.com/office/powerpoint/2010/main" val="81104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An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A037697A-E9E6-3645-891B-0E4BBB87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55" y="2839731"/>
            <a:ext cx="9626600" cy="2603500"/>
          </a:xfrm>
          <a:prstGeom prst="rect">
            <a:avLst/>
          </a:prstGeom>
        </p:spPr>
      </p:pic>
      <p:pic>
        <p:nvPicPr>
          <p:cNvPr id="4" name="Picture 2" descr="When US Open champion Emma Raducanu won the junior ITF ...">
            <a:extLst>
              <a:ext uri="{FF2B5EF4-FFF2-40B4-BE49-F238E27FC236}">
                <a16:creationId xmlns:a16="http://schemas.microsoft.com/office/drawing/2014/main" id="{43C87693-400A-8B4D-B697-5D411A72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235" y="82813"/>
            <a:ext cx="3102697" cy="17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CBD6491-7B2A-E541-8058-3AFCEE6F3B05}"/>
              </a:ext>
            </a:extLst>
          </p:cNvPr>
          <p:cNvSpPr txBox="1"/>
          <p:nvPr/>
        </p:nvSpPr>
        <p:spPr>
          <a:xfrm>
            <a:off x="330950" y="1014994"/>
            <a:ext cx="813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Consider the following dataset showing four female tennis players. Notice that the last column is trying to put multiple pieces of information in one value.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1F7F10-9892-E247-9BD5-0F3CF13B1077}"/>
              </a:ext>
            </a:extLst>
          </p:cNvPr>
          <p:cNvSpPr txBox="1"/>
          <p:nvPr/>
        </p:nvSpPr>
        <p:spPr>
          <a:xfrm>
            <a:off x="4265223" y="5728526"/>
            <a:ext cx="366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7030A0"/>
                </a:solidFill>
              </a:rPr>
              <a:t>unit of observation: </a:t>
            </a:r>
            <a:r>
              <a:rPr lang="fr-FR" sz="2400" b="1" noProof="1">
                <a:solidFill>
                  <a:srgbClr val="7030A0"/>
                </a:solidFill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321655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0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First Normal Form (1NF)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4B80BC08-13CC-434A-AD90-AF7E9857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50" y="3480628"/>
            <a:ext cx="11623189" cy="2062339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017D76F-F7A3-C747-ACFD-1CC680278972}"/>
              </a:ext>
            </a:extLst>
          </p:cNvPr>
          <p:cNvSpPr txBox="1"/>
          <p:nvPr/>
        </p:nvSpPr>
        <p:spPr>
          <a:xfrm>
            <a:off x="330950" y="1014994"/>
            <a:ext cx="81381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Here is an alternative that only has one piece of information in each cell. This table is said to be in the First Normal Form (1NF).</a:t>
            </a:r>
          </a:p>
          <a:p>
            <a:endParaRPr lang="fr-FR" sz="2400" noProof="1"/>
          </a:p>
          <a:p>
            <a:r>
              <a:rPr lang="fr-FR" sz="2400" noProof="1"/>
              <a:t>1NF requires that the data be in a tabular format with only one individual pieces of information in each cell.</a:t>
            </a:r>
          </a:p>
        </p:txBody>
      </p:sp>
      <p:pic>
        <p:nvPicPr>
          <p:cNvPr id="10" name="Picture 2" descr="When US Open champion Emma Raducanu won the junior ITF ...">
            <a:extLst>
              <a:ext uri="{FF2B5EF4-FFF2-40B4-BE49-F238E27FC236}">
                <a16:creationId xmlns:a16="http://schemas.microsoft.com/office/drawing/2014/main" id="{9D91E3DE-E7CF-8641-9D6B-4C9ADD7EC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235" y="82813"/>
            <a:ext cx="3102697" cy="17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C088457-6724-054D-AAB6-D70EE75B26B0}"/>
              </a:ext>
            </a:extLst>
          </p:cNvPr>
          <p:cNvSpPr txBox="1"/>
          <p:nvPr/>
        </p:nvSpPr>
        <p:spPr>
          <a:xfrm>
            <a:off x="4265223" y="5728526"/>
            <a:ext cx="3661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7030A0"/>
                </a:solidFill>
              </a:rPr>
              <a:t>unit of observation: </a:t>
            </a:r>
            <a:r>
              <a:rPr lang="fr-FR" sz="2400" b="1" noProof="1">
                <a:solidFill>
                  <a:srgbClr val="7030A0"/>
                </a:solidFill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334493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Another Example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pic>
        <p:nvPicPr>
          <p:cNvPr id="3074" name="Picture 2" descr="MPTT Double 6 ~ GC Wimbledon">
            <a:extLst>
              <a:ext uri="{FF2B5EF4-FFF2-40B4-BE49-F238E27FC236}">
                <a16:creationId xmlns:a16="http://schemas.microsoft.com/office/drawing/2014/main" id="{65CAD7CE-5C42-AA41-904E-A12B43A0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14" y="82813"/>
            <a:ext cx="3981418" cy="26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EE09CC-AD0C-6844-86AC-D1D411717FA2}"/>
              </a:ext>
            </a:extLst>
          </p:cNvPr>
          <p:cNvSpPr txBox="1"/>
          <p:nvPr/>
        </p:nvSpPr>
        <p:spPr>
          <a:xfrm>
            <a:off x="330950" y="1014994"/>
            <a:ext cx="7702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Here is another example of a similar dataset. This one gives information about each Grand Slam itself. It is in 1NF but notice that it duplicates information.</a:t>
            </a:r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BB1666CC-A2DC-D34E-8919-1CEE2FB97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743" y="2836394"/>
            <a:ext cx="9568543" cy="318318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563D464-FCD9-8242-B6F2-DC5A9A4033AD}"/>
              </a:ext>
            </a:extLst>
          </p:cNvPr>
          <p:cNvSpPr txBox="1"/>
          <p:nvPr/>
        </p:nvSpPr>
        <p:spPr>
          <a:xfrm>
            <a:off x="3369689" y="6147213"/>
            <a:ext cx="52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7030A0"/>
                </a:solidFill>
              </a:rPr>
              <a:t>unit of observation: </a:t>
            </a:r>
            <a:r>
              <a:rPr lang="fr-FR" sz="2400" b="1" noProof="1">
                <a:solidFill>
                  <a:srgbClr val="7030A0"/>
                </a:solidFill>
              </a:rPr>
              <a:t>tournament x year</a:t>
            </a:r>
          </a:p>
        </p:txBody>
      </p:sp>
    </p:spTree>
    <p:extLst>
      <p:ext uri="{BB962C8B-B14F-4D97-AF65-F5344CB8AC3E}">
        <p14:creationId xmlns:p14="http://schemas.microsoft.com/office/powerpoint/2010/main" val="117242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Third Normal Form (3NF)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EE09CC-AD0C-6844-86AC-D1D411717FA2}"/>
              </a:ext>
            </a:extLst>
          </p:cNvPr>
          <p:cNvSpPr txBox="1"/>
          <p:nvPr/>
        </p:nvSpPr>
        <p:spPr>
          <a:xfrm>
            <a:off x="330950" y="1014994"/>
            <a:ext cx="113711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We can fix the problem of duplication by creating three different tables. Now we only have information that is directly about the unit of observation on each table with no duplication.</a:t>
            </a:r>
          </a:p>
          <a:p>
            <a:endParaRPr lang="fr-FR" sz="2400" noProof="1"/>
          </a:p>
          <a:p>
            <a:r>
              <a:rPr lang="fr-FR" sz="2400" noProof="1"/>
              <a:t>These tables are in Third Normal Form (3NF).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865301D-BE2B-3D48-BCC3-42C9252D3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14" y="3094024"/>
            <a:ext cx="5078422" cy="2894527"/>
          </a:xfrm>
          <a:prstGeom prst="rect">
            <a:avLst/>
          </a:prstGeom>
        </p:spPr>
      </p:pic>
      <p:pic>
        <p:nvPicPr>
          <p:cNvPr id="7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DD7EB3A5-3900-B248-93E1-C49B68505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6317" y="4168992"/>
            <a:ext cx="3550160" cy="2149200"/>
          </a:xfrm>
          <a:prstGeom prst="rect">
            <a:avLst/>
          </a:prstGeom>
        </p:spPr>
      </p:pic>
      <p:pic>
        <p:nvPicPr>
          <p:cNvPr id="10" name="Image 9" descr="Une image contenant table&#10;&#10;Description générée automatiquement">
            <a:extLst>
              <a:ext uri="{FF2B5EF4-FFF2-40B4-BE49-F238E27FC236}">
                <a16:creationId xmlns:a16="http://schemas.microsoft.com/office/drawing/2014/main" id="{3A8473A9-DC8B-394F-8EA8-F55D56966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9561" y="1920316"/>
            <a:ext cx="3963672" cy="1704627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DCDC158-7E66-5941-AD52-B9F039B6F533}"/>
              </a:ext>
            </a:extLst>
          </p:cNvPr>
          <p:cNvSpPr txBox="1"/>
          <p:nvPr/>
        </p:nvSpPr>
        <p:spPr>
          <a:xfrm>
            <a:off x="566914" y="5988551"/>
            <a:ext cx="52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7030A0"/>
                </a:solidFill>
              </a:rPr>
              <a:t>unit of observation: </a:t>
            </a:r>
            <a:r>
              <a:rPr lang="fr-FR" sz="2400" b="1" noProof="1">
                <a:solidFill>
                  <a:srgbClr val="7030A0"/>
                </a:solidFill>
              </a:rPr>
              <a:t>tournament x year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FFE2AF-9F3D-AF4A-B021-093F6FD9A1E0}"/>
              </a:ext>
            </a:extLst>
          </p:cNvPr>
          <p:cNvSpPr txBox="1"/>
          <p:nvPr/>
        </p:nvSpPr>
        <p:spPr>
          <a:xfrm>
            <a:off x="7296317" y="3624943"/>
            <a:ext cx="453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7030A0"/>
                </a:solidFill>
              </a:rPr>
              <a:t>unit of observation: </a:t>
            </a:r>
            <a:r>
              <a:rPr lang="fr-FR" sz="2400" b="1" noProof="1">
                <a:solidFill>
                  <a:srgbClr val="7030A0"/>
                </a:solidFill>
              </a:rPr>
              <a:t>tournament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27BFE16-D67F-8249-9748-1FF9BF83263D}"/>
              </a:ext>
            </a:extLst>
          </p:cNvPr>
          <p:cNvSpPr txBox="1"/>
          <p:nvPr/>
        </p:nvSpPr>
        <p:spPr>
          <a:xfrm>
            <a:off x="7296317" y="6302314"/>
            <a:ext cx="355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7030A0"/>
                </a:solidFill>
              </a:rPr>
              <a:t>unit of observation: </a:t>
            </a:r>
            <a:r>
              <a:rPr lang="fr-FR" sz="2400" b="1" noProof="1">
                <a:solidFill>
                  <a:srgbClr val="7030A0"/>
                </a:solidFill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63792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Second Normal Form?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EE09CC-AD0C-6844-86AC-D1D411717FA2}"/>
              </a:ext>
            </a:extLst>
          </p:cNvPr>
          <p:cNvSpPr txBox="1"/>
          <p:nvPr/>
        </p:nvSpPr>
        <p:spPr>
          <a:xfrm>
            <a:off x="330950" y="1014994"/>
            <a:ext cx="78986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You may wonder why we skipped 2NF. It does exist as an intermediate form. The type of duplication in the </a:t>
            </a:r>
            <a:r>
              <a:rPr lang="fr-FR" sz="2400" b="1" noProof="1"/>
              <a:t>tournament_country</a:t>
            </a:r>
            <a:r>
              <a:rPr lang="fr-FR" sz="2400" noProof="1"/>
              <a:t> is called a functional dependency whereas the duplication in </a:t>
            </a:r>
            <a:r>
              <a:rPr lang="fr-FR" sz="2400" b="1" noProof="1"/>
              <a:t>winner_nationality</a:t>
            </a:r>
            <a:r>
              <a:rPr lang="fr-FR" sz="2400" noProof="1"/>
              <a:t> is a transitive dependency. 2NF only requires that we remove the first type.</a:t>
            </a:r>
          </a:p>
        </p:txBody>
      </p:sp>
      <p:pic>
        <p:nvPicPr>
          <p:cNvPr id="9" name="Image 8" descr="Une image contenant table&#10;&#10;Description générée automatiquement">
            <a:extLst>
              <a:ext uri="{FF2B5EF4-FFF2-40B4-BE49-F238E27FC236}">
                <a16:creationId xmlns:a16="http://schemas.microsoft.com/office/drawing/2014/main" id="{DE843B52-AA23-2E45-8EC4-10AB36FC5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152080"/>
            <a:ext cx="9568543" cy="3183180"/>
          </a:xfrm>
          <a:prstGeom prst="rect">
            <a:avLst/>
          </a:prstGeom>
        </p:spPr>
      </p:pic>
      <p:pic>
        <p:nvPicPr>
          <p:cNvPr id="10" name="Picture 2" descr="MPTT Double 6 ~ GC Wimbledon">
            <a:extLst>
              <a:ext uri="{FF2B5EF4-FFF2-40B4-BE49-F238E27FC236}">
                <a16:creationId xmlns:a16="http://schemas.microsoft.com/office/drawing/2014/main" id="{33F37214-5373-2C4D-8291-343625C25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14" y="82813"/>
            <a:ext cx="3981418" cy="261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4A40E2A8-092C-EB4D-AD46-EA7DA7C0BFF3}"/>
              </a:ext>
            </a:extLst>
          </p:cNvPr>
          <p:cNvSpPr txBox="1"/>
          <p:nvPr/>
        </p:nvSpPr>
        <p:spPr>
          <a:xfrm>
            <a:off x="3681421" y="6302521"/>
            <a:ext cx="52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7030A0"/>
                </a:solidFill>
              </a:rPr>
              <a:t>unit of observation: </a:t>
            </a:r>
            <a:r>
              <a:rPr lang="fr-FR" sz="2400" b="1" noProof="1">
                <a:solidFill>
                  <a:srgbClr val="7030A0"/>
                </a:solidFill>
              </a:rPr>
              <a:t>tournament x year</a:t>
            </a:r>
          </a:p>
        </p:txBody>
      </p:sp>
    </p:spTree>
    <p:extLst>
      <p:ext uri="{BB962C8B-B14F-4D97-AF65-F5344CB8AC3E}">
        <p14:creationId xmlns:p14="http://schemas.microsoft.com/office/powerpoint/2010/main" val="222142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68068" y="43959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noProof="1"/>
              <a:t>Wide vs. Long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EE09CC-AD0C-6844-86AC-D1D411717FA2}"/>
              </a:ext>
            </a:extLst>
          </p:cNvPr>
          <p:cNvSpPr txBox="1"/>
          <p:nvPr/>
        </p:nvSpPr>
        <p:spPr>
          <a:xfrm>
            <a:off x="330949" y="1014994"/>
            <a:ext cx="11207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/>
              <a:t>Consider the two following datasets, which contain the same information. Both are in 3NF, but have different units of observation. The second format is longer than the first; the first is wider than the second. We will come back to this concept soon.</a:t>
            </a:r>
          </a:p>
          <a:p>
            <a:endParaRPr lang="fr-FR" sz="2400" noProof="1"/>
          </a:p>
        </p:txBody>
      </p:sp>
      <p:pic>
        <p:nvPicPr>
          <p:cNvPr id="3" name="Image 2" descr="Une image contenant table&#10;&#10;Description générée automatiquement">
            <a:extLst>
              <a:ext uri="{FF2B5EF4-FFF2-40B4-BE49-F238E27FC236}">
                <a16:creationId xmlns:a16="http://schemas.microsoft.com/office/drawing/2014/main" id="{0ACF1666-A510-C142-A018-521503F8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2" y="4424134"/>
            <a:ext cx="3701143" cy="1714547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F99FB326-D5DC-9C49-AE65-F66F52400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981" y="2294898"/>
            <a:ext cx="8800038" cy="156141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EC1C8A4-AABC-8B47-8D7F-9DE048019B76}"/>
              </a:ext>
            </a:extLst>
          </p:cNvPr>
          <p:cNvSpPr txBox="1"/>
          <p:nvPr/>
        </p:nvSpPr>
        <p:spPr>
          <a:xfrm>
            <a:off x="4022832" y="3836751"/>
            <a:ext cx="5230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7030A0"/>
                </a:solidFill>
              </a:rPr>
              <a:t>unit of observation: </a:t>
            </a:r>
            <a:r>
              <a:rPr lang="fr-FR" sz="2400" b="1" noProof="1">
                <a:solidFill>
                  <a:srgbClr val="7030A0"/>
                </a:solidFill>
              </a:rPr>
              <a:t>player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60B3952-C090-2B47-A1DB-66B6C42467BE}"/>
              </a:ext>
            </a:extLst>
          </p:cNvPr>
          <p:cNvSpPr txBox="1"/>
          <p:nvPr/>
        </p:nvSpPr>
        <p:spPr>
          <a:xfrm>
            <a:off x="3225331" y="6209143"/>
            <a:ext cx="574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noProof="1">
                <a:solidFill>
                  <a:srgbClr val="7030A0"/>
                </a:solidFill>
              </a:rPr>
              <a:t>unit of observation: </a:t>
            </a:r>
            <a:r>
              <a:rPr lang="fr-FR" sz="2400" b="1" noProof="1">
                <a:solidFill>
                  <a:srgbClr val="7030A0"/>
                </a:solidFill>
              </a:rPr>
              <a:t>tournament x player</a:t>
            </a:r>
          </a:p>
        </p:txBody>
      </p:sp>
    </p:spTree>
    <p:extLst>
      <p:ext uri="{BB962C8B-B14F-4D97-AF65-F5344CB8AC3E}">
        <p14:creationId xmlns:p14="http://schemas.microsoft.com/office/powerpoint/2010/main" val="4368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3890A706-5F2B-E84E-A26A-A267907CC130}"/>
              </a:ext>
            </a:extLst>
          </p:cNvPr>
          <p:cNvSpPr txBox="1"/>
          <p:nvPr/>
        </p:nvSpPr>
        <p:spPr>
          <a:xfrm>
            <a:off x="2412449" y="187151"/>
            <a:ext cx="7367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 u="sng" noProof="1"/>
              <a:t>How to Organize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EC78D4-0EC8-6148-B750-42F18BFCA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7345" y="6475487"/>
            <a:ext cx="856587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827C32F7-EAB8-F143-B412-CBD04F7209BF}"/>
              </a:ext>
            </a:extLst>
          </p:cNvPr>
          <p:cNvSpPr txBox="1"/>
          <p:nvPr/>
        </p:nvSpPr>
        <p:spPr>
          <a:xfrm>
            <a:off x="68068" y="6475487"/>
            <a:ext cx="4030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noProof="1">
                <a:solidFill>
                  <a:schemeClr val="bg1">
                    <a:lumMod val="65000"/>
                  </a:schemeClr>
                </a:solidFill>
              </a:rPr>
              <a:t>T. ARNOLD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83121EA-22BA-0B48-B415-49DA1E741FA9}"/>
              </a:ext>
            </a:extLst>
          </p:cNvPr>
          <p:cNvSpPr txBox="1"/>
          <p:nvPr/>
        </p:nvSpPr>
        <p:spPr>
          <a:xfrm>
            <a:off x="1359548" y="1209992"/>
            <a:ext cx="99942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noProof="1"/>
              <a:t>Here are my general rules for how to collect data in terms of these concepts:</a:t>
            </a:r>
          </a:p>
          <a:p>
            <a:pPr algn="just"/>
            <a:endParaRPr lang="fr-FR" sz="2400" noProof="1"/>
          </a:p>
          <a:p>
            <a:pPr algn="just"/>
            <a:r>
              <a:rPr lang="fr-FR" sz="2400" noProof="1"/>
              <a:t>	Always respect 1NF when collecting data. </a:t>
            </a:r>
          </a:p>
          <a:p>
            <a:pPr algn="just"/>
            <a:endParaRPr lang="fr-FR" sz="2400" noProof="1"/>
          </a:p>
          <a:p>
            <a:pPr algn="just"/>
            <a:r>
              <a:rPr lang="fr-FR" sz="2400" noProof="1"/>
              <a:t>	Following 3NF is nice, but you can break this in the interest of</a:t>
            </a:r>
          </a:p>
          <a:p>
            <a:pPr algn="just"/>
            <a:r>
              <a:rPr lang="fr-FR" sz="2400" noProof="1"/>
              <a:t>	simplicity, particularly when doing the initial data collection.</a:t>
            </a:r>
          </a:p>
          <a:p>
            <a:pPr algn="just"/>
            <a:endParaRPr lang="fr-FR" sz="2400" noProof="1"/>
          </a:p>
          <a:p>
            <a:pPr algn="just"/>
            <a:r>
              <a:rPr lang="fr-FR" sz="2400" noProof="1"/>
              <a:t>	Try to think of how you can make the dataset longer rather than</a:t>
            </a:r>
          </a:p>
          <a:p>
            <a:pPr algn="just"/>
            <a:r>
              <a:rPr lang="fr-FR" sz="2400" noProof="1"/>
              <a:t>	wider.</a:t>
            </a:r>
          </a:p>
          <a:p>
            <a:pPr algn="just"/>
            <a:endParaRPr lang="fr-FR" sz="2400" noProof="1"/>
          </a:p>
          <a:p>
            <a:pPr algn="just"/>
            <a:r>
              <a:rPr lang="fr-FR" sz="2400" noProof="1"/>
              <a:t>In the upcoming classes we will see how two-table and pivot data verbs help us deal with these concepts.</a:t>
            </a:r>
          </a:p>
        </p:txBody>
      </p:sp>
    </p:spTree>
    <p:extLst>
      <p:ext uri="{BB962C8B-B14F-4D97-AF65-F5344CB8AC3E}">
        <p14:creationId xmlns:p14="http://schemas.microsoft.com/office/powerpoint/2010/main" val="3061577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523</Words>
  <Application>Microsoft Macintosh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Arnold, Taylor</dc:creator>
  <cp:lastModifiedBy>Arnold, Taylor</cp:lastModifiedBy>
  <cp:revision>22</cp:revision>
  <dcterms:created xsi:type="dcterms:W3CDTF">2021-04-28T17:57:29Z</dcterms:created>
  <dcterms:modified xsi:type="dcterms:W3CDTF">2021-09-14T12:55:16Z</dcterms:modified>
</cp:coreProperties>
</file>