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79" r:id="rId3"/>
    <p:sldId id="280" r:id="rId4"/>
    <p:sldId id="275" r:id="rId5"/>
    <p:sldId id="281" r:id="rId6"/>
    <p:sldId id="282" r:id="rId7"/>
    <p:sldId id="283" r:id="rId8"/>
    <p:sldId id="257" r:id="rId9"/>
    <p:sldId id="284" r:id="rId10"/>
    <p:sldId id="285" r:id="rId11"/>
    <p:sldId id="286" r:id="rId12"/>
    <p:sldId id="287" r:id="rId13"/>
    <p:sldId id="288" r:id="rId14"/>
    <p:sldId id="289" r:id="rId15"/>
    <p:sldId id="290" r:id="rId16"/>
    <p:sldId id="29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02/12/2021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02/12/2021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650671" y="2367171"/>
            <a:ext cx="6890658" cy="2123658"/>
          </a:xfrm>
          <a:prstGeom prst="rect">
            <a:avLst/>
          </a:prstGeom>
          <a:noFill/>
        </p:spPr>
        <p:txBody>
          <a:bodyPr wrap="square" rtlCol="0">
            <a:spAutoFit/>
          </a:bodyPr>
          <a:lstStyle/>
          <a:p>
            <a:pPr algn="ctr"/>
            <a:r>
              <a:rPr lang="fr-FR" sz="6600" b="1" noProof="1"/>
              <a:t>Introduction to Data Science</a:t>
            </a:r>
          </a:p>
        </p:txBody>
      </p:sp>
    </p:spTree>
    <p:extLst>
      <p:ext uri="{BB962C8B-B14F-4D97-AF65-F5344CB8AC3E}">
        <p14:creationId xmlns:p14="http://schemas.microsoft.com/office/powerpoint/2010/main" val="81674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What We Have Learned</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8E7F012A-EB35-C64C-B099-1F12C5F2EC70}"/>
              </a:ext>
            </a:extLst>
          </p:cNvPr>
          <p:cNvSpPr txBox="1"/>
          <p:nvPr/>
        </p:nvSpPr>
        <p:spPr>
          <a:xfrm>
            <a:off x="588683" y="1720840"/>
            <a:ext cx="6922726" cy="3785652"/>
          </a:xfrm>
          <a:prstGeom prst="rect">
            <a:avLst/>
          </a:prstGeom>
          <a:noFill/>
        </p:spPr>
        <p:txBody>
          <a:bodyPr wrap="square" rtlCol="0">
            <a:spAutoFit/>
          </a:bodyPr>
          <a:lstStyle/>
          <a:p>
            <a:r>
              <a:rPr lang="en-US" sz="2400" dirty="0"/>
              <a:t>I warned you all at the start of the semester that this course can often feel like we are just learning the programming language R, while in fact we are learning more general concepts from various fields of data science.</a:t>
            </a:r>
          </a:p>
          <a:p>
            <a:endParaRPr lang="en-US" sz="2400" dirty="0"/>
          </a:p>
          <a:p>
            <a:r>
              <a:rPr lang="en-US" sz="2400" dirty="0"/>
              <a:t>As a way of giving a course recap and to illustrate this, let’s look at two other popular languages for data analysis. This is not a complete introduction to them, but a good starting point.</a:t>
            </a:r>
          </a:p>
        </p:txBody>
      </p:sp>
      <p:pic>
        <p:nvPicPr>
          <p:cNvPr id="2050" name="Picture 2" descr="python™">
            <a:extLst>
              <a:ext uri="{FF2B5EF4-FFF2-40B4-BE49-F238E27FC236}">
                <a16:creationId xmlns:a16="http://schemas.microsoft.com/office/drawing/2014/main" id="{A84559DD-E6EB-E643-B62B-F40B52549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1955" y="3552912"/>
            <a:ext cx="3619500" cy="1023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tgreSQL Reviews, Pricing, Key Info, and FAQs">
            <a:extLst>
              <a:ext uri="{FF2B5EF4-FFF2-40B4-BE49-F238E27FC236}">
                <a16:creationId xmlns:a16="http://schemas.microsoft.com/office/drawing/2014/main" id="{EA9D3249-ED1F-DE40-868C-E7D62FE25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800" y="1619250"/>
            <a:ext cx="36195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9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668552" y="83214"/>
            <a:ext cx="8854896" cy="830997"/>
          </a:xfrm>
          <a:prstGeom prst="rect">
            <a:avLst/>
          </a:prstGeom>
          <a:noFill/>
        </p:spPr>
        <p:txBody>
          <a:bodyPr wrap="square" rtlCol="0">
            <a:spAutoFit/>
          </a:bodyPr>
          <a:lstStyle/>
          <a:p>
            <a:pPr algn="ctr"/>
            <a:r>
              <a:rPr lang="fr-FR" sz="4800" b="1" u="sng" noProof="1"/>
              <a:t>Structured Query Language (SQL)</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8E7F012A-EB35-C64C-B099-1F12C5F2EC70}"/>
              </a:ext>
            </a:extLst>
          </p:cNvPr>
          <p:cNvSpPr txBox="1"/>
          <p:nvPr/>
        </p:nvSpPr>
        <p:spPr>
          <a:xfrm>
            <a:off x="1587130" y="966761"/>
            <a:ext cx="8936318" cy="830997"/>
          </a:xfrm>
          <a:prstGeom prst="rect">
            <a:avLst/>
          </a:prstGeom>
          <a:noFill/>
        </p:spPr>
        <p:txBody>
          <a:bodyPr wrap="square" rtlCol="0">
            <a:spAutoFit/>
          </a:bodyPr>
          <a:lstStyle/>
          <a:p>
            <a:r>
              <a:rPr lang="en-US" sz="2400" dirty="0"/>
              <a:t>A language for manipulating data from a data base. Closely linked to the data verbs from </a:t>
            </a:r>
            <a:r>
              <a:rPr lang="en-US" sz="2400" b="1" dirty="0" err="1"/>
              <a:t>dplyr</a:t>
            </a:r>
            <a:r>
              <a:rPr lang="en-US" sz="2400" dirty="0"/>
              <a:t>.</a:t>
            </a:r>
          </a:p>
        </p:txBody>
      </p:sp>
      <p:sp>
        <p:nvSpPr>
          <p:cNvPr id="8" name="ZoneTexte 7">
            <a:extLst>
              <a:ext uri="{FF2B5EF4-FFF2-40B4-BE49-F238E27FC236}">
                <a16:creationId xmlns:a16="http://schemas.microsoft.com/office/drawing/2014/main" id="{538870D1-75AF-634C-B6DD-733FF1F1D69F}"/>
              </a:ext>
            </a:extLst>
          </p:cNvPr>
          <p:cNvSpPr txBox="1"/>
          <p:nvPr/>
        </p:nvSpPr>
        <p:spPr>
          <a:xfrm>
            <a:off x="674279" y="1905506"/>
            <a:ext cx="11021359" cy="4524315"/>
          </a:xfrm>
          <a:prstGeom prst="rect">
            <a:avLst/>
          </a:prstGeom>
          <a:noFill/>
        </p:spPr>
        <p:txBody>
          <a:bodyPr wrap="square" rtlCol="0">
            <a:spAutoFit/>
          </a:bodyPr>
          <a:lstStyle/>
          <a:p>
            <a:r>
              <a:rPr lang="en-US" sz="2400" b="1" dirty="0">
                <a:solidFill>
                  <a:schemeClr val="accent4">
                    <a:lumMod val="75000"/>
                  </a:schemeClr>
                </a:solidFill>
              </a:rPr>
              <a:t>SELECT calories, sugar FROM food WHERE </a:t>
            </a:r>
            <a:r>
              <a:rPr lang="en-US" sz="2400" b="1" dirty="0" err="1">
                <a:solidFill>
                  <a:schemeClr val="accent4">
                    <a:lumMod val="75000"/>
                  </a:schemeClr>
                </a:solidFill>
              </a:rPr>
              <a:t>food_group</a:t>
            </a:r>
            <a:r>
              <a:rPr lang="en-US" sz="2400" b="1" dirty="0">
                <a:solidFill>
                  <a:schemeClr val="accent4">
                    <a:lumMod val="75000"/>
                  </a:schemeClr>
                </a:solidFill>
              </a:rPr>
              <a:t> = "fruit" ORDER BY sugar ;</a:t>
            </a:r>
          </a:p>
          <a:p>
            <a:endParaRPr lang="en-US" sz="2400" b="1" dirty="0">
              <a:solidFill>
                <a:schemeClr val="accent4">
                  <a:lumMod val="75000"/>
                </a:schemeClr>
              </a:solidFill>
            </a:endParaRPr>
          </a:p>
          <a:p>
            <a:pPr lvl="1"/>
            <a:r>
              <a:rPr lang="en-US" sz="2400" b="1" dirty="0">
                <a:solidFill>
                  <a:schemeClr val="accent6">
                    <a:lumMod val="75000"/>
                  </a:schemeClr>
                </a:solidFill>
              </a:rPr>
              <a:t>food %&gt;%</a:t>
            </a:r>
          </a:p>
          <a:p>
            <a:pPr lvl="1"/>
            <a:r>
              <a:rPr lang="en-US" sz="2400" b="1" dirty="0">
                <a:solidFill>
                  <a:schemeClr val="accent6">
                    <a:lumMod val="75000"/>
                  </a:schemeClr>
                </a:solidFill>
              </a:rPr>
              <a:t>  filter(</a:t>
            </a:r>
            <a:r>
              <a:rPr lang="en-US" sz="2400" b="1" dirty="0" err="1">
                <a:solidFill>
                  <a:schemeClr val="accent6">
                    <a:lumMod val="75000"/>
                  </a:schemeClr>
                </a:solidFill>
              </a:rPr>
              <a:t>food_group</a:t>
            </a:r>
            <a:r>
              <a:rPr lang="en-US" sz="2400" b="1" dirty="0">
                <a:solidFill>
                  <a:schemeClr val="accent6">
                    <a:lumMod val="75000"/>
                  </a:schemeClr>
                </a:solidFill>
              </a:rPr>
              <a:t> == "fruit") %&gt;%</a:t>
            </a:r>
          </a:p>
          <a:p>
            <a:pPr lvl="1"/>
            <a:r>
              <a:rPr lang="en-US" sz="2400" b="1" dirty="0">
                <a:solidFill>
                  <a:schemeClr val="accent6">
                    <a:lumMod val="75000"/>
                  </a:schemeClr>
                </a:solidFill>
              </a:rPr>
              <a:t>  select(calories, sugar) %&gt;%</a:t>
            </a:r>
          </a:p>
          <a:p>
            <a:pPr lvl="1"/>
            <a:r>
              <a:rPr lang="en-US" sz="2400" b="1" dirty="0">
                <a:solidFill>
                  <a:schemeClr val="accent6">
                    <a:lumMod val="75000"/>
                  </a:schemeClr>
                </a:solidFill>
              </a:rPr>
              <a:t>  arrange(sugar) </a:t>
            </a:r>
          </a:p>
          <a:p>
            <a:endParaRPr lang="en-US" sz="2400" b="1" dirty="0">
              <a:solidFill>
                <a:schemeClr val="accent4">
                  <a:lumMod val="75000"/>
                </a:schemeClr>
              </a:solidFill>
            </a:endParaRPr>
          </a:p>
          <a:p>
            <a:r>
              <a:rPr lang="en-US" sz="2400" b="1" dirty="0">
                <a:solidFill>
                  <a:schemeClr val="accent4">
                    <a:lumMod val="75000"/>
                  </a:schemeClr>
                </a:solidFill>
              </a:rPr>
              <a:t>SELECT mu AS avg(calories) FROM food GROUP BY </a:t>
            </a:r>
            <a:r>
              <a:rPr lang="en-US" sz="2400" b="1" dirty="0" err="1">
                <a:solidFill>
                  <a:schemeClr val="accent4">
                    <a:lumMod val="75000"/>
                  </a:schemeClr>
                </a:solidFill>
              </a:rPr>
              <a:t>food_group</a:t>
            </a:r>
            <a:r>
              <a:rPr lang="en-US" sz="2400" b="1" dirty="0">
                <a:solidFill>
                  <a:schemeClr val="accent4">
                    <a:lumMod val="75000"/>
                  </a:schemeClr>
                </a:solidFill>
              </a:rPr>
              <a:t> ;</a:t>
            </a:r>
          </a:p>
          <a:p>
            <a:endParaRPr lang="en-US" sz="2400" b="1" dirty="0">
              <a:solidFill>
                <a:schemeClr val="accent4">
                  <a:lumMod val="75000"/>
                </a:schemeClr>
              </a:solidFill>
            </a:endParaRPr>
          </a:p>
          <a:p>
            <a:pPr lvl="1"/>
            <a:r>
              <a:rPr lang="en-US" sz="2400" b="1" dirty="0">
                <a:solidFill>
                  <a:schemeClr val="accent6">
                    <a:lumMod val="75000"/>
                  </a:schemeClr>
                </a:solidFill>
              </a:rPr>
              <a:t>food %&gt;%</a:t>
            </a:r>
          </a:p>
          <a:p>
            <a:pPr lvl="1"/>
            <a:r>
              <a:rPr lang="en-US" sz="2400" b="1" dirty="0">
                <a:solidFill>
                  <a:schemeClr val="accent6">
                    <a:lumMod val="75000"/>
                  </a:schemeClr>
                </a:solidFill>
              </a:rPr>
              <a:t>  </a:t>
            </a:r>
            <a:r>
              <a:rPr lang="en-US" sz="2400" b="1" dirty="0" err="1">
                <a:solidFill>
                  <a:schemeClr val="accent6">
                    <a:lumMod val="75000"/>
                  </a:schemeClr>
                </a:solidFill>
              </a:rPr>
              <a:t>group_by</a:t>
            </a:r>
            <a:r>
              <a:rPr lang="en-US" sz="2400" b="1" dirty="0">
                <a:solidFill>
                  <a:schemeClr val="accent6">
                    <a:lumMod val="75000"/>
                  </a:schemeClr>
                </a:solidFill>
              </a:rPr>
              <a:t>(</a:t>
            </a:r>
            <a:r>
              <a:rPr lang="en-US" sz="2400" b="1" dirty="0" err="1">
                <a:solidFill>
                  <a:schemeClr val="accent6">
                    <a:lumMod val="75000"/>
                  </a:schemeClr>
                </a:solidFill>
              </a:rPr>
              <a:t>food_group</a:t>
            </a:r>
            <a:r>
              <a:rPr lang="en-US" sz="2400" b="1" dirty="0">
                <a:solidFill>
                  <a:schemeClr val="accent6">
                    <a:lumMod val="75000"/>
                  </a:schemeClr>
                </a:solidFill>
              </a:rPr>
              <a:t>) %&gt;%</a:t>
            </a:r>
          </a:p>
          <a:p>
            <a:pPr lvl="1"/>
            <a:r>
              <a:rPr lang="en-US" sz="2400" b="1" dirty="0">
                <a:solidFill>
                  <a:schemeClr val="accent6">
                    <a:lumMod val="75000"/>
                  </a:schemeClr>
                </a:solidFill>
              </a:rPr>
              <a:t>  summarize(mu = mean(calories))</a:t>
            </a:r>
          </a:p>
        </p:txBody>
      </p:sp>
    </p:spTree>
    <p:extLst>
      <p:ext uri="{BB962C8B-B14F-4D97-AF65-F5344CB8AC3E}">
        <p14:creationId xmlns:p14="http://schemas.microsoft.com/office/powerpoint/2010/main" val="53151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668552" y="83214"/>
            <a:ext cx="8854896" cy="830997"/>
          </a:xfrm>
          <a:prstGeom prst="rect">
            <a:avLst/>
          </a:prstGeom>
          <a:noFill/>
        </p:spPr>
        <p:txBody>
          <a:bodyPr wrap="square" rtlCol="0">
            <a:spAutoFit/>
          </a:bodyPr>
          <a:lstStyle/>
          <a:p>
            <a:pPr algn="ctr"/>
            <a:r>
              <a:rPr lang="fr-FR" sz="4800" b="1" u="sng" noProof="1"/>
              <a:t>Python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8E7F012A-EB35-C64C-B099-1F12C5F2EC70}"/>
              </a:ext>
            </a:extLst>
          </p:cNvPr>
          <p:cNvSpPr txBox="1"/>
          <p:nvPr/>
        </p:nvSpPr>
        <p:spPr>
          <a:xfrm>
            <a:off x="2680820" y="1514023"/>
            <a:ext cx="6830359" cy="461665"/>
          </a:xfrm>
          <a:prstGeom prst="rect">
            <a:avLst/>
          </a:prstGeom>
          <a:noFill/>
        </p:spPr>
        <p:txBody>
          <a:bodyPr wrap="square" rtlCol="0">
            <a:spAutoFit/>
          </a:bodyPr>
          <a:lstStyle/>
          <a:p>
            <a:r>
              <a:rPr lang="en-US" sz="2400" dirty="0"/>
              <a:t>A language very similar to R, let’s see it compares.</a:t>
            </a:r>
          </a:p>
        </p:txBody>
      </p:sp>
      <p:pic>
        <p:nvPicPr>
          <p:cNvPr id="9" name="Picture 2" descr="python™">
            <a:extLst>
              <a:ext uri="{FF2B5EF4-FFF2-40B4-BE49-F238E27FC236}">
                <a16:creationId xmlns:a16="http://schemas.microsoft.com/office/drawing/2014/main" id="{0CF750D3-D645-584D-A8BA-01D9DF439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6724" y="3129619"/>
            <a:ext cx="6198551" cy="175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38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4. Course Evaluations</a:t>
            </a:r>
          </a:p>
        </p:txBody>
      </p:sp>
    </p:spTree>
    <p:extLst>
      <p:ext uri="{BB962C8B-B14F-4D97-AF65-F5344CB8AC3E}">
        <p14:creationId xmlns:p14="http://schemas.microsoft.com/office/powerpoint/2010/main" val="291389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Evaluations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8" name="ZoneTexte 7">
            <a:extLst>
              <a:ext uri="{FF2B5EF4-FFF2-40B4-BE49-F238E27FC236}">
                <a16:creationId xmlns:a16="http://schemas.microsoft.com/office/drawing/2014/main" id="{3C45CFC7-35F7-394B-A70E-9038EE586E78}"/>
              </a:ext>
            </a:extLst>
          </p:cNvPr>
          <p:cNvSpPr txBox="1"/>
          <p:nvPr/>
        </p:nvSpPr>
        <p:spPr>
          <a:xfrm>
            <a:off x="2083550" y="2397948"/>
            <a:ext cx="8179352" cy="2062103"/>
          </a:xfrm>
          <a:prstGeom prst="rect">
            <a:avLst/>
          </a:prstGeom>
          <a:noFill/>
        </p:spPr>
        <p:txBody>
          <a:bodyPr wrap="square" rtlCol="0">
            <a:spAutoFit/>
          </a:bodyPr>
          <a:lstStyle/>
          <a:p>
            <a:r>
              <a:rPr lang="en-US" sz="3200" dirty="0"/>
              <a:t>Finally, I ask that you finish today by taking a few minutes to fill out the course evaluations. These are helpful as we think about how this class evolves under the new data science minor.</a:t>
            </a:r>
          </a:p>
        </p:txBody>
      </p:sp>
    </p:spTree>
    <p:extLst>
      <p:ext uri="{BB962C8B-B14F-4D97-AF65-F5344CB8AC3E}">
        <p14:creationId xmlns:p14="http://schemas.microsoft.com/office/powerpoint/2010/main" val="154881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5. Finally…</a:t>
            </a:r>
          </a:p>
        </p:txBody>
      </p:sp>
    </p:spTree>
    <p:extLst>
      <p:ext uri="{BB962C8B-B14F-4D97-AF65-F5344CB8AC3E}">
        <p14:creationId xmlns:p14="http://schemas.microsoft.com/office/powerpoint/2010/main" val="32835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1763484" y="1106660"/>
            <a:ext cx="8980716" cy="2862322"/>
          </a:xfrm>
          <a:prstGeom prst="rect">
            <a:avLst/>
          </a:prstGeom>
          <a:noFill/>
        </p:spPr>
        <p:txBody>
          <a:bodyPr wrap="square" rtlCol="0">
            <a:spAutoFit/>
          </a:bodyPr>
          <a:lstStyle/>
          <a:p>
            <a:pPr algn="ctr"/>
            <a:r>
              <a:rPr lang="fr-FR" sz="3600" noProof="1"/>
              <a:t>Thank you all for a great semester! It’s been weird but fun being almost back to normal.</a:t>
            </a:r>
          </a:p>
          <a:p>
            <a:pPr algn="ctr"/>
            <a:endParaRPr lang="fr-FR" sz="3600" noProof="1"/>
          </a:p>
          <a:p>
            <a:pPr algn="ctr"/>
            <a:r>
              <a:rPr lang="fr-FR" sz="3600" noProof="1"/>
              <a:t>I hope to see and hear from you all in the near future.  </a:t>
            </a:r>
          </a:p>
        </p:txBody>
      </p:sp>
    </p:spTree>
    <p:extLst>
      <p:ext uri="{BB962C8B-B14F-4D97-AF65-F5344CB8AC3E}">
        <p14:creationId xmlns:p14="http://schemas.microsoft.com/office/powerpoint/2010/main" val="416391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Wrap-Up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646238" y="1776051"/>
            <a:ext cx="8899522" cy="3785652"/>
          </a:xfrm>
          <a:prstGeom prst="rect">
            <a:avLst/>
          </a:prstGeom>
          <a:noFill/>
        </p:spPr>
        <p:txBody>
          <a:bodyPr wrap="square" rtlCol="0">
            <a:spAutoFit/>
          </a:bodyPr>
          <a:lstStyle/>
          <a:p>
            <a:r>
              <a:rPr lang="fr-FR" sz="2400" noProof="1"/>
              <a:t>Today we are going to discuss a few final closing thoughts about the course:</a:t>
            </a:r>
          </a:p>
          <a:p>
            <a:endParaRPr lang="fr-FR" sz="2400" noProof="1"/>
          </a:p>
          <a:p>
            <a:r>
              <a:rPr lang="fr-FR" sz="2400" noProof="1"/>
              <a:t>    1. data science in the wild</a:t>
            </a:r>
          </a:p>
          <a:p>
            <a:r>
              <a:rPr lang="fr-FR" sz="2400" noProof="1"/>
              <a:t>    2. data science minor</a:t>
            </a:r>
          </a:p>
          <a:p>
            <a:r>
              <a:rPr lang="fr-FR" sz="2400" noProof="1"/>
              <a:t>    3. SQL and Python</a:t>
            </a:r>
          </a:p>
          <a:p>
            <a:r>
              <a:rPr lang="fr-FR" sz="2400" noProof="1"/>
              <a:t>    4. evaluations</a:t>
            </a:r>
          </a:p>
          <a:p>
            <a:endParaRPr lang="fr-FR" sz="2400" noProof="1"/>
          </a:p>
          <a:p>
            <a:r>
              <a:rPr lang="fr-FR" sz="2400" noProof="1"/>
              <a:t>I will try to be brief so that you have some extra time to finish the exam and self-evaluation.</a:t>
            </a:r>
          </a:p>
        </p:txBody>
      </p:sp>
    </p:spTree>
    <p:extLst>
      <p:ext uri="{BB962C8B-B14F-4D97-AF65-F5344CB8AC3E}">
        <p14:creationId xmlns:p14="http://schemas.microsoft.com/office/powerpoint/2010/main" val="36876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Data Science in the Wild</a:t>
            </a:r>
          </a:p>
        </p:txBody>
      </p:sp>
    </p:spTree>
    <p:extLst>
      <p:ext uri="{BB962C8B-B14F-4D97-AF65-F5344CB8AC3E}">
        <p14:creationId xmlns:p14="http://schemas.microsoft.com/office/powerpoint/2010/main" val="124839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Science in the Wild</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8E7F012A-EB35-C64C-B099-1F12C5F2EC70}"/>
              </a:ext>
            </a:extLst>
          </p:cNvPr>
          <p:cNvSpPr txBox="1"/>
          <p:nvPr/>
        </p:nvSpPr>
        <p:spPr>
          <a:xfrm>
            <a:off x="544874" y="1263249"/>
            <a:ext cx="6922726" cy="5262979"/>
          </a:xfrm>
          <a:prstGeom prst="rect">
            <a:avLst/>
          </a:prstGeom>
          <a:noFill/>
        </p:spPr>
        <p:txBody>
          <a:bodyPr wrap="square" rtlCol="0">
            <a:spAutoFit/>
          </a:bodyPr>
          <a:lstStyle/>
          <a:p>
            <a:r>
              <a:rPr lang="en-US" sz="2400" dirty="0"/>
              <a:t>I encourage you to use the techniques in this class in future endeavors. This may be as soon as a course next semester, or it may be a job several years down the road.</a:t>
            </a:r>
          </a:p>
          <a:p>
            <a:endParaRPr lang="en-US" sz="2400" dirty="0"/>
          </a:p>
          <a:p>
            <a:r>
              <a:rPr lang="en-US" sz="2400" dirty="0"/>
              <a:t>I suggest keeping two things in mind:</a:t>
            </a:r>
          </a:p>
          <a:p>
            <a:endParaRPr lang="en-US" sz="2400" dirty="0"/>
          </a:p>
          <a:p>
            <a:r>
              <a:rPr lang="en-US" sz="2400" dirty="0"/>
              <a:t>    1. We covered the basics in the first 8 weeks, and</a:t>
            </a:r>
          </a:p>
          <a:p>
            <a:r>
              <a:rPr lang="en-US" sz="2400" dirty="0"/>
              <a:t>     these will cover most use-cases. Do not get </a:t>
            </a:r>
          </a:p>
          <a:p>
            <a:r>
              <a:rPr lang="en-US" sz="2400" dirty="0"/>
              <a:t>     overwhelmed by the more advanced stuff.</a:t>
            </a:r>
          </a:p>
          <a:p>
            <a:endParaRPr lang="en-US" sz="2400" dirty="0"/>
          </a:p>
          <a:p>
            <a:r>
              <a:rPr lang="en-US" sz="2400" dirty="0"/>
              <a:t>    2. The most important thing to keep in mind are the</a:t>
            </a:r>
          </a:p>
          <a:p>
            <a:r>
              <a:rPr lang="en-US" sz="2400" dirty="0"/>
              <a:t>     class notes 07 about creating data. If you make the</a:t>
            </a:r>
          </a:p>
          <a:p>
            <a:r>
              <a:rPr lang="en-US" sz="2400" dirty="0"/>
              <a:t>     basic data well, it is easy to use </a:t>
            </a:r>
            <a:r>
              <a:rPr lang="en-US" sz="2400" b="1" dirty="0"/>
              <a:t>ggplot2</a:t>
            </a:r>
            <a:r>
              <a:rPr lang="en-US" sz="2400" dirty="0"/>
              <a:t> + </a:t>
            </a:r>
            <a:r>
              <a:rPr lang="en-US" sz="2400" b="1" dirty="0" err="1"/>
              <a:t>dplyr</a:t>
            </a:r>
            <a:r>
              <a:rPr lang="en-US" sz="2400" dirty="0"/>
              <a:t>.</a:t>
            </a:r>
          </a:p>
        </p:txBody>
      </p:sp>
      <p:pic>
        <p:nvPicPr>
          <p:cNvPr id="2" name="Picture 2" descr="Master MS Excel with This Indispensable Online Boot Camp">
            <a:extLst>
              <a:ext uri="{FF2B5EF4-FFF2-40B4-BE49-F238E27FC236}">
                <a16:creationId xmlns:a16="http://schemas.microsoft.com/office/drawing/2014/main" id="{70FFAAF3-7509-E341-A9DF-BE0E5D363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240" y="1850820"/>
            <a:ext cx="4228727" cy="2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9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Getting Help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8E7F012A-EB35-C64C-B099-1F12C5F2EC70}"/>
              </a:ext>
            </a:extLst>
          </p:cNvPr>
          <p:cNvSpPr txBox="1"/>
          <p:nvPr/>
        </p:nvSpPr>
        <p:spPr>
          <a:xfrm>
            <a:off x="436017" y="1736901"/>
            <a:ext cx="6922726" cy="3046988"/>
          </a:xfrm>
          <a:prstGeom prst="rect">
            <a:avLst/>
          </a:prstGeom>
          <a:noFill/>
        </p:spPr>
        <p:txBody>
          <a:bodyPr wrap="square" rtlCol="0">
            <a:spAutoFit/>
          </a:bodyPr>
          <a:lstStyle/>
          <a:p>
            <a:r>
              <a:rPr lang="en-US" sz="2400" dirty="0"/>
              <a:t>If you are trying to get help with R, or just data science in general, here are a few sources of help:</a:t>
            </a:r>
          </a:p>
          <a:p>
            <a:endParaRPr lang="en-US" sz="2400" dirty="0"/>
          </a:p>
          <a:p>
            <a:r>
              <a:rPr lang="en-US" sz="2400" dirty="0"/>
              <a:t>    1. our course website (it should still be up)</a:t>
            </a:r>
          </a:p>
          <a:p>
            <a:r>
              <a:rPr lang="en-US" sz="2400" dirty="0"/>
              <a:t>    2. The R for Data Science book</a:t>
            </a:r>
          </a:p>
          <a:p>
            <a:r>
              <a:rPr lang="en-US" sz="2400" dirty="0"/>
              <a:t>    3. R package vignettes</a:t>
            </a:r>
          </a:p>
          <a:p>
            <a:r>
              <a:rPr lang="en-US" sz="2400" dirty="0"/>
              <a:t>    4. GitHub issues</a:t>
            </a:r>
          </a:p>
          <a:p>
            <a:r>
              <a:rPr lang="en-US" sz="2400" dirty="0"/>
              <a:t>    5. </a:t>
            </a:r>
            <a:r>
              <a:rPr lang="en-US" sz="2400" dirty="0" err="1"/>
              <a:t>ROpenSci</a:t>
            </a:r>
            <a:r>
              <a:rPr lang="en-US" sz="2400" dirty="0"/>
              <a:t> and the R Journal</a:t>
            </a:r>
          </a:p>
        </p:txBody>
      </p:sp>
      <p:pic>
        <p:nvPicPr>
          <p:cNvPr id="3" name="Picture 2" descr="Buy from amazon">
            <a:extLst>
              <a:ext uri="{FF2B5EF4-FFF2-40B4-BE49-F238E27FC236}">
                <a16:creationId xmlns:a16="http://schemas.microsoft.com/office/drawing/2014/main" id="{B1A3A72E-45CF-1D44-8DF2-29D10E267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638" y="1309008"/>
            <a:ext cx="317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41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DS Minor</a:t>
            </a:r>
          </a:p>
        </p:txBody>
      </p:sp>
    </p:spTree>
    <p:extLst>
      <p:ext uri="{BB962C8B-B14F-4D97-AF65-F5344CB8AC3E}">
        <p14:creationId xmlns:p14="http://schemas.microsoft.com/office/powerpoint/2010/main" val="247512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Data Science Minor</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8" name="ZoneTexte 7">
            <a:extLst>
              <a:ext uri="{FF2B5EF4-FFF2-40B4-BE49-F238E27FC236}">
                <a16:creationId xmlns:a16="http://schemas.microsoft.com/office/drawing/2014/main" id="{3C45CFC7-35F7-394B-A70E-9038EE586E78}"/>
              </a:ext>
            </a:extLst>
          </p:cNvPr>
          <p:cNvSpPr txBox="1"/>
          <p:nvPr/>
        </p:nvSpPr>
        <p:spPr>
          <a:xfrm>
            <a:off x="2083550" y="1659285"/>
            <a:ext cx="8179352" cy="3539430"/>
          </a:xfrm>
          <a:prstGeom prst="rect">
            <a:avLst/>
          </a:prstGeom>
          <a:noFill/>
        </p:spPr>
        <p:txBody>
          <a:bodyPr wrap="square" rtlCol="0">
            <a:spAutoFit/>
          </a:bodyPr>
          <a:lstStyle/>
          <a:p>
            <a:r>
              <a:rPr lang="en-US" sz="3200" dirty="0"/>
              <a:t>While it still has a few administrative hurdles to clear, we expect that there will be a new data science minor offered starting in Fall 2022. This is different than the concentration in math and computer science and can be combined with (almost) any other major or minor at the University.</a:t>
            </a:r>
          </a:p>
        </p:txBody>
      </p:sp>
    </p:spTree>
    <p:extLst>
      <p:ext uri="{BB962C8B-B14F-4D97-AF65-F5344CB8AC3E}">
        <p14:creationId xmlns:p14="http://schemas.microsoft.com/office/powerpoint/2010/main" val="426181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7D9995F2-42BB-1342-8917-FF01FF631FE1}"/>
              </a:ext>
            </a:extLst>
          </p:cNvPr>
          <p:cNvSpPr/>
          <p:nvPr/>
        </p:nvSpPr>
        <p:spPr>
          <a:xfrm>
            <a:off x="3381690" y="1918141"/>
            <a:ext cx="2102069" cy="101950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1A1A6624-F735-4A45-870F-89DE637989AF}"/>
              </a:ext>
            </a:extLst>
          </p:cNvPr>
          <p:cNvSpPr txBox="1"/>
          <p:nvPr/>
        </p:nvSpPr>
        <p:spPr>
          <a:xfrm>
            <a:off x="3365927" y="2012393"/>
            <a:ext cx="2102069" cy="830997"/>
          </a:xfrm>
          <a:prstGeom prst="rect">
            <a:avLst/>
          </a:prstGeom>
          <a:noFill/>
        </p:spPr>
        <p:txBody>
          <a:bodyPr wrap="square" rtlCol="0">
            <a:spAutoFit/>
          </a:bodyPr>
          <a:lstStyle/>
          <a:p>
            <a:pPr algn="ctr"/>
            <a:r>
              <a:rPr lang="fr-FR" sz="2400" dirty="0"/>
              <a:t>Intro</a:t>
            </a:r>
          </a:p>
          <a:p>
            <a:pPr algn="ctr"/>
            <a:r>
              <a:rPr lang="fr-FR" sz="2400" dirty="0"/>
              <a:t>Data Science</a:t>
            </a:r>
          </a:p>
        </p:txBody>
      </p:sp>
      <p:sp>
        <p:nvSpPr>
          <p:cNvPr id="16" name="Rectangle : coins arrondis 15">
            <a:extLst>
              <a:ext uri="{FF2B5EF4-FFF2-40B4-BE49-F238E27FC236}">
                <a16:creationId xmlns:a16="http://schemas.microsoft.com/office/drawing/2014/main" id="{24F5FFAE-0D78-124B-827D-74459ECC3B3E}"/>
              </a:ext>
            </a:extLst>
          </p:cNvPr>
          <p:cNvSpPr/>
          <p:nvPr/>
        </p:nvSpPr>
        <p:spPr>
          <a:xfrm>
            <a:off x="6380886" y="1912591"/>
            <a:ext cx="2102069" cy="101950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0387B5FD-F1B5-2E45-9E98-1703525E9245}"/>
              </a:ext>
            </a:extLst>
          </p:cNvPr>
          <p:cNvSpPr/>
          <p:nvPr/>
        </p:nvSpPr>
        <p:spPr>
          <a:xfrm>
            <a:off x="501107" y="1892263"/>
            <a:ext cx="2102069" cy="1019503"/>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5">
                  <a:lumMod val="60000"/>
                  <a:lumOff val="40000"/>
                </a:schemeClr>
              </a:solidFill>
            </a:endParaRPr>
          </a:p>
        </p:txBody>
      </p:sp>
      <p:sp>
        <p:nvSpPr>
          <p:cNvPr id="19" name="ZoneTexte 18">
            <a:extLst>
              <a:ext uri="{FF2B5EF4-FFF2-40B4-BE49-F238E27FC236}">
                <a16:creationId xmlns:a16="http://schemas.microsoft.com/office/drawing/2014/main" id="{BA125A02-0F5B-E74E-9CF4-5A9D8BC4BD30}"/>
              </a:ext>
            </a:extLst>
          </p:cNvPr>
          <p:cNvSpPr txBox="1"/>
          <p:nvPr/>
        </p:nvSpPr>
        <p:spPr>
          <a:xfrm>
            <a:off x="516870" y="2171181"/>
            <a:ext cx="2102069" cy="461665"/>
          </a:xfrm>
          <a:prstGeom prst="rect">
            <a:avLst/>
          </a:prstGeom>
          <a:noFill/>
        </p:spPr>
        <p:txBody>
          <a:bodyPr wrap="square" rtlCol="0">
            <a:spAutoFit/>
          </a:bodyPr>
          <a:lstStyle/>
          <a:p>
            <a:pPr algn="ctr"/>
            <a:r>
              <a:rPr lang="fr-FR" sz="2400" dirty="0"/>
              <a:t>Intro Statistics</a:t>
            </a:r>
          </a:p>
        </p:txBody>
      </p:sp>
      <p:cxnSp>
        <p:nvCxnSpPr>
          <p:cNvPr id="20" name="Connecteur droit avec flèche 19">
            <a:extLst>
              <a:ext uri="{FF2B5EF4-FFF2-40B4-BE49-F238E27FC236}">
                <a16:creationId xmlns:a16="http://schemas.microsoft.com/office/drawing/2014/main" id="{A1908646-CAA4-034A-B674-AF8ADC0806AA}"/>
              </a:ext>
            </a:extLst>
          </p:cNvPr>
          <p:cNvCxnSpPr>
            <a:cxnSpLocks/>
          </p:cNvCxnSpPr>
          <p:nvPr/>
        </p:nvCxnSpPr>
        <p:spPr>
          <a:xfrm>
            <a:off x="2732315" y="2422342"/>
            <a:ext cx="463568" cy="0"/>
          </a:xfrm>
          <a:prstGeom prst="straightConnector1">
            <a:avLst/>
          </a:prstGeom>
          <a:ln w="57150">
            <a:solidFill>
              <a:schemeClr val="accent5">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2" name="ZoneTexte 21">
            <a:extLst>
              <a:ext uri="{FF2B5EF4-FFF2-40B4-BE49-F238E27FC236}">
                <a16:creationId xmlns:a16="http://schemas.microsoft.com/office/drawing/2014/main" id="{9DD23F5E-5756-8D47-8C05-6FF2D7BD8B3D}"/>
              </a:ext>
            </a:extLst>
          </p:cNvPr>
          <p:cNvSpPr txBox="1"/>
          <p:nvPr/>
        </p:nvSpPr>
        <p:spPr>
          <a:xfrm>
            <a:off x="6349361" y="1991078"/>
            <a:ext cx="2102069" cy="830997"/>
          </a:xfrm>
          <a:prstGeom prst="rect">
            <a:avLst/>
          </a:prstGeom>
          <a:noFill/>
        </p:spPr>
        <p:txBody>
          <a:bodyPr wrap="square" rtlCol="0">
            <a:spAutoFit/>
          </a:bodyPr>
          <a:lstStyle/>
          <a:p>
            <a:pPr algn="ctr"/>
            <a:r>
              <a:rPr lang="fr-FR" sz="2400" dirty="0"/>
              <a:t>Statistical Learning</a:t>
            </a:r>
          </a:p>
        </p:txBody>
      </p:sp>
      <p:sp>
        <p:nvSpPr>
          <p:cNvPr id="25" name="ZoneTexte 24">
            <a:extLst>
              <a:ext uri="{FF2B5EF4-FFF2-40B4-BE49-F238E27FC236}">
                <a16:creationId xmlns:a16="http://schemas.microsoft.com/office/drawing/2014/main" id="{B6C02C47-AE2F-2043-B08D-BDDBF8E7DF5F}"/>
              </a:ext>
            </a:extLst>
          </p:cNvPr>
          <p:cNvSpPr txBox="1"/>
          <p:nvPr/>
        </p:nvSpPr>
        <p:spPr>
          <a:xfrm>
            <a:off x="4042337" y="5372509"/>
            <a:ext cx="3626066" cy="523220"/>
          </a:xfrm>
          <a:prstGeom prst="rect">
            <a:avLst/>
          </a:prstGeom>
          <a:noFill/>
        </p:spPr>
        <p:txBody>
          <a:bodyPr wrap="square" rtlCol="0">
            <a:spAutoFit/>
          </a:bodyPr>
          <a:lstStyle/>
          <a:p>
            <a:pPr algn="ctr"/>
            <a:r>
              <a:rPr lang="fr-FR" sz="2800" b="1" dirty="0">
                <a:solidFill>
                  <a:schemeClr val="accent6">
                    <a:lumMod val="75000"/>
                  </a:schemeClr>
                </a:solidFill>
              </a:rPr>
              <a:t>CORE COURSES (3)</a:t>
            </a:r>
          </a:p>
        </p:txBody>
      </p:sp>
      <p:sp>
        <p:nvSpPr>
          <p:cNvPr id="29" name="ZoneTexte 28">
            <a:extLst>
              <a:ext uri="{FF2B5EF4-FFF2-40B4-BE49-F238E27FC236}">
                <a16:creationId xmlns:a16="http://schemas.microsoft.com/office/drawing/2014/main" id="{42AAFF5A-E8B0-7E41-9744-AE7BA053F019}"/>
              </a:ext>
            </a:extLst>
          </p:cNvPr>
          <p:cNvSpPr txBox="1"/>
          <p:nvPr/>
        </p:nvSpPr>
        <p:spPr>
          <a:xfrm>
            <a:off x="501105" y="2984620"/>
            <a:ext cx="2102069" cy="276999"/>
          </a:xfrm>
          <a:prstGeom prst="rect">
            <a:avLst/>
          </a:prstGeom>
          <a:noFill/>
        </p:spPr>
        <p:txBody>
          <a:bodyPr wrap="square" rtlCol="0">
            <a:spAutoFit/>
          </a:bodyPr>
          <a:lstStyle/>
          <a:p>
            <a:pPr algn="ctr"/>
            <a:r>
              <a:rPr lang="fr-FR" sz="1200" dirty="0">
                <a:solidFill>
                  <a:schemeClr val="tx1">
                    <a:lumMod val="50000"/>
                    <a:lumOff val="50000"/>
                  </a:schemeClr>
                </a:solidFill>
              </a:rPr>
              <a:t>MATH 209</a:t>
            </a:r>
          </a:p>
        </p:txBody>
      </p:sp>
      <p:sp>
        <p:nvSpPr>
          <p:cNvPr id="30" name="ZoneTexte 29">
            <a:extLst>
              <a:ext uri="{FF2B5EF4-FFF2-40B4-BE49-F238E27FC236}">
                <a16:creationId xmlns:a16="http://schemas.microsoft.com/office/drawing/2014/main" id="{698C203E-5930-B54C-8A86-D4FF1875218C}"/>
              </a:ext>
            </a:extLst>
          </p:cNvPr>
          <p:cNvSpPr txBox="1"/>
          <p:nvPr/>
        </p:nvSpPr>
        <p:spPr>
          <a:xfrm>
            <a:off x="3365927" y="2968081"/>
            <a:ext cx="2102069" cy="276999"/>
          </a:xfrm>
          <a:prstGeom prst="rect">
            <a:avLst/>
          </a:prstGeom>
          <a:noFill/>
        </p:spPr>
        <p:txBody>
          <a:bodyPr wrap="square" rtlCol="0">
            <a:spAutoFit/>
          </a:bodyPr>
          <a:lstStyle/>
          <a:p>
            <a:pPr algn="ctr"/>
            <a:r>
              <a:rPr lang="fr-FR" sz="1200" dirty="0">
                <a:solidFill>
                  <a:schemeClr val="tx1">
                    <a:lumMod val="50000"/>
                    <a:lumOff val="50000"/>
                  </a:schemeClr>
                </a:solidFill>
              </a:rPr>
              <a:t>MATH 289 =&gt; DSST 289</a:t>
            </a:r>
          </a:p>
        </p:txBody>
      </p:sp>
      <p:sp>
        <p:nvSpPr>
          <p:cNvPr id="31" name="ZoneTexte 30">
            <a:extLst>
              <a:ext uri="{FF2B5EF4-FFF2-40B4-BE49-F238E27FC236}">
                <a16:creationId xmlns:a16="http://schemas.microsoft.com/office/drawing/2014/main" id="{41CB0555-5624-114A-9C4E-C3184074C435}"/>
              </a:ext>
            </a:extLst>
          </p:cNvPr>
          <p:cNvSpPr txBox="1"/>
          <p:nvPr/>
        </p:nvSpPr>
        <p:spPr>
          <a:xfrm>
            <a:off x="6349361" y="2952434"/>
            <a:ext cx="2102069" cy="276999"/>
          </a:xfrm>
          <a:prstGeom prst="rect">
            <a:avLst/>
          </a:prstGeom>
          <a:noFill/>
        </p:spPr>
        <p:txBody>
          <a:bodyPr wrap="square" rtlCol="0">
            <a:spAutoFit/>
          </a:bodyPr>
          <a:lstStyle/>
          <a:p>
            <a:pPr algn="ctr"/>
            <a:r>
              <a:rPr lang="fr-FR" sz="1200" dirty="0">
                <a:solidFill>
                  <a:schemeClr val="tx1">
                    <a:lumMod val="50000"/>
                    <a:lumOff val="50000"/>
                  </a:schemeClr>
                </a:solidFill>
              </a:rPr>
              <a:t>MATH 389</a:t>
            </a:r>
          </a:p>
        </p:txBody>
      </p:sp>
      <p:sp>
        <p:nvSpPr>
          <p:cNvPr id="35" name="ZoneTexte 34">
            <a:extLst>
              <a:ext uri="{FF2B5EF4-FFF2-40B4-BE49-F238E27FC236}">
                <a16:creationId xmlns:a16="http://schemas.microsoft.com/office/drawing/2014/main" id="{F18EE9AA-C9B2-384B-A62D-AF3C7DE3CD9F}"/>
              </a:ext>
            </a:extLst>
          </p:cNvPr>
          <p:cNvSpPr txBox="1"/>
          <p:nvPr/>
        </p:nvSpPr>
        <p:spPr>
          <a:xfrm>
            <a:off x="231218" y="136300"/>
            <a:ext cx="8063696" cy="584775"/>
          </a:xfrm>
          <a:prstGeom prst="rect">
            <a:avLst/>
          </a:prstGeom>
          <a:noFill/>
        </p:spPr>
        <p:txBody>
          <a:bodyPr wrap="square" rtlCol="0">
            <a:spAutoFit/>
          </a:bodyPr>
          <a:lstStyle/>
          <a:p>
            <a:r>
              <a:rPr lang="en-US" sz="3200" b="1" dirty="0"/>
              <a:t>Data Science and Statistics Minor: Structure</a:t>
            </a:r>
          </a:p>
        </p:txBody>
      </p:sp>
      <p:cxnSp>
        <p:nvCxnSpPr>
          <p:cNvPr id="36" name="Connecteur droit avec flèche 35">
            <a:extLst>
              <a:ext uri="{FF2B5EF4-FFF2-40B4-BE49-F238E27FC236}">
                <a16:creationId xmlns:a16="http://schemas.microsoft.com/office/drawing/2014/main" id="{1B6FB2AA-AF99-B54A-9CA6-9A1639551195}"/>
              </a:ext>
            </a:extLst>
          </p:cNvPr>
          <p:cNvCxnSpPr>
            <a:cxnSpLocks/>
          </p:cNvCxnSpPr>
          <p:nvPr/>
        </p:nvCxnSpPr>
        <p:spPr>
          <a:xfrm>
            <a:off x="5656046" y="2422342"/>
            <a:ext cx="529278" cy="0"/>
          </a:xfrm>
          <a:prstGeom prst="straightConnector1">
            <a:avLst/>
          </a:prstGeom>
          <a:ln w="57150">
            <a:solidFill>
              <a:schemeClr val="accent6">
                <a:lumMod val="60000"/>
                <a:lumOff val="4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37" name="Rectangle : coins arrondis 36">
            <a:extLst>
              <a:ext uri="{FF2B5EF4-FFF2-40B4-BE49-F238E27FC236}">
                <a16:creationId xmlns:a16="http://schemas.microsoft.com/office/drawing/2014/main" id="{1AB32A33-912F-E44B-BC30-75F873D50DE6}"/>
              </a:ext>
            </a:extLst>
          </p:cNvPr>
          <p:cNvSpPr/>
          <p:nvPr/>
        </p:nvSpPr>
        <p:spPr>
          <a:xfrm>
            <a:off x="4862147" y="3371724"/>
            <a:ext cx="2102069" cy="101950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3630AC8B-5BE4-7D45-89AD-0A0B4E823334}"/>
              </a:ext>
            </a:extLst>
          </p:cNvPr>
          <p:cNvSpPr txBox="1"/>
          <p:nvPr/>
        </p:nvSpPr>
        <p:spPr>
          <a:xfrm>
            <a:off x="4846384" y="3465976"/>
            <a:ext cx="2102069" cy="830997"/>
          </a:xfrm>
          <a:prstGeom prst="rect">
            <a:avLst/>
          </a:prstGeom>
          <a:noFill/>
        </p:spPr>
        <p:txBody>
          <a:bodyPr wrap="square" rtlCol="0">
            <a:spAutoFit/>
          </a:bodyPr>
          <a:lstStyle/>
          <a:p>
            <a:pPr algn="ctr"/>
            <a:r>
              <a:rPr lang="fr-FR" sz="2400" dirty="0"/>
              <a:t>Data and Society</a:t>
            </a:r>
          </a:p>
        </p:txBody>
      </p:sp>
      <p:sp>
        <p:nvSpPr>
          <p:cNvPr id="39" name="ZoneTexte 38">
            <a:extLst>
              <a:ext uri="{FF2B5EF4-FFF2-40B4-BE49-F238E27FC236}">
                <a16:creationId xmlns:a16="http://schemas.microsoft.com/office/drawing/2014/main" id="{8C31C0BE-1705-574D-AFFB-F0EE055A14B6}"/>
              </a:ext>
            </a:extLst>
          </p:cNvPr>
          <p:cNvSpPr txBox="1"/>
          <p:nvPr/>
        </p:nvSpPr>
        <p:spPr>
          <a:xfrm>
            <a:off x="4846384" y="4421664"/>
            <a:ext cx="2102069" cy="276999"/>
          </a:xfrm>
          <a:prstGeom prst="rect">
            <a:avLst/>
          </a:prstGeom>
          <a:noFill/>
        </p:spPr>
        <p:txBody>
          <a:bodyPr wrap="square" rtlCol="0">
            <a:spAutoFit/>
          </a:bodyPr>
          <a:lstStyle/>
          <a:p>
            <a:pPr algn="ctr"/>
            <a:r>
              <a:rPr lang="fr-FR" sz="1200" dirty="0">
                <a:solidFill>
                  <a:schemeClr val="tx1">
                    <a:lumMod val="50000"/>
                    <a:lumOff val="50000"/>
                  </a:schemeClr>
                </a:solidFill>
              </a:rPr>
              <a:t>RHCS 345</a:t>
            </a:r>
          </a:p>
        </p:txBody>
      </p:sp>
      <p:sp>
        <p:nvSpPr>
          <p:cNvPr id="40" name="ZoneTexte 39">
            <a:extLst>
              <a:ext uri="{FF2B5EF4-FFF2-40B4-BE49-F238E27FC236}">
                <a16:creationId xmlns:a16="http://schemas.microsoft.com/office/drawing/2014/main" id="{3432D49B-79ED-3448-B6D0-986470055925}"/>
              </a:ext>
            </a:extLst>
          </p:cNvPr>
          <p:cNvSpPr txBox="1"/>
          <p:nvPr/>
        </p:nvSpPr>
        <p:spPr>
          <a:xfrm>
            <a:off x="325049" y="697279"/>
            <a:ext cx="2917372" cy="461665"/>
          </a:xfrm>
          <a:prstGeom prst="rect">
            <a:avLst/>
          </a:prstGeom>
          <a:noFill/>
        </p:spPr>
        <p:txBody>
          <a:bodyPr wrap="square" rtlCol="0">
            <a:spAutoFit/>
          </a:bodyPr>
          <a:lstStyle/>
          <a:p>
            <a:r>
              <a:rPr lang="en-US" sz="2400" dirty="0"/>
              <a:t>A total of six credits.</a:t>
            </a:r>
          </a:p>
        </p:txBody>
      </p:sp>
      <p:sp>
        <p:nvSpPr>
          <p:cNvPr id="41" name="ZoneTexte 40">
            <a:extLst>
              <a:ext uri="{FF2B5EF4-FFF2-40B4-BE49-F238E27FC236}">
                <a16:creationId xmlns:a16="http://schemas.microsoft.com/office/drawing/2014/main" id="{85F6AE9F-0CA4-CB4E-930F-69A12EBC2047}"/>
              </a:ext>
            </a:extLst>
          </p:cNvPr>
          <p:cNvSpPr txBox="1"/>
          <p:nvPr/>
        </p:nvSpPr>
        <p:spPr>
          <a:xfrm>
            <a:off x="224832" y="5369499"/>
            <a:ext cx="3156858" cy="523220"/>
          </a:xfrm>
          <a:prstGeom prst="rect">
            <a:avLst/>
          </a:prstGeom>
          <a:noFill/>
        </p:spPr>
        <p:txBody>
          <a:bodyPr wrap="square" rtlCol="0">
            <a:spAutoFit/>
          </a:bodyPr>
          <a:lstStyle/>
          <a:p>
            <a:pPr algn="ctr"/>
            <a:r>
              <a:rPr lang="fr-FR" sz="2800" b="1" dirty="0">
                <a:solidFill>
                  <a:schemeClr val="accent5">
                    <a:lumMod val="75000"/>
                  </a:schemeClr>
                </a:solidFill>
              </a:rPr>
              <a:t>INTRODUCTION (1)</a:t>
            </a:r>
          </a:p>
        </p:txBody>
      </p:sp>
      <p:sp>
        <p:nvSpPr>
          <p:cNvPr id="43" name="Rectangle : coins arrondis 42">
            <a:extLst>
              <a:ext uri="{FF2B5EF4-FFF2-40B4-BE49-F238E27FC236}">
                <a16:creationId xmlns:a16="http://schemas.microsoft.com/office/drawing/2014/main" id="{4616BC3D-BBFA-5B47-8B25-01E15C3D3441}"/>
              </a:ext>
            </a:extLst>
          </p:cNvPr>
          <p:cNvSpPr/>
          <p:nvPr/>
        </p:nvSpPr>
        <p:spPr>
          <a:xfrm>
            <a:off x="9046027" y="815133"/>
            <a:ext cx="2732314" cy="5847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44" name="ZoneTexte 43">
            <a:extLst>
              <a:ext uri="{FF2B5EF4-FFF2-40B4-BE49-F238E27FC236}">
                <a16:creationId xmlns:a16="http://schemas.microsoft.com/office/drawing/2014/main" id="{58405698-A4A6-5541-B030-2518A6DB67D6}"/>
              </a:ext>
            </a:extLst>
          </p:cNvPr>
          <p:cNvSpPr txBox="1"/>
          <p:nvPr/>
        </p:nvSpPr>
        <p:spPr>
          <a:xfrm>
            <a:off x="9046026" y="893620"/>
            <a:ext cx="2732314" cy="461665"/>
          </a:xfrm>
          <a:prstGeom prst="rect">
            <a:avLst/>
          </a:prstGeom>
          <a:noFill/>
        </p:spPr>
        <p:txBody>
          <a:bodyPr wrap="square" rtlCol="0">
            <a:spAutoFit/>
          </a:bodyPr>
          <a:lstStyle/>
          <a:p>
            <a:pPr algn="ctr"/>
            <a:r>
              <a:rPr lang="en-US" sz="2400" dirty="0"/>
              <a:t>BIOL 336</a:t>
            </a:r>
          </a:p>
        </p:txBody>
      </p:sp>
      <p:sp>
        <p:nvSpPr>
          <p:cNvPr id="46" name="ZoneTexte 45">
            <a:extLst>
              <a:ext uri="{FF2B5EF4-FFF2-40B4-BE49-F238E27FC236}">
                <a16:creationId xmlns:a16="http://schemas.microsoft.com/office/drawing/2014/main" id="{B4E641E2-E307-2D4B-97E9-5C6DC78AB46B}"/>
              </a:ext>
            </a:extLst>
          </p:cNvPr>
          <p:cNvSpPr txBox="1"/>
          <p:nvPr/>
        </p:nvSpPr>
        <p:spPr>
          <a:xfrm>
            <a:off x="109218" y="3631758"/>
            <a:ext cx="2917372" cy="461665"/>
          </a:xfrm>
          <a:prstGeom prst="rect">
            <a:avLst/>
          </a:prstGeom>
          <a:noFill/>
        </p:spPr>
        <p:txBody>
          <a:bodyPr wrap="square" rtlCol="0">
            <a:spAutoFit/>
          </a:bodyPr>
          <a:lstStyle/>
          <a:p>
            <a:pPr algn="ctr"/>
            <a:r>
              <a:rPr lang="fr-FR" sz="1200" b="1" dirty="0">
                <a:solidFill>
                  <a:schemeClr val="accent5">
                    <a:lumMod val="75000"/>
                  </a:schemeClr>
                </a:solidFill>
              </a:rPr>
              <a:t>or</a:t>
            </a:r>
          </a:p>
          <a:p>
            <a:pPr algn="ctr"/>
            <a:r>
              <a:rPr lang="fr-FR" sz="1200" b="1" dirty="0">
                <a:solidFill>
                  <a:schemeClr val="accent5">
                    <a:lumMod val="75000"/>
                  </a:schemeClr>
                </a:solidFill>
              </a:rPr>
              <a:t>BIOL 320; CHEM 300; PSYC 200; RHCS 245</a:t>
            </a:r>
          </a:p>
        </p:txBody>
      </p:sp>
      <p:sp>
        <p:nvSpPr>
          <p:cNvPr id="57" name="Rectangle : coins arrondis 56">
            <a:extLst>
              <a:ext uri="{FF2B5EF4-FFF2-40B4-BE49-F238E27FC236}">
                <a16:creationId xmlns:a16="http://schemas.microsoft.com/office/drawing/2014/main" id="{7A1913B8-8320-8A47-A424-64D11B90489B}"/>
              </a:ext>
            </a:extLst>
          </p:cNvPr>
          <p:cNvSpPr/>
          <p:nvPr/>
        </p:nvSpPr>
        <p:spPr>
          <a:xfrm>
            <a:off x="9046027" y="1574264"/>
            <a:ext cx="2732314" cy="5847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58" name="ZoneTexte 57">
            <a:extLst>
              <a:ext uri="{FF2B5EF4-FFF2-40B4-BE49-F238E27FC236}">
                <a16:creationId xmlns:a16="http://schemas.microsoft.com/office/drawing/2014/main" id="{C95475B5-B542-A14E-AD41-B30ECB2DC3BD}"/>
              </a:ext>
            </a:extLst>
          </p:cNvPr>
          <p:cNvSpPr txBox="1"/>
          <p:nvPr/>
        </p:nvSpPr>
        <p:spPr>
          <a:xfrm>
            <a:off x="9046026" y="1652751"/>
            <a:ext cx="2732314" cy="461665"/>
          </a:xfrm>
          <a:prstGeom prst="rect">
            <a:avLst/>
          </a:prstGeom>
          <a:noFill/>
        </p:spPr>
        <p:txBody>
          <a:bodyPr wrap="square" rtlCol="0">
            <a:spAutoFit/>
          </a:bodyPr>
          <a:lstStyle/>
          <a:p>
            <a:pPr algn="ctr"/>
            <a:r>
              <a:rPr lang="en-US" sz="2400" dirty="0"/>
              <a:t>CHEM 301, 314, 315</a:t>
            </a:r>
          </a:p>
        </p:txBody>
      </p:sp>
      <p:sp>
        <p:nvSpPr>
          <p:cNvPr id="59" name="Rectangle : coins arrondis 58">
            <a:extLst>
              <a:ext uri="{FF2B5EF4-FFF2-40B4-BE49-F238E27FC236}">
                <a16:creationId xmlns:a16="http://schemas.microsoft.com/office/drawing/2014/main" id="{2748E480-3F5C-EF46-981C-45C442E04831}"/>
              </a:ext>
            </a:extLst>
          </p:cNvPr>
          <p:cNvSpPr/>
          <p:nvPr/>
        </p:nvSpPr>
        <p:spPr>
          <a:xfrm>
            <a:off x="9046027" y="2333395"/>
            <a:ext cx="2732314" cy="5847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60" name="ZoneTexte 59">
            <a:extLst>
              <a:ext uri="{FF2B5EF4-FFF2-40B4-BE49-F238E27FC236}">
                <a16:creationId xmlns:a16="http://schemas.microsoft.com/office/drawing/2014/main" id="{EAB3DABC-1D23-B94F-BF19-51BA996BD056}"/>
              </a:ext>
            </a:extLst>
          </p:cNvPr>
          <p:cNvSpPr txBox="1"/>
          <p:nvPr/>
        </p:nvSpPr>
        <p:spPr>
          <a:xfrm>
            <a:off x="9046026" y="2411882"/>
            <a:ext cx="2732314" cy="461665"/>
          </a:xfrm>
          <a:prstGeom prst="rect">
            <a:avLst/>
          </a:prstGeom>
          <a:noFill/>
        </p:spPr>
        <p:txBody>
          <a:bodyPr wrap="square" rtlCol="0">
            <a:spAutoFit/>
          </a:bodyPr>
          <a:lstStyle/>
          <a:p>
            <a:pPr algn="ctr"/>
            <a:r>
              <a:rPr lang="en-US" sz="2400" dirty="0"/>
              <a:t>CMCS 325, 327</a:t>
            </a:r>
          </a:p>
        </p:txBody>
      </p:sp>
      <p:sp>
        <p:nvSpPr>
          <p:cNvPr id="61" name="Rectangle : coins arrondis 60">
            <a:extLst>
              <a:ext uri="{FF2B5EF4-FFF2-40B4-BE49-F238E27FC236}">
                <a16:creationId xmlns:a16="http://schemas.microsoft.com/office/drawing/2014/main" id="{A44D2D81-04D4-C24E-A866-04718B1158C6}"/>
              </a:ext>
            </a:extLst>
          </p:cNvPr>
          <p:cNvSpPr/>
          <p:nvPr/>
        </p:nvSpPr>
        <p:spPr>
          <a:xfrm>
            <a:off x="9046027" y="3073642"/>
            <a:ext cx="2732314" cy="5847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62" name="ZoneTexte 61">
            <a:extLst>
              <a:ext uri="{FF2B5EF4-FFF2-40B4-BE49-F238E27FC236}">
                <a16:creationId xmlns:a16="http://schemas.microsoft.com/office/drawing/2014/main" id="{69A9E5DD-6DAD-BF4E-B33D-7F96072E9FBD}"/>
              </a:ext>
            </a:extLst>
          </p:cNvPr>
          <p:cNvSpPr txBox="1"/>
          <p:nvPr/>
        </p:nvSpPr>
        <p:spPr>
          <a:xfrm>
            <a:off x="9046026" y="3152129"/>
            <a:ext cx="2732314" cy="461665"/>
          </a:xfrm>
          <a:prstGeom prst="rect">
            <a:avLst/>
          </a:prstGeom>
          <a:noFill/>
        </p:spPr>
        <p:txBody>
          <a:bodyPr wrap="square" rtlCol="0">
            <a:spAutoFit/>
          </a:bodyPr>
          <a:lstStyle/>
          <a:p>
            <a:pPr algn="ctr"/>
            <a:r>
              <a:rPr lang="en-US" sz="2400" dirty="0"/>
              <a:t>GEOG 260, 360, 365</a:t>
            </a:r>
          </a:p>
        </p:txBody>
      </p:sp>
      <p:sp>
        <p:nvSpPr>
          <p:cNvPr id="63" name="Rectangle : coins arrondis 62">
            <a:extLst>
              <a:ext uri="{FF2B5EF4-FFF2-40B4-BE49-F238E27FC236}">
                <a16:creationId xmlns:a16="http://schemas.microsoft.com/office/drawing/2014/main" id="{CC0E0AC3-0929-BE4C-BF7B-A56323BB575E}"/>
              </a:ext>
            </a:extLst>
          </p:cNvPr>
          <p:cNvSpPr/>
          <p:nvPr/>
        </p:nvSpPr>
        <p:spPr>
          <a:xfrm>
            <a:off x="9046029" y="4514041"/>
            <a:ext cx="2732314" cy="5847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64" name="ZoneTexte 63">
            <a:extLst>
              <a:ext uri="{FF2B5EF4-FFF2-40B4-BE49-F238E27FC236}">
                <a16:creationId xmlns:a16="http://schemas.microsoft.com/office/drawing/2014/main" id="{6F7E21D0-C9E1-D64C-ABE8-52E36F552F98}"/>
              </a:ext>
            </a:extLst>
          </p:cNvPr>
          <p:cNvSpPr txBox="1"/>
          <p:nvPr/>
        </p:nvSpPr>
        <p:spPr>
          <a:xfrm>
            <a:off x="9046028" y="4592528"/>
            <a:ext cx="2732314" cy="461665"/>
          </a:xfrm>
          <a:prstGeom prst="rect">
            <a:avLst/>
          </a:prstGeom>
          <a:noFill/>
        </p:spPr>
        <p:txBody>
          <a:bodyPr wrap="square" rtlCol="0">
            <a:spAutoFit/>
          </a:bodyPr>
          <a:lstStyle/>
          <a:p>
            <a:pPr algn="ctr"/>
            <a:r>
              <a:rPr lang="en-US" sz="2400" dirty="0"/>
              <a:t>PSYC 300, 343</a:t>
            </a:r>
          </a:p>
        </p:txBody>
      </p:sp>
      <p:sp>
        <p:nvSpPr>
          <p:cNvPr id="65" name="ZoneTexte 64">
            <a:extLst>
              <a:ext uri="{FF2B5EF4-FFF2-40B4-BE49-F238E27FC236}">
                <a16:creationId xmlns:a16="http://schemas.microsoft.com/office/drawing/2014/main" id="{0C6ED005-1A9B-9F49-83A3-6C7491AE89F7}"/>
              </a:ext>
            </a:extLst>
          </p:cNvPr>
          <p:cNvSpPr txBox="1"/>
          <p:nvPr/>
        </p:nvSpPr>
        <p:spPr>
          <a:xfrm>
            <a:off x="8810310" y="5369499"/>
            <a:ext cx="3156858" cy="523220"/>
          </a:xfrm>
          <a:prstGeom prst="rect">
            <a:avLst/>
          </a:prstGeom>
          <a:noFill/>
        </p:spPr>
        <p:txBody>
          <a:bodyPr wrap="square" rtlCol="0">
            <a:spAutoFit/>
          </a:bodyPr>
          <a:lstStyle/>
          <a:p>
            <a:pPr algn="ctr"/>
            <a:r>
              <a:rPr lang="fr-FR" sz="2800" b="1" dirty="0">
                <a:solidFill>
                  <a:schemeClr val="accent4">
                    <a:lumMod val="75000"/>
                  </a:schemeClr>
                </a:solidFill>
              </a:rPr>
              <a:t>ELECTIVES (2)</a:t>
            </a:r>
          </a:p>
        </p:txBody>
      </p:sp>
      <p:sp>
        <p:nvSpPr>
          <p:cNvPr id="67" name="Rectangle : coins arrondis 66">
            <a:extLst>
              <a:ext uri="{FF2B5EF4-FFF2-40B4-BE49-F238E27FC236}">
                <a16:creationId xmlns:a16="http://schemas.microsoft.com/office/drawing/2014/main" id="{3A05DEE7-6A40-D949-87B5-FD4C85B63405}"/>
              </a:ext>
            </a:extLst>
          </p:cNvPr>
          <p:cNvSpPr/>
          <p:nvPr/>
        </p:nvSpPr>
        <p:spPr>
          <a:xfrm>
            <a:off x="9046027" y="3796155"/>
            <a:ext cx="2732314" cy="5847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68" name="ZoneTexte 67">
            <a:extLst>
              <a:ext uri="{FF2B5EF4-FFF2-40B4-BE49-F238E27FC236}">
                <a16:creationId xmlns:a16="http://schemas.microsoft.com/office/drawing/2014/main" id="{6A230340-3F02-954E-9497-1D21ED2B2242}"/>
              </a:ext>
            </a:extLst>
          </p:cNvPr>
          <p:cNvSpPr txBox="1"/>
          <p:nvPr/>
        </p:nvSpPr>
        <p:spPr>
          <a:xfrm>
            <a:off x="9046026" y="3874642"/>
            <a:ext cx="2732314" cy="461665"/>
          </a:xfrm>
          <a:prstGeom prst="rect">
            <a:avLst/>
          </a:prstGeom>
          <a:noFill/>
        </p:spPr>
        <p:txBody>
          <a:bodyPr wrap="square" rtlCol="0">
            <a:spAutoFit/>
          </a:bodyPr>
          <a:lstStyle/>
          <a:p>
            <a:pPr algn="ctr"/>
            <a:r>
              <a:rPr lang="en-US" sz="2400" dirty="0"/>
              <a:t>MATH 329, 330</a:t>
            </a:r>
          </a:p>
        </p:txBody>
      </p:sp>
    </p:spTree>
    <p:extLst>
      <p:ext uri="{BB962C8B-B14F-4D97-AF65-F5344CB8AC3E}">
        <p14:creationId xmlns:p14="http://schemas.microsoft.com/office/powerpoint/2010/main" val="355735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3. SQL and Python</a:t>
            </a:r>
          </a:p>
        </p:txBody>
      </p:sp>
    </p:spTree>
    <p:extLst>
      <p:ext uri="{BB962C8B-B14F-4D97-AF65-F5344CB8AC3E}">
        <p14:creationId xmlns:p14="http://schemas.microsoft.com/office/powerpoint/2010/main" val="3398861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743</Words>
  <Application>Microsoft Macintosh PowerPoint</Application>
  <PresentationFormat>Grand écran</PresentationFormat>
  <Paragraphs>99</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43</cp:revision>
  <cp:lastPrinted>2021-12-02T14:15:07Z</cp:lastPrinted>
  <dcterms:created xsi:type="dcterms:W3CDTF">2021-04-28T17:57:29Z</dcterms:created>
  <dcterms:modified xsi:type="dcterms:W3CDTF">2021-12-02T14:15:25Z</dcterms:modified>
</cp:coreProperties>
</file>