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0" r:id="rId2"/>
    <p:sldId id="263" r:id="rId3"/>
    <p:sldId id="261" r:id="rId4"/>
    <p:sldId id="262" r:id="rId5"/>
    <p:sldId id="264" r:id="rId6"/>
    <p:sldId id="265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B1328-FBA7-A54A-86BE-4FAFCAA9311A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1147D-71F1-F446-94EA-375E26B9EE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1147D-71F1-F446-94EA-375E26B9EE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1147D-71F1-F446-94EA-375E26B9EE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51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1147D-71F1-F446-94EA-375E26B9EE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53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1147D-71F1-F446-94EA-375E26B9EE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53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1147D-71F1-F446-94EA-375E26B9EE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0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1147D-71F1-F446-94EA-375E26B9EE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32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A01D6-3E2E-3048-88FB-F31D2D7D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2CB76D-5934-D243-9648-80A433588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3D4122-66CD-9E42-89C0-5FF3243C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67ED6-E912-6D4F-8988-D694069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FBFA74-1AD7-C74F-AAB3-1BE3F84E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59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FB344-6841-E644-992C-F77F7679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7C83A0-E4AF-AF4E-8764-B493406D1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355F40-A974-204B-AE8B-E64BE8C6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037AF3-39EA-8246-AED8-95CD5692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CBD72-32CC-624A-ABEF-D3AB22A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84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6D49FE-10F8-5741-A485-C4D72D28F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77BDA-4CE1-8D45-A723-DA46BC19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113FF-4266-2542-8168-A62F2431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A2D1A1-9920-E64B-9E59-F90F6C70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AD6C1-E0F9-C94C-9C49-DE1E32FE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35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FA2A1-52A0-4C4C-982A-583ADC77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D5EF50-1A2F-8A4B-A7F8-ACA28C8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34B17-B7BC-0B46-888A-F5D6ECAF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9C62B8-C921-B446-8AA2-10A1C1C8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B5121-9805-6C4F-875C-E9EC1279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0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F10F6-BE6C-AC4D-801F-11E4886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67D0E-EE68-5740-BFA0-0087A7D2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341AA-5E57-EB43-B20A-60AAEB55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32DA83-099B-5746-B11A-44DB9219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0C98C-6A2F-1441-8C04-12B2D395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91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32F7A-5579-7444-AA1A-7CB6646F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B9E0ED-AD69-D54C-A6E3-7459B9015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B488FE-8C00-B140-9835-372611083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120A1F-A22F-9C4E-A1B2-929CBDA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77A836-D3EF-604D-AAA2-DC4527B7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2ABFA2-8FE5-E14C-B37A-4F38B3B5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77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C819-9B07-044F-A179-746D4929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0EB5E9-9B71-8E4B-9E43-6D545C12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DFB3A0-7712-F845-80E1-118F655ED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1369E9-BC2C-864C-949B-D2BAEE0DE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A2AD5F-4DCC-0D4D-A8EA-22C9A9AFF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F63096-4AD4-3042-81C0-04807FC6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30CC11-22DD-994F-8512-097B9D0E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9345E6-37B6-1B4B-96ED-79FB47D0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AE7BC-CE39-B447-8A8E-37A06779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43D727-7EF1-7440-BC9C-E4EAF856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99F62-E42A-D841-B3AA-2E39023A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0AD364-1AA0-0440-A000-BF42A402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16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F1DD0C-698E-EF48-BE50-E044DC39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176551-4BEC-C444-8040-31EC8F3B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74863B-B89E-A444-ABEA-51569A33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16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C7065-1F1C-2B4C-A28A-1537E16F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5F5A1-612D-F74E-87FA-E6CE03F3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5A4101-49B9-0C4F-A8A1-A9794A836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B6F4A3-9CE6-2B4D-BB7F-647D0900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E284CA-6C41-2649-8DAB-27F40417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842D4-3997-2847-A4FB-AB28B871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4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B6831-5D34-5C42-8123-714202C5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9959DE-C234-FE4E-A64F-58D6B5DC3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FBA18B-B91B-2440-96FC-5377DDDAC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21DFAF-AF5D-334E-BDF8-ED54C09C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1C6804-F84C-2D4A-B198-884AC6CC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F072D9-1DD2-F045-A12C-19BF2444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94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76B2C4-F4E4-7744-B2AE-E73CB1E1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122187-1902-1B4A-84A8-B71EB2D6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727975-F918-FD47-9F32-6331AAF9F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69B0-A344-9A43-AAD5-682508993835}" type="datetimeFigureOut">
              <a:rPr lang="fr-FR" smtClean="0"/>
              <a:t>17/09/2021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333007-5239-2248-8A97-69261B541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E6822-4693-D543-AA6A-2363ED31A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PIVOT WIDER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367F99B-5DB8-8543-A63E-B9E3705EF004}"/>
              </a:ext>
            </a:extLst>
          </p:cNvPr>
          <p:cNvSpPr/>
          <p:nvPr/>
        </p:nvSpPr>
        <p:spPr>
          <a:xfrm>
            <a:off x="2579130" y="2172638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1CE020F-10AD-794E-94D0-6B6F33FF9389}"/>
              </a:ext>
            </a:extLst>
          </p:cNvPr>
          <p:cNvSpPr/>
          <p:nvPr/>
        </p:nvSpPr>
        <p:spPr>
          <a:xfrm>
            <a:off x="2579130" y="2892596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6119BB2-3C20-9C46-8C87-AABF150918D7}"/>
              </a:ext>
            </a:extLst>
          </p:cNvPr>
          <p:cNvSpPr/>
          <p:nvPr/>
        </p:nvSpPr>
        <p:spPr>
          <a:xfrm>
            <a:off x="3309600" y="2892595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47B8ED1-1382-844D-8F2F-3061A1DAAA5D}"/>
              </a:ext>
            </a:extLst>
          </p:cNvPr>
          <p:cNvSpPr/>
          <p:nvPr/>
        </p:nvSpPr>
        <p:spPr>
          <a:xfrm>
            <a:off x="3309599" y="2172637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84646A2-0FD8-814B-A0C0-4FC1983F7211}"/>
              </a:ext>
            </a:extLst>
          </p:cNvPr>
          <p:cNvSpPr/>
          <p:nvPr/>
        </p:nvSpPr>
        <p:spPr>
          <a:xfrm>
            <a:off x="2579129" y="3612554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46BB0BF-26EC-5046-A387-E30EEEA49E9F}"/>
              </a:ext>
            </a:extLst>
          </p:cNvPr>
          <p:cNvSpPr/>
          <p:nvPr/>
        </p:nvSpPr>
        <p:spPr>
          <a:xfrm>
            <a:off x="3309599" y="3612553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02D6579-6906-9B46-9360-B9D3283B75EA}"/>
              </a:ext>
            </a:extLst>
          </p:cNvPr>
          <p:cNvSpPr/>
          <p:nvPr/>
        </p:nvSpPr>
        <p:spPr>
          <a:xfrm>
            <a:off x="4040068" y="2892595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2635037-67F1-0C40-A4AD-5DB8D98B1CE8}"/>
              </a:ext>
            </a:extLst>
          </p:cNvPr>
          <p:cNvSpPr/>
          <p:nvPr/>
        </p:nvSpPr>
        <p:spPr>
          <a:xfrm>
            <a:off x="4040067" y="2172637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518C270-5E51-5C4C-9922-DBDDA02D44AA}"/>
              </a:ext>
            </a:extLst>
          </p:cNvPr>
          <p:cNvSpPr/>
          <p:nvPr/>
        </p:nvSpPr>
        <p:spPr>
          <a:xfrm>
            <a:off x="4040067" y="3612553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EE524A8-8E97-7747-B0B0-8CEF67F97F81}"/>
              </a:ext>
            </a:extLst>
          </p:cNvPr>
          <p:cNvSpPr/>
          <p:nvPr/>
        </p:nvSpPr>
        <p:spPr>
          <a:xfrm>
            <a:off x="2579129" y="4332512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5F16F55-C9F1-3948-B910-A4B406BFC3CD}"/>
              </a:ext>
            </a:extLst>
          </p:cNvPr>
          <p:cNvSpPr/>
          <p:nvPr/>
        </p:nvSpPr>
        <p:spPr>
          <a:xfrm>
            <a:off x="3309599" y="4332511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47DBFD9-BA19-DB4A-BAE9-F9429EB0C1DC}"/>
              </a:ext>
            </a:extLst>
          </p:cNvPr>
          <p:cNvSpPr/>
          <p:nvPr/>
        </p:nvSpPr>
        <p:spPr>
          <a:xfrm>
            <a:off x="4040067" y="4332511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7" name="Parenthèse ouvrante 16">
            <a:extLst>
              <a:ext uri="{FF2B5EF4-FFF2-40B4-BE49-F238E27FC236}">
                <a16:creationId xmlns:a16="http://schemas.microsoft.com/office/drawing/2014/main" id="{A3A11F12-9D2D-9246-808A-F8096372078B}"/>
              </a:ext>
            </a:extLst>
          </p:cNvPr>
          <p:cNvSpPr/>
          <p:nvPr/>
        </p:nvSpPr>
        <p:spPr>
          <a:xfrm>
            <a:off x="2400453" y="2014982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8" name="Parenthèse ouvrante 17">
            <a:extLst>
              <a:ext uri="{FF2B5EF4-FFF2-40B4-BE49-F238E27FC236}">
                <a16:creationId xmlns:a16="http://schemas.microsoft.com/office/drawing/2014/main" id="{C25BDF8E-307E-1947-90E9-9CB06131E1EE}"/>
              </a:ext>
            </a:extLst>
          </p:cNvPr>
          <p:cNvSpPr/>
          <p:nvPr/>
        </p:nvSpPr>
        <p:spPr>
          <a:xfrm rot="10800000">
            <a:off x="4502525" y="2014982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DE254A-8CCD-D84A-9D0E-F4923E02394F}"/>
              </a:ext>
            </a:extLst>
          </p:cNvPr>
          <p:cNvSpPr txBox="1"/>
          <p:nvPr/>
        </p:nvSpPr>
        <p:spPr>
          <a:xfrm>
            <a:off x="2579128" y="2277007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F84F1A2-CFA8-5449-A19E-13971F14A9C7}"/>
              </a:ext>
            </a:extLst>
          </p:cNvPr>
          <p:cNvSpPr txBox="1"/>
          <p:nvPr/>
        </p:nvSpPr>
        <p:spPr>
          <a:xfrm>
            <a:off x="3306966" y="2267653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noProof="1"/>
              <a:t>λ</a:t>
            </a:r>
            <a:endParaRPr lang="fr-FR" noProof="1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0EFEC45-5E0B-484B-B07C-254E53CEDD9D}"/>
              </a:ext>
            </a:extLst>
          </p:cNvPr>
          <p:cNvSpPr txBox="1"/>
          <p:nvPr/>
        </p:nvSpPr>
        <p:spPr>
          <a:xfrm>
            <a:off x="4034802" y="227700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1.2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B4E73A1-7144-5C48-BD00-4A11E7E0DFAB}"/>
              </a:ext>
            </a:extLst>
          </p:cNvPr>
          <p:cNvSpPr txBox="1"/>
          <p:nvPr/>
        </p:nvSpPr>
        <p:spPr>
          <a:xfrm>
            <a:off x="2579127" y="2987612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E9F0808-0423-A144-9EAD-91A7E6CF660C}"/>
              </a:ext>
            </a:extLst>
          </p:cNvPr>
          <p:cNvSpPr txBox="1"/>
          <p:nvPr/>
        </p:nvSpPr>
        <p:spPr>
          <a:xfrm>
            <a:off x="3285946" y="2993021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noProof="1"/>
              <a:t>λ</a:t>
            </a:r>
            <a:endParaRPr lang="fr-FR" noProof="1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730A442-A69A-B644-9EF4-7B7799233C6F}"/>
              </a:ext>
            </a:extLst>
          </p:cNvPr>
          <p:cNvSpPr txBox="1"/>
          <p:nvPr/>
        </p:nvSpPr>
        <p:spPr>
          <a:xfrm>
            <a:off x="4034804" y="2987611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2.4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917A353-AD67-A444-B606-AF45F833EC2C}"/>
              </a:ext>
            </a:extLst>
          </p:cNvPr>
          <p:cNvSpPr txBox="1"/>
          <p:nvPr/>
        </p:nvSpPr>
        <p:spPr>
          <a:xfrm>
            <a:off x="4034803" y="3707569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3.2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5B97412-8243-FE47-B33E-F9CBBE16D8DF}"/>
              </a:ext>
            </a:extLst>
          </p:cNvPr>
          <p:cNvSpPr txBox="1"/>
          <p:nvPr/>
        </p:nvSpPr>
        <p:spPr>
          <a:xfrm>
            <a:off x="3304333" y="3716919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noProof="1"/>
              <a:t>μ</a:t>
            </a:r>
            <a:endParaRPr lang="fr-FR" noProof="1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2E36395-6D28-6248-AC94-82A3F6B8ED07}"/>
              </a:ext>
            </a:extLst>
          </p:cNvPr>
          <p:cNvSpPr txBox="1"/>
          <p:nvPr/>
        </p:nvSpPr>
        <p:spPr>
          <a:xfrm>
            <a:off x="2573863" y="3708938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FDCD592-C400-0848-87BB-E1F080A9821E}"/>
              </a:ext>
            </a:extLst>
          </p:cNvPr>
          <p:cNvSpPr txBox="1"/>
          <p:nvPr/>
        </p:nvSpPr>
        <p:spPr>
          <a:xfrm>
            <a:off x="2584361" y="4449279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CEDA49B-B113-1A47-85D3-CE5904A95B7D}"/>
              </a:ext>
            </a:extLst>
          </p:cNvPr>
          <p:cNvSpPr txBox="1"/>
          <p:nvPr/>
        </p:nvSpPr>
        <p:spPr>
          <a:xfrm>
            <a:off x="3304332" y="4436877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noProof="1"/>
              <a:t>μ</a:t>
            </a:r>
            <a:endParaRPr lang="fr-FR" noProof="1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5FD19B9-3D77-E547-9738-9500B75FECC2}"/>
              </a:ext>
            </a:extLst>
          </p:cNvPr>
          <p:cNvSpPr txBox="1"/>
          <p:nvPr/>
        </p:nvSpPr>
        <p:spPr>
          <a:xfrm>
            <a:off x="4042681" y="443277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1.7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89565FD-73A0-C34E-A47C-7D2F31F8A5CC}"/>
              </a:ext>
            </a:extLst>
          </p:cNvPr>
          <p:cNvSpPr txBox="1"/>
          <p:nvPr/>
        </p:nvSpPr>
        <p:spPr>
          <a:xfrm>
            <a:off x="5066618" y="2987611"/>
            <a:ext cx="1608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noProof="1"/>
              <a:t>⇒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84206283-68EF-CF40-92DB-B9C5BCDA4531}"/>
              </a:ext>
            </a:extLst>
          </p:cNvPr>
          <p:cNvSpPr/>
          <p:nvPr/>
        </p:nvSpPr>
        <p:spPr>
          <a:xfrm>
            <a:off x="7174436" y="2884621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9E162BAE-2617-034E-90F1-3C5A15CB056D}"/>
              </a:ext>
            </a:extLst>
          </p:cNvPr>
          <p:cNvSpPr/>
          <p:nvPr/>
        </p:nvSpPr>
        <p:spPr>
          <a:xfrm>
            <a:off x="7201683" y="3604579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FD1EEDD0-7282-A646-8922-9FB3E2981CC9}"/>
              </a:ext>
            </a:extLst>
          </p:cNvPr>
          <p:cNvSpPr/>
          <p:nvPr/>
        </p:nvSpPr>
        <p:spPr>
          <a:xfrm>
            <a:off x="7944013" y="3594173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A249517C-3007-7F45-9293-890E01237BC3}"/>
              </a:ext>
            </a:extLst>
          </p:cNvPr>
          <p:cNvSpPr/>
          <p:nvPr/>
        </p:nvSpPr>
        <p:spPr>
          <a:xfrm>
            <a:off x="7922486" y="2884620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23091404-B244-9946-A852-9E5DD55ED4A3}"/>
              </a:ext>
            </a:extLst>
          </p:cNvPr>
          <p:cNvSpPr/>
          <p:nvPr/>
        </p:nvSpPr>
        <p:spPr>
          <a:xfrm>
            <a:off x="8668014" y="2886377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2443F732-4C17-1945-81FD-AD4B19F56759}"/>
              </a:ext>
            </a:extLst>
          </p:cNvPr>
          <p:cNvSpPr/>
          <p:nvPr/>
        </p:nvSpPr>
        <p:spPr>
          <a:xfrm>
            <a:off x="8690223" y="3604579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3" name="Parenthèse ouvrante 82">
            <a:extLst>
              <a:ext uri="{FF2B5EF4-FFF2-40B4-BE49-F238E27FC236}">
                <a16:creationId xmlns:a16="http://schemas.microsoft.com/office/drawing/2014/main" id="{D683DECA-CB7F-8142-8FA6-A02203D070F4}"/>
              </a:ext>
            </a:extLst>
          </p:cNvPr>
          <p:cNvSpPr/>
          <p:nvPr/>
        </p:nvSpPr>
        <p:spPr>
          <a:xfrm>
            <a:off x="6921370" y="2660648"/>
            <a:ext cx="294289" cy="1701937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4" name="Parenthèse ouvrante 83">
            <a:extLst>
              <a:ext uri="{FF2B5EF4-FFF2-40B4-BE49-F238E27FC236}">
                <a16:creationId xmlns:a16="http://schemas.microsoft.com/office/drawing/2014/main" id="{9B43828C-BB26-9840-9BBD-1ECD8DC0D243}"/>
              </a:ext>
            </a:extLst>
          </p:cNvPr>
          <p:cNvSpPr/>
          <p:nvPr/>
        </p:nvSpPr>
        <p:spPr>
          <a:xfrm rot="10800000">
            <a:off x="9300070" y="2660648"/>
            <a:ext cx="294289" cy="1701937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981A1213-79AC-1E4D-8825-2ACDE5DF76BB}"/>
              </a:ext>
            </a:extLst>
          </p:cNvPr>
          <p:cNvSpPr txBox="1"/>
          <p:nvPr/>
        </p:nvSpPr>
        <p:spPr>
          <a:xfrm>
            <a:off x="7174434" y="2988990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35EAB7E7-9B34-5D41-A840-ADD741356095}"/>
              </a:ext>
            </a:extLst>
          </p:cNvPr>
          <p:cNvSpPr txBox="1"/>
          <p:nvPr/>
        </p:nvSpPr>
        <p:spPr>
          <a:xfrm>
            <a:off x="7929051" y="2976432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1.2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2A9D21C-4B3D-5F42-9ACD-497AFEB6C3B2}"/>
              </a:ext>
            </a:extLst>
          </p:cNvPr>
          <p:cNvSpPr txBox="1"/>
          <p:nvPr/>
        </p:nvSpPr>
        <p:spPr>
          <a:xfrm>
            <a:off x="7201683" y="3686663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BF28F387-0B0A-2540-8A31-E7A3A251584C}"/>
              </a:ext>
            </a:extLst>
          </p:cNvPr>
          <p:cNvSpPr txBox="1"/>
          <p:nvPr/>
        </p:nvSpPr>
        <p:spPr>
          <a:xfrm>
            <a:off x="7938749" y="3689189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2.4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4B28A42D-E80A-DD4A-89EE-928A078BEC56}"/>
              </a:ext>
            </a:extLst>
          </p:cNvPr>
          <p:cNvSpPr txBox="1"/>
          <p:nvPr/>
        </p:nvSpPr>
        <p:spPr>
          <a:xfrm>
            <a:off x="8662750" y="2981393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3.2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DF97DE6-342D-664D-9892-D15F0BA2A1C7}"/>
              </a:ext>
            </a:extLst>
          </p:cNvPr>
          <p:cNvSpPr txBox="1"/>
          <p:nvPr/>
        </p:nvSpPr>
        <p:spPr>
          <a:xfrm>
            <a:off x="8692837" y="3704843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1.7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7D370F49-135F-A84C-B27F-3C753007C53B}"/>
              </a:ext>
            </a:extLst>
          </p:cNvPr>
          <p:cNvSpPr txBox="1"/>
          <p:nvPr/>
        </p:nvSpPr>
        <p:spPr>
          <a:xfrm>
            <a:off x="7922485" y="2309184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b="1" noProof="1">
                <a:solidFill>
                  <a:schemeClr val="accent1">
                    <a:lumMod val="75000"/>
                  </a:schemeClr>
                </a:solidFill>
              </a:rPr>
              <a:t>λ</a:t>
            </a:r>
            <a:endParaRPr lang="fr-FR" b="1" noProof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064A4FDC-1D96-9A4F-86C3-A4F2F83C2E89}"/>
              </a:ext>
            </a:extLst>
          </p:cNvPr>
          <p:cNvSpPr txBox="1"/>
          <p:nvPr/>
        </p:nvSpPr>
        <p:spPr>
          <a:xfrm>
            <a:off x="8662750" y="2309184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b="1" noProof="1">
                <a:solidFill>
                  <a:schemeClr val="accent1">
                    <a:lumMod val="75000"/>
                  </a:schemeClr>
                </a:solidFill>
              </a:rPr>
              <a:t>μ</a:t>
            </a:r>
            <a:endParaRPr lang="fr-FR" b="1" noProof="1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63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PIVOT WIDER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367F99B-5DB8-8543-A63E-B9E3705EF004}"/>
              </a:ext>
            </a:extLst>
          </p:cNvPr>
          <p:cNvSpPr/>
          <p:nvPr/>
        </p:nvSpPr>
        <p:spPr>
          <a:xfrm>
            <a:off x="2764321" y="2748216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1CE020F-10AD-794E-94D0-6B6F33FF9389}"/>
              </a:ext>
            </a:extLst>
          </p:cNvPr>
          <p:cNvSpPr/>
          <p:nvPr/>
        </p:nvSpPr>
        <p:spPr>
          <a:xfrm>
            <a:off x="2764321" y="3468174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6119BB2-3C20-9C46-8C87-AABF150918D7}"/>
              </a:ext>
            </a:extLst>
          </p:cNvPr>
          <p:cNvSpPr/>
          <p:nvPr/>
        </p:nvSpPr>
        <p:spPr>
          <a:xfrm>
            <a:off x="3494791" y="3468173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47B8ED1-1382-844D-8F2F-3061A1DAAA5D}"/>
              </a:ext>
            </a:extLst>
          </p:cNvPr>
          <p:cNvSpPr/>
          <p:nvPr/>
        </p:nvSpPr>
        <p:spPr>
          <a:xfrm>
            <a:off x="3494790" y="2748215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84646A2-0FD8-814B-A0C0-4FC1983F7211}"/>
              </a:ext>
            </a:extLst>
          </p:cNvPr>
          <p:cNvSpPr/>
          <p:nvPr/>
        </p:nvSpPr>
        <p:spPr>
          <a:xfrm>
            <a:off x="2764320" y="4188132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46BB0BF-26EC-5046-A387-E30EEEA49E9F}"/>
              </a:ext>
            </a:extLst>
          </p:cNvPr>
          <p:cNvSpPr/>
          <p:nvPr/>
        </p:nvSpPr>
        <p:spPr>
          <a:xfrm>
            <a:off x="3494790" y="4188131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02D6579-6906-9B46-9360-B9D3283B75EA}"/>
              </a:ext>
            </a:extLst>
          </p:cNvPr>
          <p:cNvSpPr/>
          <p:nvPr/>
        </p:nvSpPr>
        <p:spPr>
          <a:xfrm>
            <a:off x="4225259" y="3468173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2635037-67F1-0C40-A4AD-5DB8D98B1CE8}"/>
              </a:ext>
            </a:extLst>
          </p:cNvPr>
          <p:cNvSpPr/>
          <p:nvPr/>
        </p:nvSpPr>
        <p:spPr>
          <a:xfrm>
            <a:off x="4225258" y="2748215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518C270-5E51-5C4C-9922-DBDDA02D44AA}"/>
              </a:ext>
            </a:extLst>
          </p:cNvPr>
          <p:cNvSpPr/>
          <p:nvPr/>
        </p:nvSpPr>
        <p:spPr>
          <a:xfrm>
            <a:off x="4225258" y="4188131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EE524A8-8E97-7747-B0B0-8CEF67F97F81}"/>
              </a:ext>
            </a:extLst>
          </p:cNvPr>
          <p:cNvSpPr/>
          <p:nvPr/>
        </p:nvSpPr>
        <p:spPr>
          <a:xfrm>
            <a:off x="2764320" y="4908090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5F16F55-C9F1-3948-B910-A4B406BFC3CD}"/>
              </a:ext>
            </a:extLst>
          </p:cNvPr>
          <p:cNvSpPr/>
          <p:nvPr/>
        </p:nvSpPr>
        <p:spPr>
          <a:xfrm>
            <a:off x="3494790" y="4908089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47DBFD9-BA19-DB4A-BAE9-F9429EB0C1DC}"/>
              </a:ext>
            </a:extLst>
          </p:cNvPr>
          <p:cNvSpPr/>
          <p:nvPr/>
        </p:nvSpPr>
        <p:spPr>
          <a:xfrm>
            <a:off x="4225258" y="4908089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7" name="Parenthèse ouvrante 16">
            <a:extLst>
              <a:ext uri="{FF2B5EF4-FFF2-40B4-BE49-F238E27FC236}">
                <a16:creationId xmlns:a16="http://schemas.microsoft.com/office/drawing/2014/main" id="{A3A11F12-9D2D-9246-808A-F8096372078B}"/>
              </a:ext>
            </a:extLst>
          </p:cNvPr>
          <p:cNvSpPr/>
          <p:nvPr/>
        </p:nvSpPr>
        <p:spPr>
          <a:xfrm>
            <a:off x="2585644" y="2590560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8" name="Parenthèse ouvrante 17">
            <a:extLst>
              <a:ext uri="{FF2B5EF4-FFF2-40B4-BE49-F238E27FC236}">
                <a16:creationId xmlns:a16="http://schemas.microsoft.com/office/drawing/2014/main" id="{C25BDF8E-307E-1947-90E9-9CB06131E1EE}"/>
              </a:ext>
            </a:extLst>
          </p:cNvPr>
          <p:cNvSpPr/>
          <p:nvPr/>
        </p:nvSpPr>
        <p:spPr>
          <a:xfrm rot="10800000">
            <a:off x="4687716" y="2590560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DE254A-8CCD-D84A-9D0E-F4923E02394F}"/>
              </a:ext>
            </a:extLst>
          </p:cNvPr>
          <p:cNvSpPr txBox="1"/>
          <p:nvPr/>
        </p:nvSpPr>
        <p:spPr>
          <a:xfrm>
            <a:off x="2764319" y="285258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F84F1A2-CFA8-5449-A19E-13971F14A9C7}"/>
              </a:ext>
            </a:extLst>
          </p:cNvPr>
          <p:cNvSpPr txBox="1"/>
          <p:nvPr/>
        </p:nvSpPr>
        <p:spPr>
          <a:xfrm>
            <a:off x="3492157" y="2843231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noProof="1"/>
              <a:t>λ</a:t>
            </a:r>
            <a:endParaRPr lang="fr-FR" noProof="1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0EFEC45-5E0B-484B-B07C-254E53CEDD9D}"/>
              </a:ext>
            </a:extLst>
          </p:cNvPr>
          <p:cNvSpPr txBox="1"/>
          <p:nvPr/>
        </p:nvSpPr>
        <p:spPr>
          <a:xfrm>
            <a:off x="4219993" y="2852583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1.2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B4E73A1-7144-5C48-BD00-4A11E7E0DFAB}"/>
              </a:ext>
            </a:extLst>
          </p:cNvPr>
          <p:cNvSpPr txBox="1"/>
          <p:nvPr/>
        </p:nvSpPr>
        <p:spPr>
          <a:xfrm>
            <a:off x="2764318" y="3563190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E9F0808-0423-A144-9EAD-91A7E6CF660C}"/>
              </a:ext>
            </a:extLst>
          </p:cNvPr>
          <p:cNvSpPr txBox="1"/>
          <p:nvPr/>
        </p:nvSpPr>
        <p:spPr>
          <a:xfrm>
            <a:off x="3471137" y="3568599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noProof="1"/>
              <a:t>λ</a:t>
            </a:r>
            <a:endParaRPr lang="fr-FR" noProof="1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730A442-A69A-B644-9EF4-7B7799233C6F}"/>
              </a:ext>
            </a:extLst>
          </p:cNvPr>
          <p:cNvSpPr txBox="1"/>
          <p:nvPr/>
        </p:nvSpPr>
        <p:spPr>
          <a:xfrm>
            <a:off x="4219995" y="3563189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2.4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917A353-AD67-A444-B606-AF45F833EC2C}"/>
              </a:ext>
            </a:extLst>
          </p:cNvPr>
          <p:cNvSpPr txBox="1"/>
          <p:nvPr/>
        </p:nvSpPr>
        <p:spPr>
          <a:xfrm>
            <a:off x="4219994" y="4283147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3.2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5B97412-8243-FE47-B33E-F9CBBE16D8DF}"/>
              </a:ext>
            </a:extLst>
          </p:cNvPr>
          <p:cNvSpPr txBox="1"/>
          <p:nvPr/>
        </p:nvSpPr>
        <p:spPr>
          <a:xfrm>
            <a:off x="3489524" y="4292497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noProof="1"/>
              <a:t>μ</a:t>
            </a:r>
            <a:endParaRPr lang="fr-FR" noProof="1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2E36395-6D28-6248-AC94-82A3F6B8ED07}"/>
              </a:ext>
            </a:extLst>
          </p:cNvPr>
          <p:cNvSpPr txBox="1"/>
          <p:nvPr/>
        </p:nvSpPr>
        <p:spPr>
          <a:xfrm>
            <a:off x="2759054" y="4284516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FDCD592-C400-0848-87BB-E1F080A9821E}"/>
              </a:ext>
            </a:extLst>
          </p:cNvPr>
          <p:cNvSpPr txBox="1"/>
          <p:nvPr/>
        </p:nvSpPr>
        <p:spPr>
          <a:xfrm>
            <a:off x="2769552" y="5024857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CEDA49B-B113-1A47-85D3-CE5904A95B7D}"/>
              </a:ext>
            </a:extLst>
          </p:cNvPr>
          <p:cNvSpPr txBox="1"/>
          <p:nvPr/>
        </p:nvSpPr>
        <p:spPr>
          <a:xfrm>
            <a:off x="3489523" y="501245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noProof="1"/>
              <a:t>μ</a:t>
            </a:r>
            <a:endParaRPr lang="fr-FR" noProof="1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5FD19B9-3D77-E547-9738-9500B75FECC2}"/>
              </a:ext>
            </a:extLst>
          </p:cNvPr>
          <p:cNvSpPr txBox="1"/>
          <p:nvPr/>
        </p:nvSpPr>
        <p:spPr>
          <a:xfrm>
            <a:off x="4227872" y="5008353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1.7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89565FD-73A0-C34E-A47C-7D2F31F8A5CC}"/>
              </a:ext>
            </a:extLst>
          </p:cNvPr>
          <p:cNvSpPr txBox="1"/>
          <p:nvPr/>
        </p:nvSpPr>
        <p:spPr>
          <a:xfrm>
            <a:off x="5251809" y="3563189"/>
            <a:ext cx="1608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noProof="1"/>
              <a:t>⇒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84206283-68EF-CF40-92DB-B9C5BCDA4531}"/>
              </a:ext>
            </a:extLst>
          </p:cNvPr>
          <p:cNvSpPr/>
          <p:nvPr/>
        </p:nvSpPr>
        <p:spPr>
          <a:xfrm>
            <a:off x="7359627" y="3460199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9E162BAE-2617-034E-90F1-3C5A15CB056D}"/>
              </a:ext>
            </a:extLst>
          </p:cNvPr>
          <p:cNvSpPr/>
          <p:nvPr/>
        </p:nvSpPr>
        <p:spPr>
          <a:xfrm>
            <a:off x="7386874" y="4180157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FD1EEDD0-7282-A646-8922-9FB3E2981CC9}"/>
              </a:ext>
            </a:extLst>
          </p:cNvPr>
          <p:cNvSpPr/>
          <p:nvPr/>
        </p:nvSpPr>
        <p:spPr>
          <a:xfrm>
            <a:off x="8129204" y="4169751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A249517C-3007-7F45-9293-890E01237BC3}"/>
              </a:ext>
            </a:extLst>
          </p:cNvPr>
          <p:cNvSpPr/>
          <p:nvPr/>
        </p:nvSpPr>
        <p:spPr>
          <a:xfrm>
            <a:off x="8107677" y="3460198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23091404-B244-9946-A852-9E5DD55ED4A3}"/>
              </a:ext>
            </a:extLst>
          </p:cNvPr>
          <p:cNvSpPr/>
          <p:nvPr/>
        </p:nvSpPr>
        <p:spPr>
          <a:xfrm>
            <a:off x="8853205" y="3461955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2443F732-4C17-1945-81FD-AD4B19F56759}"/>
              </a:ext>
            </a:extLst>
          </p:cNvPr>
          <p:cNvSpPr/>
          <p:nvPr/>
        </p:nvSpPr>
        <p:spPr>
          <a:xfrm>
            <a:off x="8875414" y="4180157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3" name="Parenthèse ouvrante 82">
            <a:extLst>
              <a:ext uri="{FF2B5EF4-FFF2-40B4-BE49-F238E27FC236}">
                <a16:creationId xmlns:a16="http://schemas.microsoft.com/office/drawing/2014/main" id="{D683DECA-CB7F-8142-8FA6-A02203D070F4}"/>
              </a:ext>
            </a:extLst>
          </p:cNvPr>
          <p:cNvSpPr/>
          <p:nvPr/>
        </p:nvSpPr>
        <p:spPr>
          <a:xfrm>
            <a:off x="7106561" y="3236226"/>
            <a:ext cx="294289" cy="1701937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4" name="Parenthèse ouvrante 83">
            <a:extLst>
              <a:ext uri="{FF2B5EF4-FFF2-40B4-BE49-F238E27FC236}">
                <a16:creationId xmlns:a16="http://schemas.microsoft.com/office/drawing/2014/main" id="{9B43828C-BB26-9840-9BBD-1ECD8DC0D243}"/>
              </a:ext>
            </a:extLst>
          </p:cNvPr>
          <p:cNvSpPr/>
          <p:nvPr/>
        </p:nvSpPr>
        <p:spPr>
          <a:xfrm rot="10800000">
            <a:off x="9485261" y="3236226"/>
            <a:ext cx="294289" cy="1701937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981A1213-79AC-1E4D-8825-2ACDE5DF76BB}"/>
              </a:ext>
            </a:extLst>
          </p:cNvPr>
          <p:cNvSpPr txBox="1"/>
          <p:nvPr/>
        </p:nvSpPr>
        <p:spPr>
          <a:xfrm>
            <a:off x="7359625" y="3564568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noProof="1"/>
              <a:t>λ</a:t>
            </a:r>
            <a:endParaRPr lang="fr-FR" noProof="1"/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35EAB7E7-9B34-5D41-A840-ADD741356095}"/>
              </a:ext>
            </a:extLst>
          </p:cNvPr>
          <p:cNvSpPr txBox="1"/>
          <p:nvPr/>
        </p:nvSpPr>
        <p:spPr>
          <a:xfrm>
            <a:off x="8114242" y="3552010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1.2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2A9D21C-4B3D-5F42-9ACD-497AFEB6C3B2}"/>
              </a:ext>
            </a:extLst>
          </p:cNvPr>
          <p:cNvSpPr txBox="1"/>
          <p:nvPr/>
        </p:nvSpPr>
        <p:spPr>
          <a:xfrm>
            <a:off x="7386874" y="4262241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noProof="1"/>
              <a:t>μ</a:t>
            </a:r>
            <a:endParaRPr lang="fr-FR" noProof="1"/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BF28F387-0B0A-2540-8A31-E7A3A251584C}"/>
              </a:ext>
            </a:extLst>
          </p:cNvPr>
          <p:cNvSpPr txBox="1"/>
          <p:nvPr/>
        </p:nvSpPr>
        <p:spPr>
          <a:xfrm>
            <a:off x="8123940" y="4264767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3.2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4B28A42D-E80A-DD4A-89EE-928A078BEC56}"/>
              </a:ext>
            </a:extLst>
          </p:cNvPr>
          <p:cNvSpPr txBox="1"/>
          <p:nvPr/>
        </p:nvSpPr>
        <p:spPr>
          <a:xfrm>
            <a:off x="8847941" y="3556971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2.4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DF97DE6-342D-664D-9892-D15F0BA2A1C7}"/>
              </a:ext>
            </a:extLst>
          </p:cNvPr>
          <p:cNvSpPr txBox="1"/>
          <p:nvPr/>
        </p:nvSpPr>
        <p:spPr>
          <a:xfrm>
            <a:off x="8878028" y="4280421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1.7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7D370F49-135F-A84C-B27F-3C753007C53B}"/>
              </a:ext>
            </a:extLst>
          </p:cNvPr>
          <p:cNvSpPr txBox="1"/>
          <p:nvPr/>
        </p:nvSpPr>
        <p:spPr>
          <a:xfrm>
            <a:off x="8107676" y="2884762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noProof="1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064A4FDC-1D96-9A4F-86C3-A4F2F83C2E89}"/>
              </a:ext>
            </a:extLst>
          </p:cNvPr>
          <p:cNvSpPr txBox="1"/>
          <p:nvPr/>
        </p:nvSpPr>
        <p:spPr>
          <a:xfrm>
            <a:off x="8847941" y="2884762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noProof="1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36A05484-AF21-E14C-ACB4-72DDB1FB8D5C}"/>
              </a:ext>
            </a:extLst>
          </p:cNvPr>
          <p:cNvSpPr txBox="1"/>
          <p:nvPr/>
        </p:nvSpPr>
        <p:spPr>
          <a:xfrm>
            <a:off x="1382577" y="1185913"/>
            <a:ext cx="9720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There are often different ways that we can pivot wider, depending on the type of analysis you want to perform.</a:t>
            </a:r>
          </a:p>
        </p:txBody>
      </p:sp>
    </p:spTree>
    <p:extLst>
      <p:ext uri="{BB962C8B-B14F-4D97-AF65-F5344CB8AC3E}">
        <p14:creationId xmlns:p14="http://schemas.microsoft.com/office/powerpoint/2010/main" val="2588599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PIVOT WIDER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367F99B-5DB8-8543-A63E-B9E3705EF004}"/>
              </a:ext>
            </a:extLst>
          </p:cNvPr>
          <p:cNvSpPr/>
          <p:nvPr/>
        </p:nvSpPr>
        <p:spPr>
          <a:xfrm>
            <a:off x="2534411" y="2722846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1CE020F-10AD-794E-94D0-6B6F33FF9389}"/>
              </a:ext>
            </a:extLst>
          </p:cNvPr>
          <p:cNvSpPr/>
          <p:nvPr/>
        </p:nvSpPr>
        <p:spPr>
          <a:xfrm>
            <a:off x="2534411" y="3442804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6119BB2-3C20-9C46-8C87-AABF150918D7}"/>
              </a:ext>
            </a:extLst>
          </p:cNvPr>
          <p:cNvSpPr/>
          <p:nvPr/>
        </p:nvSpPr>
        <p:spPr>
          <a:xfrm>
            <a:off x="3264881" y="3442803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47B8ED1-1382-844D-8F2F-3061A1DAAA5D}"/>
              </a:ext>
            </a:extLst>
          </p:cNvPr>
          <p:cNvSpPr/>
          <p:nvPr/>
        </p:nvSpPr>
        <p:spPr>
          <a:xfrm>
            <a:off x="3264880" y="2722845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84646A2-0FD8-814B-A0C0-4FC1983F7211}"/>
              </a:ext>
            </a:extLst>
          </p:cNvPr>
          <p:cNvSpPr/>
          <p:nvPr/>
        </p:nvSpPr>
        <p:spPr>
          <a:xfrm>
            <a:off x="2534410" y="4162762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46BB0BF-26EC-5046-A387-E30EEEA49E9F}"/>
              </a:ext>
            </a:extLst>
          </p:cNvPr>
          <p:cNvSpPr/>
          <p:nvPr/>
        </p:nvSpPr>
        <p:spPr>
          <a:xfrm>
            <a:off x="3264880" y="4162761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02D6579-6906-9B46-9360-B9D3283B75EA}"/>
              </a:ext>
            </a:extLst>
          </p:cNvPr>
          <p:cNvSpPr/>
          <p:nvPr/>
        </p:nvSpPr>
        <p:spPr>
          <a:xfrm>
            <a:off x="3995349" y="3442803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2635037-67F1-0C40-A4AD-5DB8D98B1CE8}"/>
              </a:ext>
            </a:extLst>
          </p:cNvPr>
          <p:cNvSpPr/>
          <p:nvPr/>
        </p:nvSpPr>
        <p:spPr>
          <a:xfrm>
            <a:off x="3995348" y="2722845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518C270-5E51-5C4C-9922-DBDDA02D44AA}"/>
              </a:ext>
            </a:extLst>
          </p:cNvPr>
          <p:cNvSpPr/>
          <p:nvPr/>
        </p:nvSpPr>
        <p:spPr>
          <a:xfrm>
            <a:off x="3995348" y="4162761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EE524A8-8E97-7747-B0B0-8CEF67F97F81}"/>
              </a:ext>
            </a:extLst>
          </p:cNvPr>
          <p:cNvSpPr/>
          <p:nvPr/>
        </p:nvSpPr>
        <p:spPr>
          <a:xfrm>
            <a:off x="2534410" y="4882720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5F16F55-C9F1-3948-B910-A4B406BFC3CD}"/>
              </a:ext>
            </a:extLst>
          </p:cNvPr>
          <p:cNvSpPr/>
          <p:nvPr/>
        </p:nvSpPr>
        <p:spPr>
          <a:xfrm>
            <a:off x="3264880" y="4882719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47DBFD9-BA19-DB4A-BAE9-F9429EB0C1DC}"/>
              </a:ext>
            </a:extLst>
          </p:cNvPr>
          <p:cNvSpPr/>
          <p:nvPr/>
        </p:nvSpPr>
        <p:spPr>
          <a:xfrm>
            <a:off x="3995348" y="4882719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7" name="Parenthèse ouvrante 16">
            <a:extLst>
              <a:ext uri="{FF2B5EF4-FFF2-40B4-BE49-F238E27FC236}">
                <a16:creationId xmlns:a16="http://schemas.microsoft.com/office/drawing/2014/main" id="{A3A11F12-9D2D-9246-808A-F8096372078B}"/>
              </a:ext>
            </a:extLst>
          </p:cNvPr>
          <p:cNvSpPr/>
          <p:nvPr/>
        </p:nvSpPr>
        <p:spPr>
          <a:xfrm>
            <a:off x="2355734" y="2565189"/>
            <a:ext cx="294289" cy="3754447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8" name="Parenthèse ouvrante 17">
            <a:extLst>
              <a:ext uri="{FF2B5EF4-FFF2-40B4-BE49-F238E27FC236}">
                <a16:creationId xmlns:a16="http://schemas.microsoft.com/office/drawing/2014/main" id="{C25BDF8E-307E-1947-90E9-9CB06131E1EE}"/>
              </a:ext>
            </a:extLst>
          </p:cNvPr>
          <p:cNvSpPr/>
          <p:nvPr/>
        </p:nvSpPr>
        <p:spPr>
          <a:xfrm rot="10800000">
            <a:off x="4457805" y="2565190"/>
            <a:ext cx="294289" cy="3754446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DE254A-8CCD-D84A-9D0E-F4923E02394F}"/>
              </a:ext>
            </a:extLst>
          </p:cNvPr>
          <p:cNvSpPr txBox="1"/>
          <p:nvPr/>
        </p:nvSpPr>
        <p:spPr>
          <a:xfrm>
            <a:off x="2534409" y="282721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F84F1A2-CFA8-5449-A19E-13971F14A9C7}"/>
              </a:ext>
            </a:extLst>
          </p:cNvPr>
          <p:cNvSpPr txBox="1"/>
          <p:nvPr/>
        </p:nvSpPr>
        <p:spPr>
          <a:xfrm>
            <a:off x="3262247" y="2817861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noProof="1"/>
              <a:t>λ</a:t>
            </a:r>
            <a:endParaRPr lang="fr-FR" noProof="1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0EFEC45-5E0B-484B-B07C-254E53CEDD9D}"/>
              </a:ext>
            </a:extLst>
          </p:cNvPr>
          <p:cNvSpPr txBox="1"/>
          <p:nvPr/>
        </p:nvSpPr>
        <p:spPr>
          <a:xfrm>
            <a:off x="3990083" y="2827213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1.2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B4E73A1-7144-5C48-BD00-4A11E7E0DFAB}"/>
              </a:ext>
            </a:extLst>
          </p:cNvPr>
          <p:cNvSpPr txBox="1"/>
          <p:nvPr/>
        </p:nvSpPr>
        <p:spPr>
          <a:xfrm>
            <a:off x="2534408" y="3537820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E9F0808-0423-A144-9EAD-91A7E6CF660C}"/>
              </a:ext>
            </a:extLst>
          </p:cNvPr>
          <p:cNvSpPr txBox="1"/>
          <p:nvPr/>
        </p:nvSpPr>
        <p:spPr>
          <a:xfrm>
            <a:off x="3241227" y="3543229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noProof="1"/>
              <a:t>μ</a:t>
            </a:r>
            <a:endParaRPr lang="fr-FR" noProof="1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730A442-A69A-B644-9EF4-7B7799233C6F}"/>
              </a:ext>
            </a:extLst>
          </p:cNvPr>
          <p:cNvSpPr txBox="1"/>
          <p:nvPr/>
        </p:nvSpPr>
        <p:spPr>
          <a:xfrm>
            <a:off x="3990085" y="3537819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2.4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917A353-AD67-A444-B606-AF45F833EC2C}"/>
              </a:ext>
            </a:extLst>
          </p:cNvPr>
          <p:cNvSpPr txBox="1"/>
          <p:nvPr/>
        </p:nvSpPr>
        <p:spPr>
          <a:xfrm>
            <a:off x="3990084" y="4257777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3.2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5B97412-8243-FE47-B33E-F9CBBE16D8DF}"/>
              </a:ext>
            </a:extLst>
          </p:cNvPr>
          <p:cNvSpPr txBox="1"/>
          <p:nvPr/>
        </p:nvSpPr>
        <p:spPr>
          <a:xfrm>
            <a:off x="3259614" y="4267127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noProof="1"/>
              <a:t>λ</a:t>
            </a:r>
            <a:endParaRPr lang="fr-FR" noProof="1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2E36395-6D28-6248-AC94-82A3F6B8ED07}"/>
              </a:ext>
            </a:extLst>
          </p:cNvPr>
          <p:cNvSpPr txBox="1"/>
          <p:nvPr/>
        </p:nvSpPr>
        <p:spPr>
          <a:xfrm>
            <a:off x="2529144" y="4259146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FDCD592-C400-0848-87BB-E1F080A9821E}"/>
              </a:ext>
            </a:extLst>
          </p:cNvPr>
          <p:cNvSpPr txBox="1"/>
          <p:nvPr/>
        </p:nvSpPr>
        <p:spPr>
          <a:xfrm>
            <a:off x="2539642" y="4999487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CEDA49B-B113-1A47-85D3-CE5904A95B7D}"/>
              </a:ext>
            </a:extLst>
          </p:cNvPr>
          <p:cNvSpPr txBox="1"/>
          <p:nvPr/>
        </p:nvSpPr>
        <p:spPr>
          <a:xfrm>
            <a:off x="3259613" y="498708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noProof="1"/>
              <a:t>μ</a:t>
            </a:r>
            <a:endParaRPr lang="fr-FR" noProof="1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5FD19B9-3D77-E547-9738-9500B75FECC2}"/>
              </a:ext>
            </a:extLst>
          </p:cNvPr>
          <p:cNvSpPr txBox="1"/>
          <p:nvPr/>
        </p:nvSpPr>
        <p:spPr>
          <a:xfrm>
            <a:off x="3997962" y="4982983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1.7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89565FD-73A0-C34E-A47C-7D2F31F8A5CC}"/>
              </a:ext>
            </a:extLst>
          </p:cNvPr>
          <p:cNvSpPr txBox="1"/>
          <p:nvPr/>
        </p:nvSpPr>
        <p:spPr>
          <a:xfrm>
            <a:off x="5164592" y="3967335"/>
            <a:ext cx="1608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noProof="1"/>
              <a:t>⇒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84206283-68EF-CF40-92DB-B9C5BCDA4531}"/>
              </a:ext>
            </a:extLst>
          </p:cNvPr>
          <p:cNvSpPr/>
          <p:nvPr/>
        </p:nvSpPr>
        <p:spPr>
          <a:xfrm>
            <a:off x="7141783" y="3907888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9E162BAE-2617-034E-90F1-3C5A15CB056D}"/>
              </a:ext>
            </a:extLst>
          </p:cNvPr>
          <p:cNvSpPr/>
          <p:nvPr/>
        </p:nvSpPr>
        <p:spPr>
          <a:xfrm>
            <a:off x="7169030" y="4627846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FD1EEDD0-7282-A646-8922-9FB3E2981CC9}"/>
              </a:ext>
            </a:extLst>
          </p:cNvPr>
          <p:cNvSpPr/>
          <p:nvPr/>
        </p:nvSpPr>
        <p:spPr>
          <a:xfrm>
            <a:off x="7911360" y="4617440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A249517C-3007-7F45-9293-890E01237BC3}"/>
              </a:ext>
            </a:extLst>
          </p:cNvPr>
          <p:cNvSpPr/>
          <p:nvPr/>
        </p:nvSpPr>
        <p:spPr>
          <a:xfrm>
            <a:off x="7889833" y="3907887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23091404-B244-9946-A852-9E5DD55ED4A3}"/>
              </a:ext>
            </a:extLst>
          </p:cNvPr>
          <p:cNvSpPr/>
          <p:nvPr/>
        </p:nvSpPr>
        <p:spPr>
          <a:xfrm>
            <a:off x="8635361" y="3909644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2443F732-4C17-1945-81FD-AD4B19F56759}"/>
              </a:ext>
            </a:extLst>
          </p:cNvPr>
          <p:cNvSpPr/>
          <p:nvPr/>
        </p:nvSpPr>
        <p:spPr>
          <a:xfrm>
            <a:off x="8657570" y="4627846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3" name="Parenthèse ouvrante 82">
            <a:extLst>
              <a:ext uri="{FF2B5EF4-FFF2-40B4-BE49-F238E27FC236}">
                <a16:creationId xmlns:a16="http://schemas.microsoft.com/office/drawing/2014/main" id="{D683DECA-CB7F-8142-8FA6-A02203D070F4}"/>
              </a:ext>
            </a:extLst>
          </p:cNvPr>
          <p:cNvSpPr/>
          <p:nvPr/>
        </p:nvSpPr>
        <p:spPr>
          <a:xfrm>
            <a:off x="6888717" y="3683915"/>
            <a:ext cx="294289" cy="1701937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4" name="Parenthèse ouvrante 83">
            <a:extLst>
              <a:ext uri="{FF2B5EF4-FFF2-40B4-BE49-F238E27FC236}">
                <a16:creationId xmlns:a16="http://schemas.microsoft.com/office/drawing/2014/main" id="{9B43828C-BB26-9840-9BBD-1ECD8DC0D243}"/>
              </a:ext>
            </a:extLst>
          </p:cNvPr>
          <p:cNvSpPr/>
          <p:nvPr/>
        </p:nvSpPr>
        <p:spPr>
          <a:xfrm rot="10800000">
            <a:off x="10110074" y="3683914"/>
            <a:ext cx="294289" cy="1701937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981A1213-79AC-1E4D-8825-2ACDE5DF76BB}"/>
              </a:ext>
            </a:extLst>
          </p:cNvPr>
          <p:cNvSpPr txBox="1"/>
          <p:nvPr/>
        </p:nvSpPr>
        <p:spPr>
          <a:xfrm>
            <a:off x="7141781" y="4012257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35EAB7E7-9B34-5D41-A840-ADD741356095}"/>
              </a:ext>
            </a:extLst>
          </p:cNvPr>
          <p:cNvSpPr txBox="1"/>
          <p:nvPr/>
        </p:nvSpPr>
        <p:spPr>
          <a:xfrm>
            <a:off x="7896398" y="3999699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1.2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2A9D21C-4B3D-5F42-9ACD-497AFEB6C3B2}"/>
              </a:ext>
            </a:extLst>
          </p:cNvPr>
          <p:cNvSpPr txBox="1"/>
          <p:nvPr/>
        </p:nvSpPr>
        <p:spPr>
          <a:xfrm>
            <a:off x="7169030" y="4709930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BF28F387-0B0A-2540-8A31-E7A3A251584C}"/>
              </a:ext>
            </a:extLst>
          </p:cNvPr>
          <p:cNvSpPr txBox="1"/>
          <p:nvPr/>
        </p:nvSpPr>
        <p:spPr>
          <a:xfrm>
            <a:off x="7906096" y="4712456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2.4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4B28A42D-E80A-DD4A-89EE-928A078BEC56}"/>
              </a:ext>
            </a:extLst>
          </p:cNvPr>
          <p:cNvSpPr txBox="1"/>
          <p:nvPr/>
        </p:nvSpPr>
        <p:spPr>
          <a:xfrm>
            <a:off x="8630097" y="4004660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3.2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DF97DE6-342D-664D-9892-D15F0BA2A1C7}"/>
              </a:ext>
            </a:extLst>
          </p:cNvPr>
          <p:cNvSpPr txBox="1"/>
          <p:nvPr/>
        </p:nvSpPr>
        <p:spPr>
          <a:xfrm>
            <a:off x="8660184" y="4728110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1.7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7D370F49-135F-A84C-B27F-3C753007C53B}"/>
              </a:ext>
            </a:extLst>
          </p:cNvPr>
          <p:cNvSpPr txBox="1"/>
          <p:nvPr/>
        </p:nvSpPr>
        <p:spPr>
          <a:xfrm>
            <a:off x="7889832" y="3332451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b="1" noProof="1">
                <a:solidFill>
                  <a:schemeClr val="accent1">
                    <a:lumMod val="75000"/>
                  </a:schemeClr>
                </a:solidFill>
              </a:rPr>
              <a:t>λ</a:t>
            </a:r>
            <a:endParaRPr lang="fr-FR" b="1" noProof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064A4FDC-1D96-9A4F-86C3-A4F2F83C2E89}"/>
              </a:ext>
            </a:extLst>
          </p:cNvPr>
          <p:cNvSpPr txBox="1"/>
          <p:nvPr/>
        </p:nvSpPr>
        <p:spPr>
          <a:xfrm>
            <a:off x="8630097" y="3332451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b="1" noProof="1">
                <a:solidFill>
                  <a:schemeClr val="accent1">
                    <a:lumMod val="75000"/>
                  </a:schemeClr>
                </a:solidFill>
              </a:rPr>
              <a:t>μ</a:t>
            </a:r>
            <a:endParaRPr lang="fr-FR" b="1" noProof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37E68A11-DA20-804C-AB2E-3FBF2E5F7D34}"/>
              </a:ext>
            </a:extLst>
          </p:cNvPr>
          <p:cNvSpPr/>
          <p:nvPr/>
        </p:nvSpPr>
        <p:spPr>
          <a:xfrm>
            <a:off x="2534409" y="5579491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170C1E81-946B-9944-9E72-526207413C1C}"/>
              </a:ext>
            </a:extLst>
          </p:cNvPr>
          <p:cNvSpPr/>
          <p:nvPr/>
        </p:nvSpPr>
        <p:spPr>
          <a:xfrm>
            <a:off x="3264879" y="5579490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A0FB86DF-7468-3641-BF62-6C5E5D729C89}"/>
              </a:ext>
            </a:extLst>
          </p:cNvPr>
          <p:cNvSpPr/>
          <p:nvPr/>
        </p:nvSpPr>
        <p:spPr>
          <a:xfrm>
            <a:off x="3995347" y="5579490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37F55F8D-86FC-8A46-A60D-31C5D8D8E56F}"/>
              </a:ext>
            </a:extLst>
          </p:cNvPr>
          <p:cNvSpPr txBox="1"/>
          <p:nvPr/>
        </p:nvSpPr>
        <p:spPr>
          <a:xfrm>
            <a:off x="3990083" y="5674506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6.7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168032FB-496D-6C4C-86CD-C79BEA4032D9}"/>
              </a:ext>
            </a:extLst>
          </p:cNvPr>
          <p:cNvSpPr txBox="1"/>
          <p:nvPr/>
        </p:nvSpPr>
        <p:spPr>
          <a:xfrm>
            <a:off x="3259613" y="5683856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noProof="1"/>
              <a:t>φ</a:t>
            </a:r>
            <a:endParaRPr lang="fr-FR" noProof="1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DE85083F-CECC-C349-8CB2-AAFB5131EEF1}"/>
              </a:ext>
            </a:extLst>
          </p:cNvPr>
          <p:cNvSpPr txBox="1"/>
          <p:nvPr/>
        </p:nvSpPr>
        <p:spPr>
          <a:xfrm>
            <a:off x="2529143" y="567587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3A32080-8B76-DF45-BF5A-4C3CA1040FB9}"/>
              </a:ext>
            </a:extLst>
          </p:cNvPr>
          <p:cNvSpPr txBox="1"/>
          <p:nvPr/>
        </p:nvSpPr>
        <p:spPr>
          <a:xfrm>
            <a:off x="9372718" y="333587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b="1" noProof="1">
                <a:solidFill>
                  <a:schemeClr val="accent5">
                    <a:lumMod val="50000"/>
                  </a:schemeClr>
                </a:solidFill>
              </a:rPr>
              <a:t>φ</a:t>
            </a:r>
            <a:endParaRPr lang="fr-FR" b="1" noProof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47794458-BADE-A546-ABCC-8DD61F94705F}"/>
              </a:ext>
            </a:extLst>
          </p:cNvPr>
          <p:cNvSpPr/>
          <p:nvPr/>
        </p:nvSpPr>
        <p:spPr>
          <a:xfrm>
            <a:off x="9407245" y="3899238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23ECBCE1-5A05-CA40-8DAC-FFD4D7C1EFBE}"/>
              </a:ext>
            </a:extLst>
          </p:cNvPr>
          <p:cNvSpPr/>
          <p:nvPr/>
        </p:nvSpPr>
        <p:spPr>
          <a:xfrm>
            <a:off x="9429454" y="4617440"/>
            <a:ext cx="578069" cy="5780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>
                <a:solidFill>
                  <a:schemeClr val="tx1"/>
                </a:solidFill>
              </a:rPr>
              <a:t>NA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16BADB5-0F06-B848-BCA9-A0574BD10BD4}"/>
              </a:ext>
            </a:extLst>
          </p:cNvPr>
          <p:cNvSpPr txBox="1"/>
          <p:nvPr/>
        </p:nvSpPr>
        <p:spPr>
          <a:xfrm>
            <a:off x="9401981" y="3994254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6.7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902313B5-3286-5149-9FBB-CFDE774DEC1D}"/>
              </a:ext>
            </a:extLst>
          </p:cNvPr>
          <p:cNvSpPr txBox="1"/>
          <p:nvPr/>
        </p:nvSpPr>
        <p:spPr>
          <a:xfrm>
            <a:off x="1382577" y="1185913"/>
            <a:ext cx="9720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When pivoting wider, there is a chance that some values in the new table do no correspond to anything in the longer table. These are missing by default, but we can set a different default if needed. </a:t>
            </a:r>
          </a:p>
        </p:txBody>
      </p:sp>
    </p:spTree>
    <p:extLst>
      <p:ext uri="{BB962C8B-B14F-4D97-AF65-F5344CB8AC3E}">
        <p14:creationId xmlns:p14="http://schemas.microsoft.com/office/powerpoint/2010/main" val="138710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PIVOT LONGER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367F99B-5DB8-8543-A63E-B9E3705EF004}"/>
              </a:ext>
            </a:extLst>
          </p:cNvPr>
          <p:cNvSpPr/>
          <p:nvPr/>
        </p:nvSpPr>
        <p:spPr>
          <a:xfrm>
            <a:off x="7697860" y="1817595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1CE020F-10AD-794E-94D0-6B6F33FF9389}"/>
              </a:ext>
            </a:extLst>
          </p:cNvPr>
          <p:cNvSpPr/>
          <p:nvPr/>
        </p:nvSpPr>
        <p:spPr>
          <a:xfrm>
            <a:off x="7697860" y="2537553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6119BB2-3C20-9C46-8C87-AABF150918D7}"/>
              </a:ext>
            </a:extLst>
          </p:cNvPr>
          <p:cNvSpPr/>
          <p:nvPr/>
        </p:nvSpPr>
        <p:spPr>
          <a:xfrm>
            <a:off x="8428330" y="2537552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47B8ED1-1382-844D-8F2F-3061A1DAAA5D}"/>
              </a:ext>
            </a:extLst>
          </p:cNvPr>
          <p:cNvSpPr/>
          <p:nvPr/>
        </p:nvSpPr>
        <p:spPr>
          <a:xfrm>
            <a:off x="8428329" y="1817594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84646A2-0FD8-814B-A0C0-4FC1983F7211}"/>
              </a:ext>
            </a:extLst>
          </p:cNvPr>
          <p:cNvSpPr/>
          <p:nvPr/>
        </p:nvSpPr>
        <p:spPr>
          <a:xfrm>
            <a:off x="7697859" y="3257511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46BB0BF-26EC-5046-A387-E30EEEA49E9F}"/>
              </a:ext>
            </a:extLst>
          </p:cNvPr>
          <p:cNvSpPr/>
          <p:nvPr/>
        </p:nvSpPr>
        <p:spPr>
          <a:xfrm>
            <a:off x="8428329" y="3257510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02D6579-6906-9B46-9360-B9D3283B75EA}"/>
              </a:ext>
            </a:extLst>
          </p:cNvPr>
          <p:cNvSpPr/>
          <p:nvPr/>
        </p:nvSpPr>
        <p:spPr>
          <a:xfrm>
            <a:off x="9158798" y="2537552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2635037-67F1-0C40-A4AD-5DB8D98B1CE8}"/>
              </a:ext>
            </a:extLst>
          </p:cNvPr>
          <p:cNvSpPr/>
          <p:nvPr/>
        </p:nvSpPr>
        <p:spPr>
          <a:xfrm>
            <a:off x="9158797" y="1817594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518C270-5E51-5C4C-9922-DBDDA02D44AA}"/>
              </a:ext>
            </a:extLst>
          </p:cNvPr>
          <p:cNvSpPr/>
          <p:nvPr/>
        </p:nvSpPr>
        <p:spPr>
          <a:xfrm>
            <a:off x="9158797" y="3257510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EE524A8-8E97-7747-B0B0-8CEF67F97F81}"/>
              </a:ext>
            </a:extLst>
          </p:cNvPr>
          <p:cNvSpPr/>
          <p:nvPr/>
        </p:nvSpPr>
        <p:spPr>
          <a:xfrm>
            <a:off x="7697859" y="3977469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5F16F55-C9F1-3948-B910-A4B406BFC3CD}"/>
              </a:ext>
            </a:extLst>
          </p:cNvPr>
          <p:cNvSpPr/>
          <p:nvPr/>
        </p:nvSpPr>
        <p:spPr>
          <a:xfrm>
            <a:off x="8428329" y="3977468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47DBFD9-BA19-DB4A-BAE9-F9429EB0C1DC}"/>
              </a:ext>
            </a:extLst>
          </p:cNvPr>
          <p:cNvSpPr/>
          <p:nvPr/>
        </p:nvSpPr>
        <p:spPr>
          <a:xfrm>
            <a:off x="9158797" y="3977468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7" name="Parenthèse ouvrante 16">
            <a:extLst>
              <a:ext uri="{FF2B5EF4-FFF2-40B4-BE49-F238E27FC236}">
                <a16:creationId xmlns:a16="http://schemas.microsoft.com/office/drawing/2014/main" id="{A3A11F12-9D2D-9246-808A-F8096372078B}"/>
              </a:ext>
            </a:extLst>
          </p:cNvPr>
          <p:cNvSpPr/>
          <p:nvPr/>
        </p:nvSpPr>
        <p:spPr>
          <a:xfrm>
            <a:off x="7519183" y="1659938"/>
            <a:ext cx="294289" cy="4446951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8" name="Parenthèse ouvrante 17">
            <a:extLst>
              <a:ext uri="{FF2B5EF4-FFF2-40B4-BE49-F238E27FC236}">
                <a16:creationId xmlns:a16="http://schemas.microsoft.com/office/drawing/2014/main" id="{C25BDF8E-307E-1947-90E9-9CB06131E1EE}"/>
              </a:ext>
            </a:extLst>
          </p:cNvPr>
          <p:cNvSpPr/>
          <p:nvPr/>
        </p:nvSpPr>
        <p:spPr>
          <a:xfrm rot="10800000">
            <a:off x="9621253" y="1659939"/>
            <a:ext cx="294289" cy="4446950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DE254A-8CCD-D84A-9D0E-F4923E02394F}"/>
              </a:ext>
            </a:extLst>
          </p:cNvPr>
          <p:cNvSpPr txBox="1"/>
          <p:nvPr/>
        </p:nvSpPr>
        <p:spPr>
          <a:xfrm>
            <a:off x="7697858" y="1921964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F84F1A2-CFA8-5449-A19E-13971F14A9C7}"/>
              </a:ext>
            </a:extLst>
          </p:cNvPr>
          <p:cNvSpPr txBox="1"/>
          <p:nvPr/>
        </p:nvSpPr>
        <p:spPr>
          <a:xfrm>
            <a:off x="8425696" y="1912610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noProof="1"/>
              <a:t>λ</a:t>
            </a:r>
            <a:endParaRPr lang="fr-FR" noProof="1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0EFEC45-5E0B-484B-B07C-254E53CEDD9D}"/>
              </a:ext>
            </a:extLst>
          </p:cNvPr>
          <p:cNvSpPr txBox="1"/>
          <p:nvPr/>
        </p:nvSpPr>
        <p:spPr>
          <a:xfrm>
            <a:off x="9153532" y="1921962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1.2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B4E73A1-7144-5C48-BD00-4A11E7E0DFAB}"/>
              </a:ext>
            </a:extLst>
          </p:cNvPr>
          <p:cNvSpPr txBox="1"/>
          <p:nvPr/>
        </p:nvSpPr>
        <p:spPr>
          <a:xfrm>
            <a:off x="7697857" y="2632569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E9F0808-0423-A144-9EAD-91A7E6CF660C}"/>
              </a:ext>
            </a:extLst>
          </p:cNvPr>
          <p:cNvSpPr txBox="1"/>
          <p:nvPr/>
        </p:nvSpPr>
        <p:spPr>
          <a:xfrm>
            <a:off x="8404676" y="2637978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noProof="1"/>
              <a:t>λ</a:t>
            </a:r>
            <a:endParaRPr lang="fr-FR" noProof="1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730A442-A69A-B644-9EF4-7B7799233C6F}"/>
              </a:ext>
            </a:extLst>
          </p:cNvPr>
          <p:cNvSpPr txBox="1"/>
          <p:nvPr/>
        </p:nvSpPr>
        <p:spPr>
          <a:xfrm>
            <a:off x="9153534" y="2632568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2.4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917A353-AD67-A444-B606-AF45F833EC2C}"/>
              </a:ext>
            </a:extLst>
          </p:cNvPr>
          <p:cNvSpPr txBox="1"/>
          <p:nvPr/>
        </p:nvSpPr>
        <p:spPr>
          <a:xfrm>
            <a:off x="9153533" y="3352526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3.2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5B97412-8243-FE47-B33E-F9CBBE16D8DF}"/>
              </a:ext>
            </a:extLst>
          </p:cNvPr>
          <p:cNvSpPr txBox="1"/>
          <p:nvPr/>
        </p:nvSpPr>
        <p:spPr>
          <a:xfrm>
            <a:off x="8423063" y="3361876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noProof="1"/>
              <a:t>μ</a:t>
            </a:r>
            <a:endParaRPr lang="fr-FR" noProof="1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2E36395-6D28-6248-AC94-82A3F6B8ED07}"/>
              </a:ext>
            </a:extLst>
          </p:cNvPr>
          <p:cNvSpPr txBox="1"/>
          <p:nvPr/>
        </p:nvSpPr>
        <p:spPr>
          <a:xfrm>
            <a:off x="7692593" y="335389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FDCD592-C400-0848-87BB-E1F080A9821E}"/>
              </a:ext>
            </a:extLst>
          </p:cNvPr>
          <p:cNvSpPr txBox="1"/>
          <p:nvPr/>
        </p:nvSpPr>
        <p:spPr>
          <a:xfrm>
            <a:off x="7703091" y="4094236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CEDA49B-B113-1A47-85D3-CE5904A95B7D}"/>
              </a:ext>
            </a:extLst>
          </p:cNvPr>
          <p:cNvSpPr txBox="1"/>
          <p:nvPr/>
        </p:nvSpPr>
        <p:spPr>
          <a:xfrm>
            <a:off x="8423062" y="4081834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noProof="1"/>
              <a:t>μ</a:t>
            </a:r>
            <a:endParaRPr lang="fr-FR" noProof="1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5FD19B9-3D77-E547-9738-9500B75FECC2}"/>
              </a:ext>
            </a:extLst>
          </p:cNvPr>
          <p:cNvSpPr txBox="1"/>
          <p:nvPr/>
        </p:nvSpPr>
        <p:spPr>
          <a:xfrm>
            <a:off x="9161411" y="4077732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1.7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89565FD-73A0-C34E-A47C-7D2F31F8A5CC}"/>
              </a:ext>
            </a:extLst>
          </p:cNvPr>
          <p:cNvSpPr txBox="1"/>
          <p:nvPr/>
        </p:nvSpPr>
        <p:spPr>
          <a:xfrm>
            <a:off x="5629329" y="2887440"/>
            <a:ext cx="1608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noProof="1"/>
              <a:t>⇒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84206283-68EF-CF40-92DB-B9C5BCDA4531}"/>
              </a:ext>
            </a:extLst>
          </p:cNvPr>
          <p:cNvSpPr/>
          <p:nvPr/>
        </p:nvSpPr>
        <p:spPr>
          <a:xfrm>
            <a:off x="2331219" y="2817204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9E162BAE-2617-034E-90F1-3C5A15CB056D}"/>
              </a:ext>
            </a:extLst>
          </p:cNvPr>
          <p:cNvSpPr/>
          <p:nvPr/>
        </p:nvSpPr>
        <p:spPr>
          <a:xfrm>
            <a:off x="2358466" y="3537162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FD1EEDD0-7282-A646-8922-9FB3E2981CC9}"/>
              </a:ext>
            </a:extLst>
          </p:cNvPr>
          <p:cNvSpPr/>
          <p:nvPr/>
        </p:nvSpPr>
        <p:spPr>
          <a:xfrm>
            <a:off x="3100796" y="3526756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A249517C-3007-7F45-9293-890E01237BC3}"/>
              </a:ext>
            </a:extLst>
          </p:cNvPr>
          <p:cNvSpPr/>
          <p:nvPr/>
        </p:nvSpPr>
        <p:spPr>
          <a:xfrm>
            <a:off x="3079269" y="2817203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23091404-B244-9946-A852-9E5DD55ED4A3}"/>
              </a:ext>
            </a:extLst>
          </p:cNvPr>
          <p:cNvSpPr/>
          <p:nvPr/>
        </p:nvSpPr>
        <p:spPr>
          <a:xfrm>
            <a:off x="3824797" y="2818960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2443F732-4C17-1945-81FD-AD4B19F56759}"/>
              </a:ext>
            </a:extLst>
          </p:cNvPr>
          <p:cNvSpPr/>
          <p:nvPr/>
        </p:nvSpPr>
        <p:spPr>
          <a:xfrm>
            <a:off x="3847006" y="3537162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3" name="Parenthèse ouvrante 82">
            <a:extLst>
              <a:ext uri="{FF2B5EF4-FFF2-40B4-BE49-F238E27FC236}">
                <a16:creationId xmlns:a16="http://schemas.microsoft.com/office/drawing/2014/main" id="{D683DECA-CB7F-8142-8FA6-A02203D070F4}"/>
              </a:ext>
            </a:extLst>
          </p:cNvPr>
          <p:cNvSpPr/>
          <p:nvPr/>
        </p:nvSpPr>
        <p:spPr>
          <a:xfrm>
            <a:off x="2078153" y="2593231"/>
            <a:ext cx="294289" cy="1701937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4" name="Parenthèse ouvrante 83">
            <a:extLst>
              <a:ext uri="{FF2B5EF4-FFF2-40B4-BE49-F238E27FC236}">
                <a16:creationId xmlns:a16="http://schemas.microsoft.com/office/drawing/2014/main" id="{9B43828C-BB26-9840-9BBD-1ECD8DC0D243}"/>
              </a:ext>
            </a:extLst>
          </p:cNvPr>
          <p:cNvSpPr/>
          <p:nvPr/>
        </p:nvSpPr>
        <p:spPr>
          <a:xfrm rot="10800000">
            <a:off x="5299510" y="2593230"/>
            <a:ext cx="294289" cy="1701937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981A1213-79AC-1E4D-8825-2ACDE5DF76BB}"/>
              </a:ext>
            </a:extLst>
          </p:cNvPr>
          <p:cNvSpPr txBox="1"/>
          <p:nvPr/>
        </p:nvSpPr>
        <p:spPr>
          <a:xfrm>
            <a:off x="2331217" y="2921573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35EAB7E7-9B34-5D41-A840-ADD741356095}"/>
              </a:ext>
            </a:extLst>
          </p:cNvPr>
          <p:cNvSpPr txBox="1"/>
          <p:nvPr/>
        </p:nvSpPr>
        <p:spPr>
          <a:xfrm>
            <a:off x="3085834" y="290901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1.2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2A9D21C-4B3D-5F42-9ACD-497AFEB6C3B2}"/>
              </a:ext>
            </a:extLst>
          </p:cNvPr>
          <p:cNvSpPr txBox="1"/>
          <p:nvPr/>
        </p:nvSpPr>
        <p:spPr>
          <a:xfrm>
            <a:off x="2358466" y="3619246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BF28F387-0B0A-2540-8A31-E7A3A251584C}"/>
              </a:ext>
            </a:extLst>
          </p:cNvPr>
          <p:cNvSpPr txBox="1"/>
          <p:nvPr/>
        </p:nvSpPr>
        <p:spPr>
          <a:xfrm>
            <a:off x="3095532" y="3621772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2.4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4B28A42D-E80A-DD4A-89EE-928A078BEC56}"/>
              </a:ext>
            </a:extLst>
          </p:cNvPr>
          <p:cNvSpPr txBox="1"/>
          <p:nvPr/>
        </p:nvSpPr>
        <p:spPr>
          <a:xfrm>
            <a:off x="3819533" y="2913976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3.2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DF97DE6-342D-664D-9892-D15F0BA2A1C7}"/>
              </a:ext>
            </a:extLst>
          </p:cNvPr>
          <p:cNvSpPr txBox="1"/>
          <p:nvPr/>
        </p:nvSpPr>
        <p:spPr>
          <a:xfrm>
            <a:off x="3849620" y="3637426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1.7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7D370F49-135F-A84C-B27F-3C753007C53B}"/>
              </a:ext>
            </a:extLst>
          </p:cNvPr>
          <p:cNvSpPr txBox="1"/>
          <p:nvPr/>
        </p:nvSpPr>
        <p:spPr>
          <a:xfrm>
            <a:off x="3079268" y="2241767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b="1" noProof="1">
                <a:solidFill>
                  <a:schemeClr val="accent1">
                    <a:lumMod val="75000"/>
                  </a:schemeClr>
                </a:solidFill>
              </a:rPr>
              <a:t>λ</a:t>
            </a:r>
            <a:endParaRPr lang="fr-FR" b="1" noProof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064A4FDC-1D96-9A4F-86C3-A4F2F83C2E89}"/>
              </a:ext>
            </a:extLst>
          </p:cNvPr>
          <p:cNvSpPr txBox="1"/>
          <p:nvPr/>
        </p:nvSpPr>
        <p:spPr>
          <a:xfrm>
            <a:off x="3819533" y="2241767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b="1" noProof="1">
                <a:solidFill>
                  <a:schemeClr val="accent1">
                    <a:lumMod val="75000"/>
                  </a:schemeClr>
                </a:solidFill>
              </a:rPr>
              <a:t>μ</a:t>
            </a:r>
            <a:endParaRPr lang="fr-FR" b="1" noProof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37E68A11-DA20-804C-AB2E-3FBF2E5F7D34}"/>
              </a:ext>
            </a:extLst>
          </p:cNvPr>
          <p:cNvSpPr/>
          <p:nvPr/>
        </p:nvSpPr>
        <p:spPr>
          <a:xfrm>
            <a:off x="7697858" y="4674240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170C1E81-946B-9944-9E72-526207413C1C}"/>
              </a:ext>
            </a:extLst>
          </p:cNvPr>
          <p:cNvSpPr/>
          <p:nvPr/>
        </p:nvSpPr>
        <p:spPr>
          <a:xfrm>
            <a:off x="8428328" y="4674239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A0FB86DF-7468-3641-BF62-6C5E5D729C89}"/>
              </a:ext>
            </a:extLst>
          </p:cNvPr>
          <p:cNvSpPr/>
          <p:nvPr/>
        </p:nvSpPr>
        <p:spPr>
          <a:xfrm>
            <a:off x="9158796" y="4674239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37F55F8D-86FC-8A46-A60D-31C5D8D8E56F}"/>
              </a:ext>
            </a:extLst>
          </p:cNvPr>
          <p:cNvSpPr txBox="1"/>
          <p:nvPr/>
        </p:nvSpPr>
        <p:spPr>
          <a:xfrm>
            <a:off x="9153532" y="476925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6.7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168032FB-496D-6C4C-86CD-C79BEA4032D9}"/>
              </a:ext>
            </a:extLst>
          </p:cNvPr>
          <p:cNvSpPr txBox="1"/>
          <p:nvPr/>
        </p:nvSpPr>
        <p:spPr>
          <a:xfrm>
            <a:off x="8423062" y="477860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noProof="1"/>
              <a:t>φ</a:t>
            </a:r>
            <a:endParaRPr lang="fr-FR" noProof="1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DE85083F-CECC-C349-8CB2-AAFB5131EEF1}"/>
              </a:ext>
            </a:extLst>
          </p:cNvPr>
          <p:cNvSpPr txBox="1"/>
          <p:nvPr/>
        </p:nvSpPr>
        <p:spPr>
          <a:xfrm>
            <a:off x="7692592" y="4770624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3A32080-8B76-DF45-BF5A-4C3CA1040FB9}"/>
              </a:ext>
            </a:extLst>
          </p:cNvPr>
          <p:cNvSpPr txBox="1"/>
          <p:nvPr/>
        </p:nvSpPr>
        <p:spPr>
          <a:xfrm>
            <a:off x="4562154" y="2245191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b="1" noProof="1">
                <a:solidFill>
                  <a:schemeClr val="accent5">
                    <a:lumMod val="50000"/>
                  </a:schemeClr>
                </a:solidFill>
              </a:rPr>
              <a:t>φ</a:t>
            </a:r>
            <a:endParaRPr lang="fr-FR" b="1" noProof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47794458-BADE-A546-ABCC-8DD61F94705F}"/>
              </a:ext>
            </a:extLst>
          </p:cNvPr>
          <p:cNvSpPr/>
          <p:nvPr/>
        </p:nvSpPr>
        <p:spPr>
          <a:xfrm>
            <a:off x="4596681" y="2808554"/>
            <a:ext cx="578069" cy="5780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23ECBCE1-5A05-CA40-8DAC-FFD4D7C1EFBE}"/>
              </a:ext>
            </a:extLst>
          </p:cNvPr>
          <p:cNvSpPr/>
          <p:nvPr/>
        </p:nvSpPr>
        <p:spPr>
          <a:xfrm>
            <a:off x="4618890" y="3526756"/>
            <a:ext cx="578069" cy="5780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>
                <a:solidFill>
                  <a:schemeClr val="tx1"/>
                </a:solidFill>
              </a:rPr>
              <a:t>NA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16BADB5-0F06-B848-BCA9-A0574BD10BD4}"/>
              </a:ext>
            </a:extLst>
          </p:cNvPr>
          <p:cNvSpPr txBox="1"/>
          <p:nvPr/>
        </p:nvSpPr>
        <p:spPr>
          <a:xfrm>
            <a:off x="4591417" y="2903570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6.7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0C4FEE1D-AB89-934A-A1AC-BAEAE7B9FFB4}"/>
              </a:ext>
            </a:extLst>
          </p:cNvPr>
          <p:cNvSpPr/>
          <p:nvPr/>
        </p:nvSpPr>
        <p:spPr>
          <a:xfrm>
            <a:off x="7697859" y="5368473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5B2CFCBB-A0D4-6C4D-B618-67D4E9AC2B63}"/>
              </a:ext>
            </a:extLst>
          </p:cNvPr>
          <p:cNvSpPr/>
          <p:nvPr/>
        </p:nvSpPr>
        <p:spPr>
          <a:xfrm>
            <a:off x="8428329" y="5368472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FC997CCA-78BA-894F-AAF8-7BFC0F0EC15D}"/>
              </a:ext>
            </a:extLst>
          </p:cNvPr>
          <p:cNvSpPr/>
          <p:nvPr/>
        </p:nvSpPr>
        <p:spPr>
          <a:xfrm>
            <a:off x="9158797" y="5368472"/>
            <a:ext cx="578069" cy="5780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9284CBE1-92F8-B54A-8D06-1D4796F358ED}"/>
              </a:ext>
            </a:extLst>
          </p:cNvPr>
          <p:cNvSpPr txBox="1"/>
          <p:nvPr/>
        </p:nvSpPr>
        <p:spPr>
          <a:xfrm>
            <a:off x="7703091" y="5485240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E61D5C3E-1D21-6E42-8638-E9E850B797E1}"/>
              </a:ext>
            </a:extLst>
          </p:cNvPr>
          <p:cNvSpPr txBox="1"/>
          <p:nvPr/>
        </p:nvSpPr>
        <p:spPr>
          <a:xfrm>
            <a:off x="8423062" y="5472838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l-GR" noProof="1"/>
              <a:t>φ</a:t>
            </a:r>
            <a:endParaRPr lang="fr-FR" noProof="1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9028FD3A-6CD3-6443-BA78-BD4B0DF2F26D}"/>
              </a:ext>
            </a:extLst>
          </p:cNvPr>
          <p:cNvSpPr txBox="1"/>
          <p:nvPr/>
        </p:nvSpPr>
        <p:spPr>
          <a:xfrm>
            <a:off x="9161411" y="5468736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NA</a:t>
            </a:r>
          </a:p>
        </p:txBody>
      </p:sp>
    </p:spTree>
    <p:extLst>
      <p:ext uri="{BB962C8B-B14F-4D97-AF65-F5344CB8AC3E}">
        <p14:creationId xmlns:p14="http://schemas.microsoft.com/office/powerpoint/2010/main" val="89924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BEST PRACTICES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681F3D92-4D55-9B40-9C18-5AC6FB054815}"/>
              </a:ext>
            </a:extLst>
          </p:cNvPr>
          <p:cNvSpPr txBox="1"/>
          <p:nvPr/>
        </p:nvSpPr>
        <p:spPr>
          <a:xfrm>
            <a:off x="1404348" y="1384064"/>
            <a:ext cx="97208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It is highly recommended to try to store your data in the longer format rather than a wider format. This has several benefits:</a:t>
            </a:r>
          </a:p>
          <a:p>
            <a:endParaRPr lang="fr-FR" sz="2400" noProof="1"/>
          </a:p>
          <a:p>
            <a:r>
              <a:rPr lang="fr-FR" sz="2400" noProof="1"/>
              <a:t>	— there are different ways to make the data in a wider format but</a:t>
            </a:r>
          </a:p>
          <a:p>
            <a:r>
              <a:rPr lang="fr-FR" sz="2400" noProof="1"/>
              <a:t>	usually only one way to make it wider</a:t>
            </a:r>
          </a:p>
          <a:p>
            <a:endParaRPr lang="fr-FR" sz="2400" noProof="1"/>
          </a:p>
          <a:p>
            <a:r>
              <a:rPr lang="fr-FR" sz="2400" noProof="1"/>
              <a:t>	— there are fewer variables that you need to validate and document</a:t>
            </a:r>
          </a:p>
          <a:p>
            <a:endParaRPr lang="fr-FR" sz="2400" noProof="1"/>
          </a:p>
          <a:p>
            <a:r>
              <a:rPr lang="fr-FR" sz="2400" noProof="1"/>
              <a:t>	— pivot longer is a real pain to work with if the column names in the</a:t>
            </a:r>
          </a:p>
          <a:p>
            <a:r>
              <a:rPr lang="fr-FR" sz="2400" noProof="1"/>
              <a:t>	original dataset represent numbers</a:t>
            </a:r>
          </a:p>
          <a:p>
            <a:endParaRPr lang="fr-FR" sz="2400" noProof="1"/>
          </a:p>
          <a:p>
            <a:r>
              <a:rPr lang="fr-FR" sz="2400" noProof="1"/>
              <a:t>The syntax for pivots are not terribly difficult, but using them really requires thinking about what you need.</a:t>
            </a:r>
          </a:p>
        </p:txBody>
      </p:sp>
    </p:spTree>
    <p:extLst>
      <p:ext uri="{BB962C8B-B14F-4D97-AF65-F5344CB8AC3E}">
        <p14:creationId xmlns:p14="http://schemas.microsoft.com/office/powerpoint/2010/main" val="3376134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THEORY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681F3D92-4D55-9B40-9C18-5AC6FB054815}"/>
              </a:ext>
            </a:extLst>
          </p:cNvPr>
          <p:cNvSpPr txBox="1"/>
          <p:nvPr/>
        </p:nvSpPr>
        <p:spPr>
          <a:xfrm>
            <a:off x="1546493" y="1360047"/>
            <a:ext cx="97208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All of the previous one- and two-table verbs can be described by the theory of </a:t>
            </a:r>
            <a:r>
              <a:rPr lang="fr-FR" sz="2400" b="1" noProof="1"/>
              <a:t>relational algebra</a:t>
            </a:r>
            <a:r>
              <a:rPr lang="fr-FR" sz="2400" noProof="1"/>
              <a:t>. </a:t>
            </a:r>
          </a:p>
          <a:p>
            <a:endParaRPr lang="fr-FR" sz="2400" noProof="1"/>
          </a:p>
          <a:p>
            <a:r>
              <a:rPr lang="fr-FR" sz="2400" noProof="1"/>
              <a:t>Pivots operations are included in most database software, but are not part of this theoretical model. Pivots interchange rows and columns and that breaks the underlying assumptions of relational algebra.</a:t>
            </a:r>
          </a:p>
          <a:p>
            <a:endParaRPr lang="fr-FR" sz="2400" noProof="1"/>
          </a:p>
          <a:p>
            <a:r>
              <a:rPr lang="fr-FR" sz="2400" noProof="1"/>
              <a:t>This is not particularly important to know from the standpoint of doing data science, but does explain why we treat them seperately. They are also included in a different R package (</a:t>
            </a:r>
            <a:r>
              <a:rPr lang="fr-FR" sz="2400" b="1" noProof="1"/>
              <a:t>tidyr</a:t>
            </a:r>
            <a:r>
              <a:rPr lang="fr-FR" sz="2400" noProof="1"/>
              <a:t> rather than </a:t>
            </a:r>
            <a:r>
              <a:rPr lang="fr-FR" sz="2400" b="1" noProof="1"/>
              <a:t>dplyr</a:t>
            </a:r>
            <a:r>
              <a:rPr lang="fr-FR" sz="2400" noProof="1"/>
              <a:t>).  </a:t>
            </a:r>
          </a:p>
        </p:txBody>
      </p:sp>
    </p:spTree>
    <p:extLst>
      <p:ext uri="{BB962C8B-B14F-4D97-AF65-F5344CB8AC3E}">
        <p14:creationId xmlns:p14="http://schemas.microsoft.com/office/powerpoint/2010/main" val="4869496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391</Words>
  <Application>Microsoft Macintosh PowerPoint</Application>
  <PresentationFormat>Grand écran</PresentationFormat>
  <Paragraphs>135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Arnold, Taylor</dc:creator>
  <cp:lastModifiedBy>Arnold, Taylor</cp:lastModifiedBy>
  <cp:revision>31</cp:revision>
  <dcterms:created xsi:type="dcterms:W3CDTF">2021-04-28T17:57:29Z</dcterms:created>
  <dcterms:modified xsi:type="dcterms:W3CDTF">2021-09-17T14:29:09Z</dcterms:modified>
</cp:coreProperties>
</file>