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A01D6-3E2E-3048-88FB-F31D2D7D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2CB76D-5934-D243-9648-80A433588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3D4122-66CD-9E42-89C0-5FF3243C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67ED6-E912-6D4F-8988-D694069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FBFA74-1AD7-C74F-AAB3-1BE3F84E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59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FB344-6841-E644-992C-F77F7679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7C83A0-E4AF-AF4E-8764-B493406D1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355F40-A974-204B-AE8B-E64BE8C6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037AF3-39EA-8246-AED8-95CD5692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6CBD72-32CC-624A-ABEF-D3AB22AF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84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6D49FE-10F8-5741-A485-C4D72D28F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77BDA-4CE1-8D45-A723-DA46BC19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113FF-4266-2542-8168-A62F2431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A2D1A1-9920-E64B-9E59-F90F6C70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BAD6C1-E0F9-C94C-9C49-DE1E32FE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35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FA2A1-52A0-4C4C-982A-583ADC77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D5EF50-1A2F-8A4B-A7F8-ACA28C83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234B17-B7BC-0B46-888A-F5D6ECAF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9C62B8-C921-B446-8AA2-10A1C1C8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3B5121-9805-6C4F-875C-E9EC1279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90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F10F6-BE6C-AC4D-801F-11E48867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367D0E-EE68-5740-BFA0-0087A7D2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7341AA-5E57-EB43-B20A-60AAEB55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32DA83-099B-5746-B11A-44DB9219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E0C98C-6A2F-1441-8C04-12B2D395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91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32F7A-5579-7444-AA1A-7CB6646F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B9E0ED-AD69-D54C-A6E3-7459B9015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B488FE-8C00-B140-9835-372611083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120A1F-A22F-9C4E-A1B2-929CBDA6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77A836-D3EF-604D-AAA2-DC4527B7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2ABFA2-8FE5-E14C-B37A-4F38B3B5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77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BC819-9B07-044F-A179-746D4929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0EB5E9-9B71-8E4B-9E43-6D545C12E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DFB3A0-7712-F845-80E1-118F655ED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1369E9-BC2C-864C-949B-D2BAEE0DE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A2AD5F-4DCC-0D4D-A8EA-22C9A9AFF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F63096-4AD4-3042-81C0-04807FC6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30CC11-22DD-994F-8512-097B9D0E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9345E6-37B6-1B4B-96ED-79FB47D0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58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AE7BC-CE39-B447-8A8E-37A06779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43D727-7EF1-7440-BC9C-E4EAF856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99F62-E42A-D841-B3AA-2E39023A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0AD364-1AA0-0440-A000-BF42A402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16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F1DD0C-698E-EF48-BE50-E044DC39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176551-4BEC-C444-8040-31EC8F3B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74863B-B89E-A444-ABEA-51569A33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16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C7065-1F1C-2B4C-A28A-1537E16F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5F5A1-612D-F74E-87FA-E6CE03F3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5A4101-49B9-0C4F-A8A1-A9794A836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B6F4A3-9CE6-2B4D-BB7F-647D0900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E284CA-6C41-2649-8DAB-27F40417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2842D4-3997-2847-A4FB-AB28B871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4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B6831-5D34-5C42-8123-714202C5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69959DE-C234-FE4E-A64F-58D6B5DC3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FBA18B-B91B-2440-96FC-5377DDDAC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21DFAF-AF5D-334E-BDF8-ED54C09C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1C6804-F84C-2D4A-B198-884AC6CC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F072D9-1DD2-F045-A12C-19BF2444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94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76B2C4-F4E4-7744-B2AE-E73CB1E1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122187-1902-1B4A-84A8-B71EB2D6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727975-F918-FD47-9F32-6331AAF9F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69B0-A344-9A43-AAD5-682508993835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333007-5239-2248-8A97-69261B541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9E6822-4693-D543-AA6A-2363ED31A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8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Grammar of Graphics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1072053" y="1444850"/>
            <a:ext cx="100478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Data visualizations are made up of layers. Each layer consists of three parts:</a:t>
            </a:r>
          </a:p>
          <a:p>
            <a:endParaRPr lang="fr-FR" sz="2400" noProof="1"/>
          </a:p>
          <a:p>
            <a:r>
              <a:rPr lang="fr-FR" sz="2400" noProof="1"/>
              <a:t>	   </a:t>
            </a:r>
            <a:r>
              <a:rPr lang="fr-FR" sz="2400" b="1" noProof="1"/>
              <a:t>data</a:t>
            </a:r>
            <a:r>
              <a:rPr lang="fr-FR" sz="2400" noProof="1"/>
              <a:t>                   </a:t>
            </a:r>
            <a:r>
              <a:rPr lang="fr-FR" sz="2400" b="1" noProof="1">
                <a:solidFill>
                  <a:schemeClr val="accent5">
                    <a:lumMod val="75000"/>
                  </a:schemeClr>
                </a:solidFill>
              </a:rPr>
              <a:t>tabular dataset </a:t>
            </a:r>
            <a:r>
              <a:rPr lang="fr-FR" sz="2400" noProof="1"/>
              <a:t>associated with the layer</a:t>
            </a:r>
          </a:p>
          <a:p>
            <a:endParaRPr lang="fr-FR" sz="2400" noProof="1"/>
          </a:p>
          <a:p>
            <a:r>
              <a:rPr lang="fr-FR" sz="2400" noProof="1"/>
              <a:t>	   </a:t>
            </a:r>
            <a:r>
              <a:rPr lang="fr-FR" sz="2400" b="1" noProof="1"/>
              <a:t>geom                  </a:t>
            </a:r>
            <a:r>
              <a:rPr lang="fr-FR" sz="2400" noProof="1"/>
              <a:t>graphical element associated with each </a:t>
            </a:r>
            <a:r>
              <a:rPr lang="fr-FR" sz="2400" b="1" noProof="1">
                <a:solidFill>
                  <a:schemeClr val="accent5">
                    <a:lumMod val="75000"/>
                  </a:schemeClr>
                </a:solidFill>
              </a:rPr>
              <a:t>observation</a:t>
            </a:r>
          </a:p>
          <a:p>
            <a:endParaRPr lang="fr-FR" sz="2400" noProof="1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fr-FR" sz="2400" b="1" noProof="1"/>
              <a:t>aesthetics           </a:t>
            </a:r>
            <a:r>
              <a:rPr lang="fr-FR" sz="2400" noProof="1"/>
              <a:t> mappings from properties of the plot that</a:t>
            </a:r>
          </a:p>
          <a:p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	    </a:t>
            </a:r>
            <a:r>
              <a:rPr lang="fr-FR" sz="2400" b="1" noProof="1"/>
              <a:t>(aes)                  </a:t>
            </a:r>
            <a:r>
              <a:rPr lang="fr-FR" sz="2400" noProof="1"/>
              <a:t>associate</a:t>
            </a:r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2400" b="1" noProof="1">
                <a:solidFill>
                  <a:schemeClr val="accent5">
                    <a:lumMod val="75000"/>
                  </a:schemeClr>
                </a:solidFill>
              </a:rPr>
              <a:t>features</a:t>
            </a:r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2400" noProof="1"/>
              <a:t>in the dataset with elements of</a:t>
            </a:r>
          </a:p>
          <a:p>
            <a:r>
              <a:rPr lang="fr-FR" sz="2400" noProof="1"/>
              <a:t>	                               the geometry</a:t>
            </a:r>
          </a:p>
          <a:p>
            <a:endParaRPr lang="fr-FR" sz="2400" noProof="1"/>
          </a:p>
          <a:p>
            <a:r>
              <a:rPr lang="fr-FR" sz="2400" noProof="1"/>
              <a:t>Complex plots can be constructed by putting together multiple layers.</a:t>
            </a:r>
          </a:p>
        </p:txBody>
      </p:sp>
    </p:spTree>
    <p:extLst>
      <p:ext uri="{BB962C8B-B14F-4D97-AF65-F5344CB8AC3E}">
        <p14:creationId xmlns:p14="http://schemas.microsoft.com/office/powerpoint/2010/main" val="410577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Scatter Plot Example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304798" y="1159122"/>
            <a:ext cx="4593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noProof="1"/>
              <a:t>data:   </a:t>
            </a:r>
            <a:r>
              <a:rPr lang="fr-FR" sz="2400" noProof="1"/>
              <a:t>food</a:t>
            </a:r>
          </a:p>
          <a:p>
            <a:r>
              <a:rPr lang="fr-FR" sz="2400" b="1" noProof="1"/>
              <a:t>geom:</a:t>
            </a:r>
            <a:r>
              <a:rPr lang="fr-FR" sz="2400" noProof="1"/>
              <a:t> point</a:t>
            </a:r>
          </a:p>
          <a:p>
            <a:r>
              <a:rPr lang="fr-FR" sz="2400" b="1" noProof="1"/>
              <a:t>aes:     </a:t>
            </a:r>
            <a:r>
              <a:rPr lang="fr-FR" sz="2400" noProof="1"/>
              <a:t>{ x: calories, y: total_fat   }</a:t>
            </a:r>
          </a:p>
        </p:txBody>
      </p:sp>
      <p:pic>
        <p:nvPicPr>
          <p:cNvPr id="3" name="Image 2" descr="Une image contenant intérieur, carrelé&#10;&#10;Description générée automatiquement">
            <a:extLst>
              <a:ext uri="{FF2B5EF4-FFF2-40B4-BE49-F238E27FC236}">
                <a16:creationId xmlns:a16="http://schemas.microsoft.com/office/drawing/2014/main" id="{28B7CF7E-EEA9-3B49-907B-2951CF3E1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821" y="1668517"/>
            <a:ext cx="6400800" cy="45720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E741F12-3FE0-784B-AED4-FCA0DE351254}"/>
              </a:ext>
            </a:extLst>
          </p:cNvPr>
          <p:cNvSpPr txBox="1"/>
          <p:nvPr/>
        </p:nvSpPr>
        <p:spPr>
          <a:xfrm>
            <a:off x="488729" y="3928520"/>
            <a:ext cx="45930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each </a:t>
            </a:r>
            <a:r>
              <a:rPr lang="fr-FR" sz="2400" b="1" noProof="1">
                <a:solidFill>
                  <a:schemeClr val="accent5">
                    <a:lumMod val="75000"/>
                  </a:schemeClr>
                </a:solidFill>
              </a:rPr>
              <a:t>observation</a:t>
            </a:r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 in the food dataset is represented by a point</a:t>
            </a:r>
          </a:p>
        </p:txBody>
      </p:sp>
    </p:spTree>
    <p:extLst>
      <p:ext uri="{BB962C8B-B14F-4D97-AF65-F5344CB8AC3E}">
        <p14:creationId xmlns:p14="http://schemas.microsoft.com/office/powerpoint/2010/main" val="239252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Text Plot Example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304798" y="1159122"/>
            <a:ext cx="45930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noProof="1"/>
              <a:t>data:   </a:t>
            </a:r>
            <a:r>
              <a:rPr lang="fr-FR" sz="2400" noProof="1"/>
              <a:t>food</a:t>
            </a:r>
          </a:p>
          <a:p>
            <a:r>
              <a:rPr lang="fr-FR" sz="2400" b="1" noProof="1"/>
              <a:t>geom:</a:t>
            </a:r>
            <a:r>
              <a:rPr lang="fr-FR" sz="2400" noProof="1"/>
              <a:t> text</a:t>
            </a:r>
          </a:p>
          <a:p>
            <a:r>
              <a:rPr lang="fr-FR" sz="2400" b="1" noProof="1"/>
              <a:t>aes:     </a:t>
            </a:r>
            <a:r>
              <a:rPr lang="fr-FR" sz="2400" noProof="1"/>
              <a:t>{ x: calories,</a:t>
            </a:r>
          </a:p>
          <a:p>
            <a:r>
              <a:rPr lang="fr-FR" sz="2400" noProof="1"/>
              <a:t>               y: saturated_fat</a:t>
            </a:r>
          </a:p>
          <a:p>
            <a:r>
              <a:rPr lang="fr-FR" sz="2400" noProof="1"/>
              <a:t>               label: item }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49BB78C-00CD-A44C-9E37-C419B5503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821" y="1668517"/>
            <a:ext cx="6400800" cy="45720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E741F12-3FE0-784B-AED4-FCA0DE351254}"/>
              </a:ext>
            </a:extLst>
          </p:cNvPr>
          <p:cNvSpPr txBox="1"/>
          <p:nvPr/>
        </p:nvSpPr>
        <p:spPr>
          <a:xfrm>
            <a:off x="488730" y="3928520"/>
            <a:ext cx="4409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each </a:t>
            </a:r>
            <a:r>
              <a:rPr lang="fr-FR" sz="2400" b="1" noProof="1">
                <a:solidFill>
                  <a:schemeClr val="accent5">
                    <a:lumMod val="75000"/>
                  </a:schemeClr>
                </a:solidFill>
              </a:rPr>
              <a:t>observation</a:t>
            </a:r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 in the food dataset is represented by a textual label</a:t>
            </a:r>
          </a:p>
        </p:txBody>
      </p:sp>
    </p:spTree>
    <p:extLst>
      <p:ext uri="{BB962C8B-B14F-4D97-AF65-F5344CB8AC3E}">
        <p14:creationId xmlns:p14="http://schemas.microsoft.com/office/powerpoint/2010/main" val="2405146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Segment Plot Example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304798" y="1159122"/>
            <a:ext cx="45930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noProof="1"/>
              <a:t>data:   </a:t>
            </a:r>
            <a:r>
              <a:rPr lang="fr-FR" sz="2400" noProof="1"/>
              <a:t>food</a:t>
            </a:r>
          </a:p>
          <a:p>
            <a:r>
              <a:rPr lang="fr-FR" sz="2400" b="1" noProof="1"/>
              <a:t>geom:</a:t>
            </a:r>
            <a:r>
              <a:rPr lang="fr-FR" sz="2400" noProof="1"/>
              <a:t> segment</a:t>
            </a:r>
          </a:p>
          <a:p>
            <a:r>
              <a:rPr lang="fr-FR" sz="2400" b="1" noProof="1"/>
              <a:t>aes:     </a:t>
            </a:r>
            <a:r>
              <a:rPr lang="fr-FR" sz="2400" noProof="1"/>
              <a:t>{ x: calories,</a:t>
            </a:r>
          </a:p>
          <a:p>
            <a:r>
              <a:rPr lang="fr-FR" sz="2400" noProof="1"/>
              <a:t>               y: saturated_fat</a:t>
            </a:r>
          </a:p>
          <a:p>
            <a:r>
              <a:rPr lang="fr-FR" sz="2400" noProof="1"/>
              <a:t>               xend: calories,</a:t>
            </a:r>
          </a:p>
          <a:p>
            <a:r>
              <a:rPr lang="fr-FR" sz="2400" noProof="1"/>
              <a:t>               yend: total_fat }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49BB78C-00CD-A44C-9E37-C419B55035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97821" y="1668517"/>
            <a:ext cx="6400800" cy="45720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E741F12-3FE0-784B-AED4-FCA0DE351254}"/>
              </a:ext>
            </a:extLst>
          </p:cNvPr>
          <p:cNvSpPr txBox="1"/>
          <p:nvPr/>
        </p:nvSpPr>
        <p:spPr>
          <a:xfrm>
            <a:off x="488730" y="3928520"/>
            <a:ext cx="4409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each observation in the food dataset is represented by a vertical line segment</a:t>
            </a:r>
          </a:p>
        </p:txBody>
      </p:sp>
    </p:spTree>
    <p:extLst>
      <p:ext uri="{BB962C8B-B14F-4D97-AF65-F5344CB8AC3E}">
        <p14:creationId xmlns:p14="http://schemas.microsoft.com/office/powerpoint/2010/main" val="358284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Arrow Plot Example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304798" y="1159122"/>
            <a:ext cx="45930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noProof="1"/>
              <a:t>data:   </a:t>
            </a:r>
            <a:r>
              <a:rPr lang="fr-FR" sz="2400" noProof="1"/>
              <a:t>food</a:t>
            </a:r>
          </a:p>
          <a:p>
            <a:r>
              <a:rPr lang="fr-FR" sz="2400" b="1" noProof="1"/>
              <a:t>geom:</a:t>
            </a:r>
            <a:r>
              <a:rPr lang="fr-FR" sz="2400" noProof="1"/>
              <a:t> segment (+ some options)</a:t>
            </a:r>
          </a:p>
          <a:p>
            <a:r>
              <a:rPr lang="fr-FR" sz="2400" b="1" noProof="1"/>
              <a:t>aes:     </a:t>
            </a:r>
            <a:r>
              <a:rPr lang="fr-FR" sz="2400" noProof="1"/>
              <a:t>{ x: calories,</a:t>
            </a:r>
          </a:p>
          <a:p>
            <a:r>
              <a:rPr lang="fr-FR" sz="2400" noProof="1"/>
              <a:t>               y: saturated_fat</a:t>
            </a:r>
          </a:p>
          <a:p>
            <a:r>
              <a:rPr lang="fr-FR" sz="2400" noProof="1"/>
              <a:t>               xend: calories,</a:t>
            </a:r>
          </a:p>
          <a:p>
            <a:r>
              <a:rPr lang="fr-FR" sz="2400" noProof="1"/>
              <a:t>               yend: total_fat }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49BB78C-00CD-A44C-9E37-C419B55035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97821" y="1668517"/>
            <a:ext cx="6400800" cy="45720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E741F12-3FE0-784B-AED4-FCA0DE351254}"/>
              </a:ext>
            </a:extLst>
          </p:cNvPr>
          <p:cNvSpPr txBox="1"/>
          <p:nvPr/>
        </p:nvSpPr>
        <p:spPr>
          <a:xfrm>
            <a:off x="488730" y="3928520"/>
            <a:ext cx="44090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each observation in the food dataset is represented by a vertical line segment plus an arrow!</a:t>
            </a:r>
          </a:p>
        </p:txBody>
      </p:sp>
    </p:spTree>
    <p:extLst>
      <p:ext uri="{BB962C8B-B14F-4D97-AF65-F5344CB8AC3E}">
        <p14:creationId xmlns:p14="http://schemas.microsoft.com/office/powerpoint/2010/main" val="1786229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Syntax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E741F12-3FE0-784B-AED4-FCA0DE351254}"/>
              </a:ext>
            </a:extLst>
          </p:cNvPr>
          <p:cNvSpPr txBox="1"/>
          <p:nvPr/>
        </p:nvSpPr>
        <p:spPr>
          <a:xfrm>
            <a:off x="5795320" y="1560449"/>
            <a:ext cx="6396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>
                <a:solidFill>
                  <a:schemeClr val="accent4">
                    <a:lumMod val="75000"/>
                  </a:schemeClr>
                </a:solidFill>
              </a:rPr>
              <a:t>food %&gt;%</a:t>
            </a:r>
          </a:p>
          <a:p>
            <a:r>
              <a:rPr lang="fr-FR" sz="2400" noProof="1">
                <a:solidFill>
                  <a:schemeClr val="accent4">
                    <a:lumMod val="75000"/>
                  </a:schemeClr>
                </a:solidFill>
              </a:rPr>
              <a:t>  ggplot() +</a:t>
            </a:r>
          </a:p>
          <a:p>
            <a:r>
              <a:rPr lang="fr-FR" sz="2400" noProof="1">
                <a:solidFill>
                  <a:schemeClr val="accent4">
                    <a:lumMod val="75000"/>
                  </a:schemeClr>
                </a:solidFill>
              </a:rPr>
              <a:t>    geom_point(aes(x = calories, y = total_fat))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2B6E32F-7264-CF44-97D6-EBACFBB1CF79}"/>
              </a:ext>
            </a:extLst>
          </p:cNvPr>
          <p:cNvSpPr txBox="1"/>
          <p:nvPr/>
        </p:nvSpPr>
        <p:spPr>
          <a:xfrm>
            <a:off x="998623" y="1560450"/>
            <a:ext cx="4593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noProof="1"/>
              <a:t>data:   </a:t>
            </a:r>
            <a:r>
              <a:rPr lang="fr-FR" sz="2400" noProof="1"/>
              <a:t>food</a:t>
            </a:r>
          </a:p>
          <a:p>
            <a:r>
              <a:rPr lang="fr-FR" sz="2400" b="1" noProof="1"/>
              <a:t>geom:</a:t>
            </a:r>
            <a:r>
              <a:rPr lang="fr-FR" sz="2400" noProof="1"/>
              <a:t> point</a:t>
            </a:r>
          </a:p>
          <a:p>
            <a:r>
              <a:rPr lang="fr-FR" sz="2400" b="1" noProof="1"/>
              <a:t>aes:     </a:t>
            </a:r>
            <a:r>
              <a:rPr lang="fr-FR" sz="2400" noProof="1"/>
              <a:t>{ x: calories, y: total_fat   }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6259E1B-F80E-314D-90D8-1E61CD22A0E2}"/>
              </a:ext>
            </a:extLst>
          </p:cNvPr>
          <p:cNvSpPr txBox="1"/>
          <p:nvPr/>
        </p:nvSpPr>
        <p:spPr>
          <a:xfrm>
            <a:off x="998622" y="3763360"/>
            <a:ext cx="45930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noProof="1"/>
              <a:t>data:   </a:t>
            </a:r>
            <a:r>
              <a:rPr lang="fr-FR" sz="2400" noProof="1"/>
              <a:t>food</a:t>
            </a:r>
          </a:p>
          <a:p>
            <a:r>
              <a:rPr lang="fr-FR" sz="2400" b="1" noProof="1"/>
              <a:t>geom:</a:t>
            </a:r>
            <a:r>
              <a:rPr lang="fr-FR" sz="2400" noProof="1"/>
              <a:t> text</a:t>
            </a:r>
          </a:p>
          <a:p>
            <a:r>
              <a:rPr lang="fr-FR" sz="2400" b="1" noProof="1"/>
              <a:t>aes:     </a:t>
            </a:r>
            <a:r>
              <a:rPr lang="fr-FR" sz="2400" noProof="1"/>
              <a:t>{ x: calories,</a:t>
            </a:r>
          </a:p>
          <a:p>
            <a:r>
              <a:rPr lang="fr-FR" sz="2400" noProof="1"/>
              <a:t>               y: saturated_fat</a:t>
            </a:r>
          </a:p>
          <a:p>
            <a:r>
              <a:rPr lang="fr-FR" sz="2400" noProof="1"/>
              <a:t>               label: item }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D01A3D1-F3C0-6746-9D78-D533E43C6AD8}"/>
              </a:ext>
            </a:extLst>
          </p:cNvPr>
          <p:cNvSpPr txBox="1"/>
          <p:nvPr/>
        </p:nvSpPr>
        <p:spPr>
          <a:xfrm>
            <a:off x="5795320" y="3763360"/>
            <a:ext cx="6396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>
                <a:solidFill>
                  <a:schemeClr val="accent4">
                    <a:lumMod val="75000"/>
                  </a:schemeClr>
                </a:solidFill>
              </a:rPr>
              <a:t>food %&gt;%</a:t>
            </a:r>
          </a:p>
          <a:p>
            <a:r>
              <a:rPr lang="fr-FR" sz="2400" noProof="1">
                <a:solidFill>
                  <a:schemeClr val="accent4">
                    <a:lumMod val="75000"/>
                  </a:schemeClr>
                </a:solidFill>
              </a:rPr>
              <a:t>  ggplot() +</a:t>
            </a:r>
          </a:p>
          <a:p>
            <a:r>
              <a:rPr lang="fr-FR" sz="2400" noProof="1">
                <a:solidFill>
                  <a:schemeClr val="accent4">
                    <a:lumMod val="75000"/>
                  </a:schemeClr>
                </a:solidFill>
              </a:rPr>
              <a:t>    geom_text(aes(x = calories, y = total_fat,</a:t>
            </a:r>
          </a:p>
          <a:p>
            <a:r>
              <a:rPr lang="fr-FR" sz="2400" noProof="1">
                <a:solidFill>
                  <a:schemeClr val="accent4">
                    <a:lumMod val="75000"/>
                  </a:schemeClr>
                </a:solidFill>
              </a:rPr>
              <a:t>                                   label = item))</a:t>
            </a:r>
          </a:p>
        </p:txBody>
      </p:sp>
    </p:spTree>
    <p:extLst>
      <p:ext uri="{BB962C8B-B14F-4D97-AF65-F5344CB8AC3E}">
        <p14:creationId xmlns:p14="http://schemas.microsoft.com/office/powerpoint/2010/main" val="295233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Fixed Aesthetics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45470C2-69A5-844D-A46D-1D508EA0C05F}"/>
              </a:ext>
            </a:extLst>
          </p:cNvPr>
          <p:cNvSpPr txBox="1"/>
          <p:nvPr/>
        </p:nvSpPr>
        <p:spPr>
          <a:xfrm>
            <a:off x="578067" y="1438493"/>
            <a:ext cx="45930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noProof="1"/>
              <a:t>data:   </a:t>
            </a:r>
            <a:r>
              <a:rPr lang="fr-FR" sz="2400" noProof="1"/>
              <a:t>food</a:t>
            </a:r>
          </a:p>
          <a:p>
            <a:r>
              <a:rPr lang="fr-FR" sz="2400" b="1" noProof="1"/>
              <a:t>geom:</a:t>
            </a:r>
            <a:r>
              <a:rPr lang="fr-FR" sz="2400" noProof="1"/>
              <a:t> segment</a:t>
            </a:r>
          </a:p>
          <a:p>
            <a:r>
              <a:rPr lang="fr-FR" sz="2400" b="1" noProof="1"/>
              <a:t>aes:     </a:t>
            </a:r>
            <a:r>
              <a:rPr lang="fr-FR" sz="2400" noProof="1"/>
              <a:t>{ x: calories,</a:t>
            </a:r>
          </a:p>
          <a:p>
            <a:r>
              <a:rPr lang="fr-FR" sz="2400" noProof="1"/>
              <a:t>               y: </a:t>
            </a:r>
            <a:r>
              <a:rPr lang="fr-FR" sz="2400" b="1" noProof="1"/>
              <a:t>0</a:t>
            </a:r>
            <a:r>
              <a:rPr lang="fr-FR" sz="2400" noProof="1"/>
              <a:t>,</a:t>
            </a:r>
          </a:p>
          <a:p>
            <a:r>
              <a:rPr lang="fr-FR" sz="2400" noProof="1"/>
              <a:t>               xend: calories,</a:t>
            </a:r>
          </a:p>
          <a:p>
            <a:r>
              <a:rPr lang="fr-FR" sz="2400" noProof="1"/>
              <a:t>               yend: total_fat }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84E8571-6D4E-624A-9219-089B08D9AD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97821" y="1668517"/>
            <a:ext cx="6400800" cy="45720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B9E2B255-02F3-9F43-84EC-6818A33DE6D0}"/>
              </a:ext>
            </a:extLst>
          </p:cNvPr>
          <p:cNvSpPr txBox="1"/>
          <p:nvPr/>
        </p:nvSpPr>
        <p:spPr>
          <a:xfrm>
            <a:off x="352095" y="4433016"/>
            <a:ext cx="44090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we can map an aesthetic to a fixed value rather than a feature</a:t>
            </a:r>
          </a:p>
          <a:p>
            <a:pPr algn="ctr"/>
            <a:endParaRPr lang="fr-FR" sz="2400" noProof="1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we will see even better examples of why this is useful next time!</a:t>
            </a:r>
          </a:p>
        </p:txBody>
      </p:sp>
    </p:spTree>
    <p:extLst>
      <p:ext uri="{BB962C8B-B14F-4D97-AF65-F5344CB8AC3E}">
        <p14:creationId xmlns:p14="http://schemas.microsoft.com/office/powerpoint/2010/main" val="981526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Fixed Aesthetic Syntax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D01A3D1-F3C0-6746-9D78-D533E43C6AD8}"/>
              </a:ext>
            </a:extLst>
          </p:cNvPr>
          <p:cNvSpPr txBox="1"/>
          <p:nvPr/>
        </p:nvSpPr>
        <p:spPr>
          <a:xfrm>
            <a:off x="1095063" y="3036779"/>
            <a:ext cx="1019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>
                <a:solidFill>
                  <a:schemeClr val="accent4">
                    <a:lumMod val="75000"/>
                  </a:schemeClr>
                </a:solidFill>
              </a:rPr>
              <a:t>food %&gt;%</a:t>
            </a:r>
          </a:p>
          <a:p>
            <a:r>
              <a:rPr lang="fr-FR" sz="2400" noProof="1">
                <a:solidFill>
                  <a:schemeClr val="accent4">
                    <a:lumMod val="75000"/>
                  </a:schemeClr>
                </a:solidFill>
              </a:rPr>
              <a:t>  ggplot() +</a:t>
            </a:r>
          </a:p>
          <a:p>
            <a:r>
              <a:rPr lang="fr-FR" sz="2400" noProof="1">
                <a:solidFill>
                  <a:schemeClr val="accent4">
                    <a:lumMod val="75000"/>
                  </a:schemeClr>
                </a:solidFill>
              </a:rPr>
              <a:t>    geom_segment(aes(x = calories, xend = calories, yend = total_fat), y = 0)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3D62AE1-60B3-9948-8AE5-A8BC99A5A443}"/>
              </a:ext>
            </a:extLst>
          </p:cNvPr>
          <p:cNvSpPr txBox="1"/>
          <p:nvPr/>
        </p:nvSpPr>
        <p:spPr>
          <a:xfrm>
            <a:off x="1545018" y="1420564"/>
            <a:ext cx="9101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noProof="1"/>
              <a:t>data:   </a:t>
            </a:r>
            <a:r>
              <a:rPr lang="fr-FR" sz="2400" noProof="1"/>
              <a:t>food</a:t>
            </a:r>
          </a:p>
          <a:p>
            <a:r>
              <a:rPr lang="fr-FR" sz="2400" b="1" noProof="1"/>
              <a:t>geom:</a:t>
            </a:r>
            <a:r>
              <a:rPr lang="fr-FR" sz="2400" noProof="1"/>
              <a:t> segment</a:t>
            </a:r>
          </a:p>
          <a:p>
            <a:r>
              <a:rPr lang="fr-FR" sz="2400" b="1" noProof="1"/>
              <a:t>aes:     </a:t>
            </a:r>
            <a:r>
              <a:rPr lang="fr-FR" sz="2400" noProof="1"/>
              <a:t>{ x: calories,  y: </a:t>
            </a:r>
            <a:r>
              <a:rPr lang="fr-FR" sz="2400" b="1" noProof="1"/>
              <a:t>0</a:t>
            </a:r>
            <a:r>
              <a:rPr lang="fr-FR" sz="2400" noProof="1"/>
              <a:t>, xend: calories, yend: total_fat }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5FA9E82-864A-4F4F-9C75-75A4D0352040}"/>
              </a:ext>
            </a:extLst>
          </p:cNvPr>
          <p:cNvCxnSpPr>
            <a:cxnSpLocks/>
          </p:cNvCxnSpPr>
          <p:nvPr/>
        </p:nvCxnSpPr>
        <p:spPr>
          <a:xfrm flipV="1">
            <a:off x="7598979" y="4237108"/>
            <a:ext cx="1660635" cy="104959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11A168FA-ECD3-2447-A7AF-DC1CD9B8A2F2}"/>
              </a:ext>
            </a:extLst>
          </p:cNvPr>
          <p:cNvSpPr txBox="1"/>
          <p:nvPr/>
        </p:nvSpPr>
        <p:spPr>
          <a:xfrm>
            <a:off x="2932386" y="5286703"/>
            <a:ext cx="78827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err="1">
                <a:solidFill>
                  <a:srgbClr val="C00000"/>
                </a:solidFill>
              </a:rPr>
              <a:t>fixed</a:t>
            </a:r>
            <a:r>
              <a:rPr lang="fr-FR" sz="3200" dirty="0">
                <a:solidFill>
                  <a:srgbClr val="C00000"/>
                </a:solidFill>
              </a:rPr>
              <a:t> </a:t>
            </a:r>
            <a:r>
              <a:rPr lang="fr-FR" sz="3200" dirty="0" err="1">
                <a:solidFill>
                  <a:srgbClr val="C00000"/>
                </a:solidFill>
              </a:rPr>
              <a:t>aesthetics</a:t>
            </a:r>
            <a:r>
              <a:rPr lang="fr-FR" sz="3200" dirty="0">
                <a:solidFill>
                  <a:srgbClr val="C00000"/>
                </a:solidFill>
              </a:rPr>
              <a:t> go OUTSIDE the </a:t>
            </a:r>
            <a:r>
              <a:rPr lang="fr-FR" sz="3200" dirty="0" err="1">
                <a:solidFill>
                  <a:srgbClr val="C00000"/>
                </a:solidFill>
              </a:rPr>
              <a:t>aes</a:t>
            </a:r>
            <a:r>
              <a:rPr lang="fr-FR" sz="3200" dirty="0">
                <a:solidFill>
                  <a:srgbClr val="C00000"/>
                </a:solidFill>
              </a:rPr>
              <a:t> </a:t>
            </a:r>
            <a:r>
              <a:rPr lang="fr-FR" sz="3200" dirty="0" err="1">
                <a:solidFill>
                  <a:srgbClr val="C00000"/>
                </a:solidFill>
              </a:rPr>
              <a:t>function</a:t>
            </a:r>
            <a:endParaRPr lang="fr-FR" sz="3200" dirty="0">
              <a:solidFill>
                <a:srgbClr val="C00000"/>
              </a:solidFill>
            </a:endParaRPr>
          </a:p>
          <a:p>
            <a:pPr algn="ctr"/>
            <a:r>
              <a:rPr lang="fr-FR" sz="3200" dirty="0">
                <a:solidFill>
                  <a:srgbClr val="C00000"/>
                </a:solidFill>
              </a:rPr>
              <a:t>but </a:t>
            </a:r>
            <a:r>
              <a:rPr lang="fr-FR" sz="3200" dirty="0" err="1">
                <a:solidFill>
                  <a:srgbClr val="C00000"/>
                </a:solidFill>
              </a:rPr>
              <a:t>inside</a:t>
            </a:r>
            <a:r>
              <a:rPr lang="fr-FR" sz="3200" dirty="0">
                <a:solidFill>
                  <a:srgbClr val="C00000"/>
                </a:solidFill>
              </a:rPr>
              <a:t> the </a:t>
            </a:r>
            <a:r>
              <a:rPr lang="fr-FR" sz="3200" dirty="0" err="1">
                <a:solidFill>
                  <a:srgbClr val="C00000"/>
                </a:solidFill>
              </a:rPr>
              <a:t>geom</a:t>
            </a:r>
            <a:r>
              <a:rPr lang="fr-FR" sz="3200" dirty="0">
                <a:solidFill>
                  <a:srgbClr val="C00000"/>
                </a:solidFill>
              </a:rPr>
              <a:t>_* </a:t>
            </a:r>
            <a:r>
              <a:rPr lang="fr-FR" sz="3200" dirty="0" err="1">
                <a:solidFill>
                  <a:srgbClr val="C00000"/>
                </a:solidFill>
              </a:rPr>
              <a:t>function</a:t>
            </a:r>
            <a:endParaRPr lang="fr-FR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4147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499</Words>
  <Application>Microsoft Macintosh PowerPoint</Application>
  <PresentationFormat>Grand écran</PresentationFormat>
  <Paragraphs>83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Arnold, Taylor</dc:creator>
  <cp:lastModifiedBy>Arnold, Taylor</cp:lastModifiedBy>
  <cp:revision>23</cp:revision>
  <dcterms:created xsi:type="dcterms:W3CDTF">2021-04-28T17:57:29Z</dcterms:created>
  <dcterms:modified xsi:type="dcterms:W3CDTF">2021-08-30T14:33:46Z</dcterms:modified>
</cp:coreProperties>
</file>