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033E-51E3-B642-B0EC-607D12E60F75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353AA-DBCF-FB4F-B87D-4F803441D5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53AA-DBCF-FB4F-B87D-4F803441D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Tibble / Data Frame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905506"/>
            <a:ext cx="10047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type of R object that we will use to store tabular data is called a </a:t>
            </a:r>
            <a:r>
              <a:rPr lang="fr-FR" sz="2400" b="1" noProof="1"/>
              <a:t>tibble</a:t>
            </a:r>
            <a:r>
              <a:rPr lang="fr-FR" sz="2400" noProof="1"/>
              <a:t>, a special type of the more generic data frame.</a:t>
            </a:r>
          </a:p>
          <a:p>
            <a:endParaRPr lang="fr-FR" sz="2400" noProof="1"/>
          </a:p>
          <a:p>
            <a:r>
              <a:rPr lang="fr-FR" sz="2400" noProof="1"/>
              <a:t>Tibbles are what are created with functions with </a:t>
            </a:r>
            <a:r>
              <a:rPr lang="fr-FR" sz="2400" b="1" noProof="1"/>
              <a:t>read_csv</a:t>
            </a:r>
            <a:r>
              <a:rPr lang="fr-FR" sz="2400" noProof="1"/>
              <a:t>, passed around in many complex pipes (%&gt;%), and fed into modelling and visualisation functions.</a:t>
            </a:r>
          </a:p>
          <a:p>
            <a:endParaRPr lang="fr-FR" sz="2400" noProof="1"/>
          </a:p>
          <a:p>
            <a:r>
              <a:rPr lang="fr-FR" sz="2400" noProof="1"/>
              <a:t>It will be useful to create tibbles inline in R, without reading from a CSV, both for short examples/exercises as well as later when doing doing scraping.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Creating a Tibble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250815"/>
            <a:ext cx="10499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will create a tibble uses the functions </a:t>
            </a:r>
            <a:r>
              <a:rPr lang="fr-FR" sz="2400" b="1" noProof="1"/>
              <a:t>tibble()</a:t>
            </a:r>
            <a:r>
              <a:rPr lang="fr-FR" sz="2400" noProof="1"/>
              <a:t> and </a:t>
            </a:r>
            <a:r>
              <a:rPr lang="fr-FR" sz="2400" b="1" noProof="1"/>
              <a:t>c() </a:t>
            </a:r>
            <a:r>
              <a:rPr lang="fr-FR" sz="2400" noProof="1"/>
              <a:t>(combine) to manually build a dataset with named features. Here is an example that describes the political divisions within five countries:</a:t>
            </a:r>
          </a:p>
          <a:p>
            <a:endParaRPr lang="fr-FR" sz="2400" b="1" noProof="1"/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country_div &lt;- tibble(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country = c("USA", "Canada", "France", "Germany", "China"),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division = c("state", "province", "département", "federated state", "province</a:t>
            </a:r>
            <a:r>
              <a:rPr lang="fr-FR" altLang="ja-JP" sz="2400" noProof="1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),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number = c(50, 10, 101, 16, 23)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)</a:t>
            </a:r>
          </a:p>
          <a:p>
            <a:endParaRPr lang="fr-FR" sz="2400" noProof="1"/>
          </a:p>
          <a:p>
            <a:r>
              <a:rPr lang="fr-FR" sz="2400" noProof="1"/>
              <a:t>Once we run this code, we can use </a:t>
            </a:r>
            <a:r>
              <a:rPr lang="fr-FR" sz="2400" b="1" noProof="1"/>
              <a:t>country_div</a:t>
            </a:r>
            <a:r>
              <a:rPr lang="fr-FR" sz="2400" noProof="1"/>
              <a:t> just like any other dataset.</a:t>
            </a:r>
          </a:p>
          <a:p>
            <a:endParaRPr lang="fr-FR" sz="2400" noProof="1"/>
          </a:p>
          <a:p>
            <a:r>
              <a:rPr lang="fr-FR" sz="2400" b="1" noProof="1"/>
              <a:t>	NOTE</a:t>
            </a:r>
            <a:r>
              <a:rPr lang="fr-FR" sz="2400" noProof="1"/>
              <a:t>: values of character features must be in quotes; and be careful of</a:t>
            </a:r>
          </a:p>
          <a:p>
            <a:r>
              <a:rPr lang="fr-FR" sz="2400" noProof="1"/>
              <a:t>	             all the commas</a:t>
            </a:r>
          </a:p>
        </p:txBody>
      </p:sp>
    </p:spTree>
    <p:extLst>
      <p:ext uri="{BB962C8B-B14F-4D97-AF65-F5344CB8AC3E}">
        <p14:creationId xmlns:p14="http://schemas.microsoft.com/office/powerpoint/2010/main" val="21622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Tibble + Plot = Fun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89334" y="2741607"/>
            <a:ext cx="627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country_div %&gt;%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    geom_col(aes(x = country, y = number)) +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</a:rPr>
              <a:t>    geom_text(aes(x = country, y = (number + 3), label = division))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A5BE5F-F24A-A648-AB8E-D45BA9EF5D10}"/>
              </a:ext>
            </a:extLst>
          </p:cNvPr>
          <p:cNvSpPr txBox="1"/>
          <p:nvPr/>
        </p:nvSpPr>
        <p:spPr>
          <a:xfrm>
            <a:off x="2312598" y="1528733"/>
            <a:ext cx="488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fr-FR" b="1" noProof="1">
                <a:solidFill>
                  <a:schemeClr val="accent1">
                    <a:lumMod val="75000"/>
                  </a:schemeClr>
                </a:solidFill>
              </a:rPr>
              <a:t>col</a:t>
            </a:r>
            <a:r>
              <a:rPr lang="fr-FR" noProof="1">
                <a:solidFill>
                  <a:schemeClr val="accent1">
                    <a:lumMod val="75000"/>
                  </a:schemeClr>
                </a:solidFill>
              </a:rPr>
              <a:t> geom produces one bar for each row of the dataset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8CBC42F-2451-9546-8ACB-A62C2DFF0840}"/>
              </a:ext>
            </a:extLst>
          </p:cNvPr>
          <p:cNvCxnSpPr>
            <a:cxnSpLocks/>
          </p:cNvCxnSpPr>
          <p:nvPr/>
        </p:nvCxnSpPr>
        <p:spPr>
          <a:xfrm flipH="1">
            <a:off x="1334814" y="2203187"/>
            <a:ext cx="2764217" cy="113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126CE66-C4FC-9641-AAA0-0D795A15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106" y="2203187"/>
            <a:ext cx="6400800" cy="45720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3CB3363-9B81-F748-BD3A-CF07570557ED}"/>
              </a:ext>
            </a:extLst>
          </p:cNvPr>
          <p:cNvCxnSpPr>
            <a:cxnSpLocks/>
          </p:cNvCxnSpPr>
          <p:nvPr/>
        </p:nvCxnSpPr>
        <p:spPr>
          <a:xfrm flipV="1">
            <a:off x="3005959" y="3880191"/>
            <a:ext cx="924910" cy="109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765763C-3ADF-D842-97ED-C42805AC74C6}"/>
              </a:ext>
            </a:extLst>
          </p:cNvPr>
          <p:cNvSpPr txBox="1"/>
          <p:nvPr/>
        </p:nvSpPr>
        <p:spPr>
          <a:xfrm>
            <a:off x="273265" y="5007070"/>
            <a:ext cx="488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noProof="1">
                <a:solidFill>
                  <a:schemeClr val="accent1">
                    <a:lumMod val="75000"/>
                  </a:schemeClr>
                </a:solidFill>
              </a:rPr>
              <a:t>you can apply functions and mathematical operations to features before passing them to aesthetics</a:t>
            </a:r>
          </a:p>
        </p:txBody>
      </p:sp>
    </p:spTree>
    <p:extLst>
      <p:ext uri="{BB962C8B-B14F-4D97-AF65-F5344CB8AC3E}">
        <p14:creationId xmlns:p14="http://schemas.microsoft.com/office/powerpoint/2010/main" val="1484760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322</Words>
  <Application>Microsoft Macintosh PowerPoint</Application>
  <PresentationFormat>Grand écran</PresentationFormat>
  <Paragraphs>30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24</cp:revision>
  <dcterms:created xsi:type="dcterms:W3CDTF">2021-04-28T17:57:29Z</dcterms:created>
  <dcterms:modified xsi:type="dcterms:W3CDTF">2021-08-30T02:57:16Z</dcterms:modified>
</cp:coreProperties>
</file>