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713044" y="3310569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6759559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8806074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4761790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6783932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8757328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4761790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6783932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8757328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4761790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6783932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8757328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4713044" y="5157229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6783932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8757328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4761790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6783932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8757328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4737417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6759559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8732955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D73558-E8CB-8549-AB8F-1C1DAEF4E791}"/>
              </a:ext>
            </a:extLst>
          </p:cNvPr>
          <p:cNvSpPr txBox="1"/>
          <p:nvPr/>
        </p:nvSpPr>
        <p:spPr>
          <a:xfrm>
            <a:off x="1994811" y="2909228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the individual entries are called </a:t>
            </a:r>
            <a:r>
              <a:rPr lang="fr-FR" sz="1600" b="1" noProof="1">
                <a:solidFill>
                  <a:schemeClr val="bg1">
                    <a:lumMod val="65000"/>
                  </a:schemeClr>
                </a:solidFill>
              </a:rPr>
              <a:t>values</a:t>
            </a:r>
            <a:endParaRPr lang="fr-FR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DC98709-6650-814E-A7CB-A3E19D1E42A1}"/>
              </a:ext>
            </a:extLst>
          </p:cNvPr>
          <p:cNvCxnSpPr>
            <a:cxnSpLocks/>
          </p:cNvCxnSpPr>
          <p:nvPr/>
        </p:nvCxnSpPr>
        <p:spPr>
          <a:xfrm>
            <a:off x="3289863" y="3532124"/>
            <a:ext cx="1793766" cy="93260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7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713044" y="3310569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6759559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8806074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4761790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6783932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8757328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4761790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6783932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8757328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4761790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6783932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8757328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4713044" y="5157229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6783932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8757328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4761790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6783932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8757328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4737417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6759559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8732955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383107-2D8D-BD49-B0B8-9B0BB1E2668A}"/>
              </a:ext>
            </a:extLst>
          </p:cNvPr>
          <p:cNvSpPr txBox="1"/>
          <p:nvPr/>
        </p:nvSpPr>
        <p:spPr>
          <a:xfrm>
            <a:off x="728632" y="4375044"/>
            <a:ext cx="30946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Rows ⇒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859E38-A1F5-3C45-970B-CA67D5495A55}"/>
              </a:ext>
            </a:extLst>
          </p:cNvPr>
          <p:cNvSpPr txBox="1"/>
          <p:nvPr/>
        </p:nvSpPr>
        <p:spPr>
          <a:xfrm>
            <a:off x="962495" y="4836709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each row represents one observation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D73558-E8CB-8549-AB8F-1C1DAEF4E791}"/>
              </a:ext>
            </a:extLst>
          </p:cNvPr>
          <p:cNvSpPr txBox="1"/>
          <p:nvPr/>
        </p:nvSpPr>
        <p:spPr>
          <a:xfrm>
            <a:off x="1994811" y="2909228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the individual entries are called </a:t>
            </a:r>
            <a:r>
              <a:rPr lang="fr-FR" sz="1600" b="1" noProof="1">
                <a:solidFill>
                  <a:schemeClr val="bg1">
                    <a:lumMod val="65000"/>
                  </a:schemeClr>
                </a:solidFill>
              </a:rPr>
              <a:t>values</a:t>
            </a:r>
            <a:endParaRPr lang="fr-FR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DC98709-6650-814E-A7CB-A3E19D1E42A1}"/>
              </a:ext>
            </a:extLst>
          </p:cNvPr>
          <p:cNvCxnSpPr>
            <a:cxnSpLocks/>
          </p:cNvCxnSpPr>
          <p:nvPr/>
        </p:nvCxnSpPr>
        <p:spPr>
          <a:xfrm>
            <a:off x="3289863" y="3532124"/>
            <a:ext cx="1793766" cy="93260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D46A143-1196-0F4C-B42C-6EC904A9302F}"/>
              </a:ext>
            </a:extLst>
          </p:cNvPr>
          <p:cNvSpPr/>
          <p:nvPr/>
        </p:nvSpPr>
        <p:spPr>
          <a:xfrm>
            <a:off x="4713044" y="5157228"/>
            <a:ext cx="5519527" cy="46166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9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713044" y="3310569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6759559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8806074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4761790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6783932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8757328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4761790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6783932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8757328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4761790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6783932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8757328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4713044" y="5157229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6783932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8757328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4761790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6783932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8757328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4737417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6759559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8732955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383107-2D8D-BD49-B0B8-9B0BB1E2668A}"/>
              </a:ext>
            </a:extLst>
          </p:cNvPr>
          <p:cNvSpPr txBox="1"/>
          <p:nvPr/>
        </p:nvSpPr>
        <p:spPr>
          <a:xfrm>
            <a:off x="728632" y="4375044"/>
            <a:ext cx="30946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Rows ⇒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B27F559-8159-D843-9EA4-878FE9DCF50C}"/>
              </a:ext>
            </a:extLst>
          </p:cNvPr>
          <p:cNvSpPr txBox="1"/>
          <p:nvPr/>
        </p:nvSpPr>
        <p:spPr>
          <a:xfrm>
            <a:off x="5830954" y="2224808"/>
            <a:ext cx="4129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6">
                    <a:lumMod val="75000"/>
                  </a:schemeClr>
                </a:solidFill>
              </a:rPr>
              <a:t>Columns ⇒ Features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859E38-A1F5-3C45-970B-CA67D5495A55}"/>
              </a:ext>
            </a:extLst>
          </p:cNvPr>
          <p:cNvSpPr txBox="1"/>
          <p:nvPr/>
        </p:nvSpPr>
        <p:spPr>
          <a:xfrm>
            <a:off x="962495" y="4836709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each row represents one observation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C8708B0-79F7-2F4E-A98A-4521AE0CD39D}"/>
              </a:ext>
            </a:extLst>
          </p:cNvPr>
          <p:cNvSpPr txBox="1"/>
          <p:nvPr/>
        </p:nvSpPr>
        <p:spPr>
          <a:xfrm>
            <a:off x="6585319" y="2610377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each feature has name and a data type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D73558-E8CB-8549-AB8F-1C1DAEF4E791}"/>
              </a:ext>
            </a:extLst>
          </p:cNvPr>
          <p:cNvSpPr txBox="1"/>
          <p:nvPr/>
        </p:nvSpPr>
        <p:spPr>
          <a:xfrm>
            <a:off x="1994811" y="2909228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the individual entries are called </a:t>
            </a:r>
            <a:r>
              <a:rPr lang="fr-FR" sz="1600" b="1" noProof="1">
                <a:solidFill>
                  <a:schemeClr val="bg1">
                    <a:lumMod val="65000"/>
                  </a:schemeClr>
                </a:solidFill>
              </a:rPr>
              <a:t>values</a:t>
            </a:r>
            <a:endParaRPr lang="fr-FR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DC98709-6650-814E-A7CB-A3E19D1E42A1}"/>
              </a:ext>
            </a:extLst>
          </p:cNvPr>
          <p:cNvCxnSpPr>
            <a:cxnSpLocks/>
          </p:cNvCxnSpPr>
          <p:nvPr/>
        </p:nvCxnSpPr>
        <p:spPr>
          <a:xfrm>
            <a:off x="3289863" y="3532124"/>
            <a:ext cx="1793766" cy="93260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4483B3E-3146-3A49-913B-D82CD293FBB4}"/>
              </a:ext>
            </a:extLst>
          </p:cNvPr>
          <p:cNvSpPr/>
          <p:nvPr/>
        </p:nvSpPr>
        <p:spPr>
          <a:xfrm>
            <a:off x="6836951" y="3325232"/>
            <a:ext cx="1871631" cy="320232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03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335864" y="1351508"/>
            <a:ext cx="9542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Each feature (column) in the tabular data model has a </a:t>
            </a:r>
            <a:r>
              <a:rPr lang="fr-FR" sz="2400" b="1" noProof="1"/>
              <a:t>data type</a:t>
            </a:r>
            <a:r>
              <a:rPr lang="fr-FR" sz="2400" noProof="1"/>
              <a:t> associated with it. This is not always explicit in way the dataset is saved, but will be defined when we are working with it in R. </a:t>
            </a:r>
          </a:p>
          <a:p>
            <a:endParaRPr lang="fr-FR" sz="2400" noProof="1"/>
          </a:p>
          <a:p>
            <a:r>
              <a:rPr lang="fr-FR" sz="2400" noProof="1"/>
              <a:t>The two most common data types we will see are:</a:t>
            </a:r>
          </a:p>
          <a:p>
            <a:endParaRPr lang="fr-FR" sz="2400" noProof="1"/>
          </a:p>
          <a:p>
            <a:r>
              <a:rPr lang="fr-FR" sz="2400" noProof="1"/>
              <a:t>        ↣ </a:t>
            </a:r>
            <a:r>
              <a:rPr lang="fr-FR" sz="2400" b="1" noProof="1"/>
              <a:t>numeric: </a:t>
            </a:r>
            <a:r>
              <a:rPr lang="fr-FR" sz="2400" noProof="1"/>
              <a:t>everything can be represented by a number</a:t>
            </a:r>
            <a:endParaRPr lang="fr-FR" sz="2400" b="1" noProof="1"/>
          </a:p>
          <a:p>
            <a:r>
              <a:rPr lang="fr-FR" sz="2400" noProof="1"/>
              <a:t>        ↣ </a:t>
            </a:r>
            <a:r>
              <a:rPr lang="fr-FR" sz="2400" b="1" noProof="1"/>
              <a:t>character: </a:t>
            </a:r>
            <a:r>
              <a:rPr lang="fr-FR" sz="2400" noProof="1"/>
              <a:t>arbitrary sequences of any characters</a:t>
            </a:r>
          </a:p>
          <a:p>
            <a:endParaRPr lang="fr-FR" sz="2400" noProof="1"/>
          </a:p>
          <a:p>
            <a:r>
              <a:rPr lang="fr-FR" sz="2400" noProof="1"/>
              <a:t>There is a single type for each feature; we cannot mix and match data types. We will see other data types as they arise in our work.</a:t>
            </a:r>
          </a:p>
        </p:txBody>
      </p:sp>
    </p:spTree>
    <p:extLst>
      <p:ext uri="{BB962C8B-B14F-4D97-AF65-F5344CB8AC3E}">
        <p14:creationId xmlns:p14="http://schemas.microsoft.com/office/powerpoint/2010/main" val="181787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2701903" y="3120601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4748418" y="312060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6794933" y="312060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2750649" y="358226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4772791" y="358226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6746187" y="358226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2750649" y="404393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4772791" y="404393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6746187" y="404393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2750649" y="450559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4772791" y="450559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6746187" y="450559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2701903" y="4967261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4772791" y="496726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6746187" y="496726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2750649" y="542892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4772791" y="542892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6746187" y="5428926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2726276" y="589059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4748418" y="589059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6721814" y="5890591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89787" y="1160182"/>
            <a:ext cx="815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Implied data types in our example: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BD22DCE-0C45-AD4E-9E6B-F4C766E67D0A}"/>
              </a:ext>
            </a:extLst>
          </p:cNvPr>
          <p:cNvSpPr txBox="1"/>
          <p:nvPr/>
        </p:nvSpPr>
        <p:spPr>
          <a:xfrm>
            <a:off x="2135614" y="1746166"/>
            <a:ext cx="30946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character</a:t>
            </a:r>
          </a:p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&lt;chr&gt;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17E9C9-988F-CD4B-A5AF-21D0A2C41F32}"/>
              </a:ext>
            </a:extLst>
          </p:cNvPr>
          <p:cNvSpPr txBox="1"/>
          <p:nvPr/>
        </p:nvSpPr>
        <p:spPr>
          <a:xfrm>
            <a:off x="4175620" y="1741865"/>
            <a:ext cx="30946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numeric</a:t>
            </a:r>
          </a:p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&lt;dbl&gt;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00A88C8-CE0A-5642-B83A-B63A7830B922}"/>
              </a:ext>
            </a:extLst>
          </p:cNvPr>
          <p:cNvSpPr txBox="1"/>
          <p:nvPr/>
        </p:nvSpPr>
        <p:spPr>
          <a:xfrm>
            <a:off x="6145707" y="1736020"/>
            <a:ext cx="30946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numeric</a:t>
            </a:r>
          </a:p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&lt;int&gt;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7E5C8AA-79EA-0742-B296-9F3C7E768F4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676415" y="2654298"/>
            <a:ext cx="0" cy="466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042E3F1-35B7-684D-BFCC-E75D12B2BF89}"/>
              </a:ext>
            </a:extLst>
          </p:cNvPr>
          <p:cNvCxnSpPr>
            <a:cxnSpLocks/>
          </p:cNvCxnSpPr>
          <p:nvPr/>
        </p:nvCxnSpPr>
        <p:spPr>
          <a:xfrm>
            <a:off x="5733462" y="2581410"/>
            <a:ext cx="0" cy="466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2FC470E-19CE-EF4A-B81B-D41A1E0EDC70}"/>
              </a:ext>
            </a:extLst>
          </p:cNvPr>
          <p:cNvCxnSpPr>
            <a:cxnSpLocks/>
          </p:cNvCxnSpPr>
          <p:nvPr/>
        </p:nvCxnSpPr>
        <p:spPr>
          <a:xfrm>
            <a:off x="7693017" y="2594896"/>
            <a:ext cx="0" cy="466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70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386</Words>
  <Application>Microsoft Macintosh PowerPoint</Application>
  <PresentationFormat>Grand écran</PresentationFormat>
  <Paragraphs>124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16</cp:revision>
  <dcterms:created xsi:type="dcterms:W3CDTF">2021-04-28T17:57:29Z</dcterms:created>
  <dcterms:modified xsi:type="dcterms:W3CDTF">2021-08-25T15:23:23Z</dcterms:modified>
</cp:coreProperties>
</file>