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4" r:id="rId4"/>
    <p:sldId id="262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2" r:id="rId13"/>
    <p:sldId id="271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A01D6-3E2E-3048-88FB-F31D2D7D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2CB76D-5934-D243-9648-80A433588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3D4122-66CD-9E42-89C0-5FF3243C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10/08/2021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67ED6-E912-6D4F-8988-D694069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FBFA74-1AD7-C74F-AAB3-1BE3F84E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59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FB344-6841-E644-992C-F77F7679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7C83A0-E4AF-AF4E-8764-B493406D1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355F40-A974-204B-AE8B-E64BE8C6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10/08/2021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037AF3-39EA-8246-AED8-95CD5692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CBD72-32CC-624A-ABEF-D3AB22A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84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6D49FE-10F8-5741-A485-C4D72D28F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77BDA-4CE1-8D45-A723-DA46BC19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113FF-4266-2542-8168-A62F2431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10/08/2021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A2D1A1-9920-E64B-9E59-F90F6C70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AD6C1-E0F9-C94C-9C49-DE1E32FE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35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FA2A1-52A0-4C4C-982A-583ADC77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D5EF50-1A2F-8A4B-A7F8-ACA28C8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34B17-B7BC-0B46-888A-F5D6ECAF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10/08/2021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9C62B8-C921-B446-8AA2-10A1C1C8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B5121-9805-6C4F-875C-E9EC1279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0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F10F6-BE6C-AC4D-801F-11E4886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67D0E-EE68-5740-BFA0-0087A7D2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341AA-5E57-EB43-B20A-60AAEB55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10/08/2021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32DA83-099B-5746-B11A-44DB9219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0C98C-6A2F-1441-8C04-12B2D395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91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32F7A-5579-7444-AA1A-7CB6646F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B9E0ED-AD69-D54C-A6E3-7459B9015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B488FE-8C00-B140-9835-372611083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120A1F-A22F-9C4E-A1B2-929CBDA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10/08/2021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77A836-D3EF-604D-AAA2-DC4527B7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2ABFA2-8FE5-E14C-B37A-4F38B3B5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77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C819-9B07-044F-A179-746D4929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0EB5E9-9B71-8E4B-9E43-6D545C12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DFB3A0-7712-F845-80E1-118F655ED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1369E9-BC2C-864C-949B-D2BAEE0DE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A2AD5F-4DCC-0D4D-A8EA-22C9A9AFF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F63096-4AD4-3042-81C0-04807FC6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10/08/2021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30CC11-22DD-994F-8512-097B9D0E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9345E6-37B6-1B4B-96ED-79FB47D0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AE7BC-CE39-B447-8A8E-37A06779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43D727-7EF1-7440-BC9C-E4EAF856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10/08/2021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99F62-E42A-D841-B3AA-2E39023A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0AD364-1AA0-0440-A000-BF42A402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16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F1DD0C-698E-EF48-BE50-E044DC39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10/08/2021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176551-4BEC-C444-8040-31EC8F3B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74863B-B89E-A444-ABEA-51569A33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16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C7065-1F1C-2B4C-A28A-1537E16F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5F5A1-612D-F74E-87FA-E6CE03F3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5A4101-49B9-0C4F-A8A1-A9794A836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B6F4A3-9CE6-2B4D-BB7F-647D0900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10/08/2021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E284CA-6C41-2649-8DAB-27F40417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842D4-3997-2847-A4FB-AB28B871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4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B6831-5D34-5C42-8123-714202C5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9959DE-C234-FE4E-A64F-58D6B5DC3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FBA18B-B91B-2440-96FC-5377DDDAC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21DFAF-AF5D-334E-BDF8-ED54C09C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10/08/2021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1C6804-F84C-2D4A-B198-884AC6CC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F072D9-1DD2-F045-A12C-19BF2444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94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76B2C4-F4E4-7744-B2AE-E73CB1E1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122187-1902-1B4A-84A8-B71EB2D6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727975-F918-FD47-9F32-6331AAF9F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69B0-A344-9A43-AAD5-682508993835}" type="datetimeFigureOut">
              <a:rPr lang="fr-FR" smtClean="0"/>
              <a:t>10/08/2021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333007-5239-2248-8A97-69261B541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E6822-4693-D543-AA6A-2363ED31A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Introduction to Data Science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646238" y="1351508"/>
            <a:ext cx="88995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Welcome!</a:t>
            </a:r>
          </a:p>
          <a:p>
            <a:endParaRPr lang="fr-FR" sz="2400" noProof="1"/>
          </a:p>
          <a:p>
            <a:r>
              <a:rPr lang="fr-FR" sz="2400" noProof="1"/>
              <a:t>Today we are going to get all of the administrative details. Here is a quick outline:</a:t>
            </a:r>
          </a:p>
          <a:p>
            <a:endParaRPr lang="fr-FR" sz="2400" noProof="1"/>
          </a:p>
          <a:p>
            <a:r>
              <a:rPr lang="fr-FR" sz="2400" noProof="1"/>
              <a:t>    – give a brief overview of the course material</a:t>
            </a:r>
          </a:p>
          <a:p>
            <a:r>
              <a:rPr lang="fr-FR" sz="2400" noProof="1"/>
              <a:t>    – go through the syllabus</a:t>
            </a:r>
          </a:p>
          <a:p>
            <a:r>
              <a:rPr lang="fr-FR" sz="2400" noProof="1"/>
              <a:t>    – tell you a bit about myself</a:t>
            </a:r>
          </a:p>
          <a:p>
            <a:r>
              <a:rPr lang="fr-FR" sz="2400" noProof="1"/>
              <a:t>    – install software</a:t>
            </a:r>
          </a:p>
          <a:p>
            <a:r>
              <a:rPr lang="fr-FR" sz="2400" noProof="1"/>
              <a:t>    – answer any additional questions </a:t>
            </a:r>
          </a:p>
        </p:txBody>
      </p:sp>
    </p:spTree>
    <p:extLst>
      <p:ext uri="{BB962C8B-B14F-4D97-AF65-F5344CB8AC3E}">
        <p14:creationId xmlns:p14="http://schemas.microsoft.com/office/powerpoint/2010/main" val="816747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Syllabus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95B09F-B519-3944-93E1-7B210067C534}"/>
              </a:ext>
            </a:extLst>
          </p:cNvPr>
          <p:cNvSpPr txBox="1"/>
          <p:nvPr/>
        </p:nvSpPr>
        <p:spPr>
          <a:xfrm>
            <a:off x="2970985" y="3198167"/>
            <a:ext cx="6250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See syllabus posted on the course website.</a:t>
            </a:r>
          </a:p>
        </p:txBody>
      </p:sp>
    </p:spTree>
    <p:extLst>
      <p:ext uri="{BB962C8B-B14F-4D97-AF65-F5344CB8AC3E}">
        <p14:creationId xmlns:p14="http://schemas.microsoft.com/office/powerpoint/2010/main" val="2023706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About 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95B09F-B519-3944-93E1-7B210067C534}"/>
              </a:ext>
            </a:extLst>
          </p:cNvPr>
          <p:cNvSpPr txBox="1"/>
          <p:nvPr/>
        </p:nvSpPr>
        <p:spPr>
          <a:xfrm>
            <a:off x="1921327" y="1107340"/>
            <a:ext cx="8349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From New England: born in Maine, school in MA, ME, CT</a:t>
            </a:r>
          </a:p>
          <a:p>
            <a:r>
              <a:rPr lang="en-US" sz="2000" dirty="0"/>
              <a:t>- Moved to Richmond in 2016</a:t>
            </a:r>
          </a:p>
          <a:p>
            <a:r>
              <a:rPr lang="en-US" sz="2000" dirty="0"/>
              <a:t>- Research on large text and image datasets in linguistics and cultural studies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F77E79D-FFD6-AB4A-9A38-2C0DA692F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902" y="2787035"/>
            <a:ext cx="4030964" cy="952499"/>
          </a:xfrm>
          <a:prstGeom prst="rect">
            <a:avLst/>
          </a:prstGeom>
        </p:spPr>
      </p:pic>
      <p:pic>
        <p:nvPicPr>
          <p:cNvPr id="8208" name="Picture 16">
            <a:extLst>
              <a:ext uri="{FF2B5EF4-FFF2-40B4-BE49-F238E27FC236}">
                <a16:creationId xmlns:a16="http://schemas.microsoft.com/office/drawing/2014/main" id="{2D0BEB21-ED3D-7944-888E-BE157A362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147" y="5311755"/>
            <a:ext cx="2520719" cy="116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0" name="Picture 18" descr="ACLS">
            <a:extLst>
              <a:ext uri="{FF2B5EF4-FFF2-40B4-BE49-F238E27FC236}">
                <a16:creationId xmlns:a16="http://schemas.microsoft.com/office/drawing/2014/main" id="{666107A7-9AD5-724B-9246-810AEDC03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90" y="3978608"/>
            <a:ext cx="1724259" cy="106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B6C2CDE-532D-4548-8F09-F5A2355350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7285" y="3882289"/>
            <a:ext cx="2564530" cy="1245629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66B43FE-5138-3240-BD48-3CE4A0B46A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1513" y="5322473"/>
            <a:ext cx="3431543" cy="1166922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C2B7D110-0C6A-F34C-AD9D-66DE6C5FF9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93697" y="4027794"/>
            <a:ext cx="4254500" cy="965200"/>
          </a:xfrm>
          <a:prstGeom prst="rect">
            <a:avLst/>
          </a:prstGeom>
        </p:spPr>
      </p:pic>
      <p:pic>
        <p:nvPicPr>
          <p:cNvPr id="24" name="Image 23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7245CF1F-CDBA-F446-B4C5-F55864A796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5998" y="2659421"/>
            <a:ext cx="4030964" cy="120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87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About 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95B09F-B519-3944-93E1-7B210067C534}"/>
              </a:ext>
            </a:extLst>
          </p:cNvPr>
          <p:cNvSpPr txBox="1"/>
          <p:nvPr/>
        </p:nvSpPr>
        <p:spPr>
          <a:xfrm>
            <a:off x="363608" y="1145071"/>
            <a:ext cx="64508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Lots of industry experience in DS:</a:t>
            </a:r>
          </a:p>
          <a:p>
            <a:r>
              <a:rPr lang="en-US" sz="2400" dirty="0"/>
              <a:t>    - IBM (Healthcare)</a:t>
            </a:r>
          </a:p>
          <a:p>
            <a:r>
              <a:rPr lang="en-US" sz="2400" dirty="0"/>
              <a:t>    - Travelers (Insurance)</a:t>
            </a:r>
          </a:p>
          <a:p>
            <a:r>
              <a:rPr lang="en-US" sz="2400" dirty="0"/>
              <a:t>    - DARPA (social media)</a:t>
            </a:r>
          </a:p>
          <a:p>
            <a:r>
              <a:rPr lang="en-US" sz="2400" dirty="0"/>
              <a:t>    - AT&amp;T (location analytics)</a:t>
            </a:r>
          </a:p>
          <a:p>
            <a:r>
              <a:rPr lang="en-US" sz="2400" dirty="0"/>
              <a:t>    - </a:t>
            </a:r>
            <a:r>
              <a:rPr lang="en-US" sz="2400" dirty="0" err="1"/>
              <a:t>Telperian</a:t>
            </a:r>
            <a:r>
              <a:rPr lang="en-US" sz="2400" dirty="0"/>
              <a:t> (pharmaceuticals)</a:t>
            </a:r>
          </a:p>
          <a:p>
            <a:r>
              <a:rPr lang="en-US" sz="2400" dirty="0"/>
              <a:t>- Own two Shih-Tzus, Sargent and Roux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5C1F904-8143-A74B-89C2-BB5E64644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542" y="5485398"/>
            <a:ext cx="3905108" cy="762717"/>
          </a:xfrm>
          <a:prstGeom prst="rect">
            <a:avLst/>
          </a:prstGeom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7B80C41D-386E-C64A-AA25-22C9238BA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272" y="1405043"/>
            <a:ext cx="1912052" cy="86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Travelers Insurance Agents | The CIB Group | Insurance ...">
            <a:extLst>
              <a:ext uri="{FF2B5EF4-FFF2-40B4-BE49-F238E27FC236}">
                <a16:creationId xmlns:a16="http://schemas.microsoft.com/office/drawing/2014/main" id="{41500DC7-C213-3442-8488-313E2C8D7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342" y="2658287"/>
            <a:ext cx="3120313" cy="104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upright=Article à illustrer Organisation">
            <a:extLst>
              <a:ext uri="{FF2B5EF4-FFF2-40B4-BE49-F238E27FC236}">
                <a16:creationId xmlns:a16="http://schemas.microsoft.com/office/drawing/2014/main" id="{213EC3C5-AA79-4548-9528-57CFCDEB9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743" y="4136339"/>
            <a:ext cx="1481472" cy="80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6E3830E-CCA1-1047-933B-6610BD4391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5135" y="4251197"/>
            <a:ext cx="2734627" cy="75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786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20780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About 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01CE998-C59C-9946-9CFF-7857A1359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963491"/>
            <a:ext cx="4410262" cy="441669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6F80110-B470-B04A-A4EC-A8B2AEF9A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256" y="1180572"/>
            <a:ext cx="3626611" cy="52020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BD7AE67-CD8F-F545-95AC-9E60A042D04A}"/>
              </a:ext>
            </a:extLst>
          </p:cNvPr>
          <p:cNvSpPr txBox="1"/>
          <p:nvPr/>
        </p:nvSpPr>
        <p:spPr>
          <a:xfrm>
            <a:off x="701064" y="1103639"/>
            <a:ext cx="5558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I have two Shih-Tzus: Roux and Sargent</a:t>
            </a:r>
          </a:p>
          <a:p>
            <a:r>
              <a:rPr lang="en-US" sz="2000" dirty="0"/>
              <a:t>- Roux is often in my office; please come say hello</a:t>
            </a:r>
          </a:p>
        </p:txBody>
      </p:sp>
    </p:spTree>
    <p:extLst>
      <p:ext uri="{BB962C8B-B14F-4D97-AF65-F5344CB8AC3E}">
        <p14:creationId xmlns:p14="http://schemas.microsoft.com/office/powerpoint/2010/main" val="343951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Data Science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646238" y="1351508"/>
            <a:ext cx="88995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/>
              <a:t>What exactly is data science?</a:t>
            </a:r>
          </a:p>
          <a:p>
            <a:endParaRPr lang="en-US" sz="2400" noProof="1"/>
          </a:p>
          <a:p>
            <a:r>
              <a:rPr lang="en-US" sz="2400" dirty="0"/>
              <a:t>Data science is an interdisciplinary field concerned with drawing knowledge from data and communicating those results to various audiences. Data science needs to be learned </a:t>
            </a:r>
            <a:r>
              <a:rPr lang="en-US" sz="2400" i="1" dirty="0"/>
              <a:t>by doing</a:t>
            </a:r>
            <a:r>
              <a:rPr lang="en-US" sz="2400" dirty="0"/>
              <a:t> data science.</a:t>
            </a:r>
            <a:endParaRPr lang="en-US" sz="2400" b="1" noProof="1"/>
          </a:p>
          <a:p>
            <a:endParaRPr lang="en-US" sz="2400" noProof="1"/>
          </a:p>
          <a:p>
            <a:r>
              <a:rPr lang="en-US" sz="2400" dirty="0"/>
              <a:t>By the end of the semester, you will feel confident collecting and analyzing datasets from a variety of fields. You will be able to use these skills to address data-driven problems in a wide range of application domains.</a:t>
            </a:r>
          </a:p>
        </p:txBody>
      </p:sp>
    </p:spTree>
    <p:extLst>
      <p:ext uri="{BB962C8B-B14F-4D97-AF65-F5344CB8AC3E}">
        <p14:creationId xmlns:p14="http://schemas.microsoft.com/office/powerpoint/2010/main" val="204930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Course Sequence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676783" y="2004648"/>
            <a:ext cx="1641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noProof="1"/>
              <a:t>MATH 209</a:t>
            </a:r>
          </a:p>
          <a:p>
            <a:pPr algn="ctr"/>
            <a:r>
              <a:rPr lang="en-US" sz="2400" noProof="1"/>
              <a:t>or </a:t>
            </a:r>
          </a:p>
          <a:p>
            <a:pPr algn="ctr"/>
            <a:r>
              <a:rPr lang="en-US" sz="2400" b="1" noProof="1"/>
              <a:t>CSMC 150</a:t>
            </a:r>
          </a:p>
        </p:txBody>
      </p:sp>
      <p:sp>
        <p:nvSpPr>
          <p:cNvPr id="2" name="Cadre 1">
            <a:extLst>
              <a:ext uri="{FF2B5EF4-FFF2-40B4-BE49-F238E27FC236}">
                <a16:creationId xmlns:a16="http://schemas.microsoft.com/office/drawing/2014/main" id="{029D89E2-2A08-5F4D-AC70-35270CD3BA66}"/>
              </a:ext>
            </a:extLst>
          </p:cNvPr>
          <p:cNvSpPr/>
          <p:nvPr/>
        </p:nvSpPr>
        <p:spPr>
          <a:xfrm>
            <a:off x="1474241" y="1842812"/>
            <a:ext cx="2046331" cy="1524000"/>
          </a:xfrm>
          <a:prstGeom prst="frame">
            <a:avLst>
              <a:gd name="adj1" fmla="val 46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C25494-A675-8A42-84C0-23348F4BE858}"/>
              </a:ext>
            </a:extLst>
          </p:cNvPr>
          <p:cNvSpPr txBox="1"/>
          <p:nvPr/>
        </p:nvSpPr>
        <p:spPr>
          <a:xfrm>
            <a:off x="5275376" y="2390390"/>
            <a:ext cx="1641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noProof="1"/>
              <a:t>MATH 289</a:t>
            </a:r>
          </a:p>
        </p:txBody>
      </p:sp>
      <p:sp>
        <p:nvSpPr>
          <p:cNvPr id="8" name="Cadre 7">
            <a:extLst>
              <a:ext uri="{FF2B5EF4-FFF2-40B4-BE49-F238E27FC236}">
                <a16:creationId xmlns:a16="http://schemas.microsoft.com/office/drawing/2014/main" id="{A7F4BACF-803B-534F-A50E-FB18341D068B}"/>
              </a:ext>
            </a:extLst>
          </p:cNvPr>
          <p:cNvSpPr/>
          <p:nvPr/>
        </p:nvSpPr>
        <p:spPr>
          <a:xfrm>
            <a:off x="5033669" y="1842812"/>
            <a:ext cx="2046331" cy="1524000"/>
          </a:xfrm>
          <a:prstGeom prst="frame">
            <a:avLst>
              <a:gd name="adj1" fmla="val 46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AE5D266-E91D-5D4C-83D0-0C98825AF658}"/>
              </a:ext>
            </a:extLst>
          </p:cNvPr>
          <p:cNvSpPr txBox="1"/>
          <p:nvPr/>
        </p:nvSpPr>
        <p:spPr>
          <a:xfrm>
            <a:off x="8795638" y="2370297"/>
            <a:ext cx="1641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noProof="1"/>
              <a:t>MATH 389</a:t>
            </a:r>
          </a:p>
        </p:txBody>
      </p:sp>
      <p:sp>
        <p:nvSpPr>
          <p:cNvPr id="10" name="Cadre 9">
            <a:extLst>
              <a:ext uri="{FF2B5EF4-FFF2-40B4-BE49-F238E27FC236}">
                <a16:creationId xmlns:a16="http://schemas.microsoft.com/office/drawing/2014/main" id="{BE0FB3F6-E382-6046-8DBA-93836F995A43}"/>
              </a:ext>
            </a:extLst>
          </p:cNvPr>
          <p:cNvSpPr/>
          <p:nvPr/>
        </p:nvSpPr>
        <p:spPr>
          <a:xfrm>
            <a:off x="8593097" y="1842812"/>
            <a:ext cx="2046331" cy="1524000"/>
          </a:xfrm>
          <a:prstGeom prst="frame">
            <a:avLst>
              <a:gd name="adj1" fmla="val 46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A2185771-EE64-6547-AED9-D8C3E13C86D5}"/>
              </a:ext>
            </a:extLst>
          </p:cNvPr>
          <p:cNvCxnSpPr/>
          <p:nvPr/>
        </p:nvCxnSpPr>
        <p:spPr>
          <a:xfrm>
            <a:off x="3635829" y="2621222"/>
            <a:ext cx="12518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C427746-F6D1-4D43-B47D-3D2C59684BFA}"/>
              </a:ext>
            </a:extLst>
          </p:cNvPr>
          <p:cNvCxnSpPr/>
          <p:nvPr/>
        </p:nvCxnSpPr>
        <p:spPr>
          <a:xfrm>
            <a:off x="7217229" y="2597218"/>
            <a:ext cx="12518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42ADAB0E-39F6-BC4E-8C64-3999FCA61176}"/>
              </a:ext>
            </a:extLst>
          </p:cNvPr>
          <p:cNvSpPr txBox="1"/>
          <p:nvPr/>
        </p:nvSpPr>
        <p:spPr>
          <a:xfrm>
            <a:off x="1523227" y="3791720"/>
            <a:ext cx="93331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course assumes you have some experience using code to manipulate data. It makes no assumptions about your knowledge of any specific programing language or knowledge of statistical inference.</a:t>
            </a:r>
          </a:p>
          <a:p>
            <a:endParaRPr lang="en-US" sz="2400" dirty="0"/>
          </a:p>
          <a:p>
            <a:r>
              <a:rPr lang="en-US" sz="2400" dirty="0"/>
              <a:t>The class is designed as a year-long sequence paired with MATH 389; I strongly suggest taking both during the same academic year if possible.</a:t>
            </a:r>
          </a:p>
        </p:txBody>
      </p:sp>
    </p:spTree>
    <p:extLst>
      <p:ext uri="{BB962C8B-B14F-4D97-AF65-F5344CB8AC3E}">
        <p14:creationId xmlns:p14="http://schemas.microsoft.com/office/powerpoint/2010/main" val="3711752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Data Science Pipeline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pic>
        <p:nvPicPr>
          <p:cNvPr id="1030" name="Picture 6" descr="Grolemund &amp; Wickham R4DS Illustration">
            <a:extLst>
              <a:ext uri="{FF2B5EF4-FFF2-40B4-BE49-F238E27FC236}">
                <a16:creationId xmlns:a16="http://schemas.microsoft.com/office/drawing/2014/main" id="{A8030C49-DA81-E74C-90CA-F94E72439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766" y="1561590"/>
            <a:ext cx="9509579" cy="373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01745DE-0F0B-5A49-A811-E563994C5348}"/>
              </a:ext>
            </a:extLst>
          </p:cNvPr>
          <p:cNvSpPr txBox="1"/>
          <p:nvPr/>
        </p:nvSpPr>
        <p:spPr>
          <a:xfrm>
            <a:off x="1757766" y="5296409"/>
            <a:ext cx="8899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solidFill>
                  <a:schemeClr val="bg1">
                    <a:lumMod val="75000"/>
                  </a:schemeClr>
                </a:solidFill>
              </a:rPr>
              <a:t>Grolemund</a:t>
            </a:r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 &amp; </a:t>
            </a:r>
            <a:r>
              <a:rPr lang="fr-FR" sz="1400" dirty="0" err="1">
                <a:solidFill>
                  <a:schemeClr val="bg1">
                    <a:lumMod val="75000"/>
                  </a:schemeClr>
                </a:solidFill>
              </a:rPr>
              <a:t>Wickham</a:t>
            </a:r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 R4DS Illustration</a:t>
            </a:r>
          </a:p>
        </p:txBody>
      </p:sp>
    </p:spTree>
    <p:extLst>
      <p:ext uri="{BB962C8B-B14F-4D97-AF65-F5344CB8AC3E}">
        <p14:creationId xmlns:p14="http://schemas.microsoft.com/office/powerpoint/2010/main" val="4251767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Data Science Pipeline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pic>
        <p:nvPicPr>
          <p:cNvPr id="1030" name="Picture 6" descr="Grolemund &amp; Wickham R4DS Illustration">
            <a:extLst>
              <a:ext uri="{FF2B5EF4-FFF2-40B4-BE49-F238E27FC236}">
                <a16:creationId xmlns:a16="http://schemas.microsoft.com/office/drawing/2014/main" id="{A8030C49-DA81-E74C-90CA-F94E72439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766" y="1561590"/>
            <a:ext cx="9509579" cy="373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01745DE-0F0B-5A49-A811-E563994C5348}"/>
              </a:ext>
            </a:extLst>
          </p:cNvPr>
          <p:cNvSpPr txBox="1"/>
          <p:nvPr/>
        </p:nvSpPr>
        <p:spPr>
          <a:xfrm>
            <a:off x="1757766" y="5296409"/>
            <a:ext cx="8899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solidFill>
                  <a:schemeClr val="bg1">
                    <a:lumMod val="75000"/>
                  </a:schemeClr>
                </a:solidFill>
              </a:rPr>
              <a:t>Grolemund</a:t>
            </a:r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 &amp; </a:t>
            </a:r>
            <a:r>
              <a:rPr lang="fr-FR" sz="1400" dirty="0" err="1">
                <a:solidFill>
                  <a:schemeClr val="bg1">
                    <a:lumMod val="75000"/>
                  </a:schemeClr>
                </a:solidFill>
              </a:rPr>
              <a:t>Wickham</a:t>
            </a:r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 R4DS Illustration</a:t>
            </a:r>
          </a:p>
        </p:txBody>
      </p:sp>
      <p:sp>
        <p:nvSpPr>
          <p:cNvPr id="3" name="Cadre 2">
            <a:extLst>
              <a:ext uri="{FF2B5EF4-FFF2-40B4-BE49-F238E27FC236}">
                <a16:creationId xmlns:a16="http://schemas.microsoft.com/office/drawing/2014/main" id="{BF947C48-3A9B-C94B-8FD7-3548FDFCA2CC}"/>
              </a:ext>
            </a:extLst>
          </p:cNvPr>
          <p:cNvSpPr/>
          <p:nvPr/>
        </p:nvSpPr>
        <p:spPr>
          <a:xfrm>
            <a:off x="1284514" y="1253813"/>
            <a:ext cx="6803571" cy="2917371"/>
          </a:xfrm>
          <a:prstGeom prst="frame">
            <a:avLst>
              <a:gd name="adj1" fmla="val 39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B1886DD-7BDB-9448-86DD-5C1E87A3C943}"/>
              </a:ext>
            </a:extLst>
          </p:cNvPr>
          <p:cNvSpPr txBox="1"/>
          <p:nvPr/>
        </p:nvSpPr>
        <p:spPr>
          <a:xfrm>
            <a:off x="9410874" y="1312653"/>
            <a:ext cx="24928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Focus of MATH 289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3405D5D-9202-0943-B78F-56C84639816D}"/>
              </a:ext>
            </a:extLst>
          </p:cNvPr>
          <p:cNvCxnSpPr>
            <a:cxnSpLocks/>
          </p:cNvCxnSpPr>
          <p:nvPr/>
        </p:nvCxnSpPr>
        <p:spPr>
          <a:xfrm flipH="1">
            <a:off x="8229600" y="1959429"/>
            <a:ext cx="1181274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537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Data Science Pipeline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pic>
        <p:nvPicPr>
          <p:cNvPr id="1030" name="Picture 6" descr="Grolemund &amp; Wickham R4DS Illustration">
            <a:extLst>
              <a:ext uri="{FF2B5EF4-FFF2-40B4-BE49-F238E27FC236}">
                <a16:creationId xmlns:a16="http://schemas.microsoft.com/office/drawing/2014/main" id="{A8030C49-DA81-E74C-90CA-F94E72439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766" y="1561590"/>
            <a:ext cx="9509579" cy="373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01745DE-0F0B-5A49-A811-E563994C5348}"/>
              </a:ext>
            </a:extLst>
          </p:cNvPr>
          <p:cNvSpPr txBox="1"/>
          <p:nvPr/>
        </p:nvSpPr>
        <p:spPr>
          <a:xfrm>
            <a:off x="1757766" y="5296409"/>
            <a:ext cx="8899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solidFill>
                  <a:schemeClr val="bg1">
                    <a:lumMod val="75000"/>
                  </a:schemeClr>
                </a:solidFill>
              </a:rPr>
              <a:t>Grolemund</a:t>
            </a:r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 &amp; </a:t>
            </a:r>
            <a:r>
              <a:rPr lang="fr-FR" sz="1400" dirty="0" err="1">
                <a:solidFill>
                  <a:schemeClr val="bg1">
                    <a:lumMod val="75000"/>
                  </a:schemeClr>
                </a:solidFill>
              </a:rPr>
              <a:t>Wickham</a:t>
            </a:r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 R4DS Illustration</a:t>
            </a:r>
          </a:p>
        </p:txBody>
      </p:sp>
      <p:sp>
        <p:nvSpPr>
          <p:cNvPr id="3" name="Cadre 2">
            <a:extLst>
              <a:ext uri="{FF2B5EF4-FFF2-40B4-BE49-F238E27FC236}">
                <a16:creationId xmlns:a16="http://schemas.microsoft.com/office/drawing/2014/main" id="{BF947C48-3A9B-C94B-8FD7-3548FDFCA2CC}"/>
              </a:ext>
            </a:extLst>
          </p:cNvPr>
          <p:cNvSpPr/>
          <p:nvPr/>
        </p:nvSpPr>
        <p:spPr>
          <a:xfrm>
            <a:off x="5758543" y="2684376"/>
            <a:ext cx="5736771" cy="2416949"/>
          </a:xfrm>
          <a:prstGeom prst="frame">
            <a:avLst>
              <a:gd name="adj1" fmla="val 39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B1886DD-7BDB-9448-86DD-5C1E87A3C943}"/>
              </a:ext>
            </a:extLst>
          </p:cNvPr>
          <p:cNvSpPr txBox="1"/>
          <p:nvPr/>
        </p:nvSpPr>
        <p:spPr>
          <a:xfrm>
            <a:off x="4327245" y="5569503"/>
            <a:ext cx="24928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Focus of MATH 389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3405D5D-9202-0943-B78F-56C84639816D}"/>
              </a:ext>
            </a:extLst>
          </p:cNvPr>
          <p:cNvCxnSpPr>
            <a:cxnSpLocks/>
          </p:cNvCxnSpPr>
          <p:nvPr/>
        </p:nvCxnSpPr>
        <p:spPr>
          <a:xfrm flipV="1">
            <a:off x="6389914" y="5183598"/>
            <a:ext cx="1926772" cy="924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082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Programming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FA02EE-5087-9E47-B189-2BE78B98886D}"/>
              </a:ext>
            </a:extLst>
          </p:cNvPr>
          <p:cNvSpPr txBox="1"/>
          <p:nvPr/>
        </p:nvSpPr>
        <p:spPr>
          <a:xfrm>
            <a:off x="1909377" y="1165621"/>
            <a:ext cx="88995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several different programming languages for data science. By far the two most popular are R and Python.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038C809-7A2A-804C-B9DE-D5D19D262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64" y="2424704"/>
            <a:ext cx="2329793" cy="179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ython Programming Language - An Overview | Vizteams">
            <a:extLst>
              <a:ext uri="{FF2B5EF4-FFF2-40B4-BE49-F238E27FC236}">
                <a16:creationId xmlns:a16="http://schemas.microsoft.com/office/drawing/2014/main" id="{4D64324D-183E-5A47-8E1D-AAE9F8FF1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48651"/>
            <a:ext cx="5171345" cy="2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695B09F-B519-3944-93E1-7B210067C534}"/>
              </a:ext>
            </a:extLst>
          </p:cNvPr>
          <p:cNvSpPr txBox="1"/>
          <p:nvPr/>
        </p:nvSpPr>
        <p:spPr>
          <a:xfrm>
            <a:off x="1909377" y="4546307"/>
            <a:ext cx="88995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will be using R this semester but will learn a version that is easily adapted to other languages such as Python.</a:t>
            </a:r>
          </a:p>
          <a:p>
            <a:endParaRPr lang="en-US" sz="2400" dirty="0"/>
          </a:p>
          <a:p>
            <a:r>
              <a:rPr lang="en-US" sz="2400" dirty="0"/>
              <a:t>In the last week I will demo the use of Python and JavaScript based on the the class material.</a:t>
            </a:r>
          </a:p>
        </p:txBody>
      </p:sp>
    </p:spTree>
    <p:extLst>
      <p:ext uri="{BB962C8B-B14F-4D97-AF65-F5344CB8AC3E}">
        <p14:creationId xmlns:p14="http://schemas.microsoft.com/office/powerpoint/2010/main" val="4229453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Course Topics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95B09F-B519-3944-93E1-7B210067C534}"/>
              </a:ext>
            </a:extLst>
          </p:cNvPr>
          <p:cNvSpPr txBox="1"/>
          <p:nvPr/>
        </p:nvSpPr>
        <p:spPr>
          <a:xfrm>
            <a:off x="1756978" y="1137891"/>
            <a:ext cx="88995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like to think of this course are organized around several different </a:t>
            </a:r>
            <a:r>
              <a:rPr lang="en-US" sz="2400" i="1" dirty="0"/>
              <a:t>languages </a:t>
            </a:r>
            <a:r>
              <a:rPr lang="en-US" sz="2400" dirty="0"/>
              <a:t>of data science. These are more formal ways of thinking about how to work with different parts of the DS pipeline.</a:t>
            </a:r>
          </a:p>
          <a:p>
            <a:endParaRPr lang="en-US" sz="2400" dirty="0"/>
          </a:p>
          <a:p>
            <a:r>
              <a:rPr lang="en-US" sz="2400" dirty="0"/>
              <a:t>The languages we will focus on this semester are:</a:t>
            </a:r>
          </a:p>
          <a:p>
            <a:endParaRPr lang="en-US" sz="2400" dirty="0"/>
          </a:p>
          <a:p>
            <a:r>
              <a:rPr lang="en-US" sz="2400" dirty="0"/>
              <a:t>    — the grammar of graphics</a:t>
            </a:r>
          </a:p>
          <a:p>
            <a:r>
              <a:rPr lang="en-US" sz="2400" dirty="0"/>
              <a:t>    — relational algebra</a:t>
            </a:r>
          </a:p>
          <a:p>
            <a:r>
              <a:rPr lang="en-US" sz="2400" dirty="0"/>
              <a:t>    — functional programming</a:t>
            </a:r>
          </a:p>
          <a:p>
            <a:r>
              <a:rPr lang="en-US" sz="2400" dirty="0"/>
              <a:t>    — APIs</a:t>
            </a:r>
          </a:p>
          <a:p>
            <a:r>
              <a:rPr lang="en-US" sz="2400" dirty="0"/>
              <a:t>    — regular expressions</a:t>
            </a:r>
          </a:p>
          <a:p>
            <a:r>
              <a:rPr lang="en-US" sz="2400" dirty="0"/>
              <a:t>    — XPath expressions</a:t>
            </a:r>
          </a:p>
          <a:p>
            <a:r>
              <a:rPr lang="en-US" sz="2400" dirty="0"/>
              <a:t>    — </a:t>
            </a:r>
            <a:r>
              <a:rPr lang="fr-FR" sz="2400" dirty="0"/>
              <a:t>geographic information systems (GIS)</a:t>
            </a:r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0000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Class Structure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95B09F-B519-3944-93E1-7B210067C534}"/>
              </a:ext>
            </a:extLst>
          </p:cNvPr>
          <p:cNvSpPr txBox="1"/>
          <p:nvPr/>
        </p:nvSpPr>
        <p:spPr>
          <a:xfrm>
            <a:off x="1217573" y="1431806"/>
            <a:ext cx="97568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Most course meetings are organized as follows:</a:t>
            </a:r>
          </a:p>
          <a:p>
            <a:endParaRPr lang="en-US" sz="2400" dirty="0"/>
          </a:p>
          <a:p>
            <a:r>
              <a:rPr lang="en-US" sz="2400" dirty="0"/>
              <a:t>   — </a:t>
            </a:r>
            <a:r>
              <a:rPr lang="en-US" sz="2400" b="1" dirty="0"/>
              <a:t>notes: </a:t>
            </a:r>
            <a:r>
              <a:rPr lang="en-US" sz="2400" dirty="0"/>
              <a:t>introduction to a new topic (usually, &lt; 15 minutes)</a:t>
            </a:r>
          </a:p>
          <a:p>
            <a:r>
              <a:rPr lang="en-US" sz="2400" dirty="0"/>
              <a:t>   — </a:t>
            </a:r>
            <a:r>
              <a:rPr lang="en-US" sz="2400" b="1" dirty="0"/>
              <a:t>classwork</a:t>
            </a:r>
            <a:r>
              <a:rPr lang="en-US" sz="2400" dirty="0"/>
              <a:t>: answer questions in the form of an R notebooks</a:t>
            </a:r>
          </a:p>
          <a:p>
            <a:r>
              <a:rPr lang="en-US" sz="2400" dirty="0"/>
              <a:t>   — </a:t>
            </a:r>
            <a:r>
              <a:rPr lang="en-US" sz="2400" b="1" dirty="0"/>
              <a:t>homework</a:t>
            </a:r>
            <a:r>
              <a:rPr lang="en-US" sz="2400" dirty="0"/>
              <a:t>: finish left-over classwork and any posted readings</a:t>
            </a:r>
          </a:p>
          <a:p>
            <a:endParaRPr lang="en-US" sz="2400" dirty="0"/>
          </a:p>
          <a:p>
            <a:r>
              <a:rPr lang="en-US" sz="2400" dirty="0"/>
              <a:t>All materials can be found on the course website.</a:t>
            </a:r>
          </a:p>
        </p:txBody>
      </p:sp>
    </p:spTree>
    <p:extLst>
      <p:ext uri="{BB962C8B-B14F-4D97-AF65-F5344CB8AC3E}">
        <p14:creationId xmlns:p14="http://schemas.microsoft.com/office/powerpoint/2010/main" val="39771377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605</Words>
  <Application>Microsoft Macintosh PowerPoint</Application>
  <PresentationFormat>Grand écran</PresentationFormat>
  <Paragraphs>89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Arnold, Taylor</dc:creator>
  <cp:lastModifiedBy>Arnold, Taylor</cp:lastModifiedBy>
  <cp:revision>27</cp:revision>
  <dcterms:created xsi:type="dcterms:W3CDTF">2021-04-28T17:57:29Z</dcterms:created>
  <dcterms:modified xsi:type="dcterms:W3CDTF">2021-08-10T18:57:30Z</dcterms:modified>
</cp:coreProperties>
</file>