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3143244" y="89944"/>
            <a:ext cx="5927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Tabular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222445" y="1018148"/>
            <a:ext cx="7288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The primary way that we will organize data is called the tabular data model. Data are arranged into a grid of rows and columns.</a:t>
            </a:r>
          </a:p>
        </p:txBody>
      </p:sp>
    </p:spTree>
    <p:extLst>
      <p:ext uri="{BB962C8B-B14F-4D97-AF65-F5344CB8AC3E}">
        <p14:creationId xmlns:p14="http://schemas.microsoft.com/office/powerpoint/2010/main" val="410577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3143244" y="89944"/>
            <a:ext cx="5927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Tabular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4713044" y="3310569"/>
            <a:ext cx="1949024" cy="46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/>
              <a:t>breed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34CBCF-A900-4F4D-9D60-A82242B93D9B}"/>
              </a:ext>
            </a:extLst>
          </p:cNvPr>
          <p:cNvSpPr txBox="1"/>
          <p:nvPr/>
        </p:nvSpPr>
        <p:spPr>
          <a:xfrm>
            <a:off x="6759559" y="331056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/>
              <a:t>weight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EAA891-DE2E-8148-86B8-5A144434CF73}"/>
              </a:ext>
            </a:extLst>
          </p:cNvPr>
          <p:cNvSpPr txBox="1"/>
          <p:nvPr/>
        </p:nvSpPr>
        <p:spPr>
          <a:xfrm>
            <a:off x="8806074" y="331056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/>
              <a:t>height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467777-E975-5245-A811-57D9DBC8631D}"/>
              </a:ext>
            </a:extLst>
          </p:cNvPr>
          <p:cNvSpPr txBox="1"/>
          <p:nvPr/>
        </p:nvSpPr>
        <p:spPr>
          <a:xfrm>
            <a:off x="4761790" y="377223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Shih-Tzu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0408AF-1BDF-774A-8A69-24546AD12E66}"/>
              </a:ext>
            </a:extLst>
          </p:cNvPr>
          <p:cNvSpPr txBox="1"/>
          <p:nvPr/>
        </p:nvSpPr>
        <p:spPr>
          <a:xfrm>
            <a:off x="6783932" y="377223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5.5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B116D05-2F46-B044-A33E-F3E49D6033D0}"/>
              </a:ext>
            </a:extLst>
          </p:cNvPr>
          <p:cNvSpPr txBox="1"/>
          <p:nvPr/>
        </p:nvSpPr>
        <p:spPr>
          <a:xfrm>
            <a:off x="8757328" y="377223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24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016208D-6A05-934F-A363-8AD26D1F7665}"/>
              </a:ext>
            </a:extLst>
          </p:cNvPr>
          <p:cNvSpPr txBox="1"/>
          <p:nvPr/>
        </p:nvSpPr>
        <p:spPr>
          <a:xfrm>
            <a:off x="4761790" y="423389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Labrador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8C838FD-597A-BD45-96B6-1812F67414A8}"/>
              </a:ext>
            </a:extLst>
          </p:cNvPr>
          <p:cNvSpPr txBox="1"/>
          <p:nvPr/>
        </p:nvSpPr>
        <p:spPr>
          <a:xfrm>
            <a:off x="6783932" y="423389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33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5DF1A38-396E-F143-AAD9-D834E63827FE}"/>
              </a:ext>
            </a:extLst>
          </p:cNvPr>
          <p:cNvSpPr txBox="1"/>
          <p:nvPr/>
        </p:nvSpPr>
        <p:spPr>
          <a:xfrm>
            <a:off x="8757328" y="423389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56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13D103C-9234-BB48-88BE-58150B7F6424}"/>
              </a:ext>
            </a:extLst>
          </p:cNvPr>
          <p:cNvSpPr txBox="1"/>
          <p:nvPr/>
        </p:nvSpPr>
        <p:spPr>
          <a:xfrm>
            <a:off x="4761790" y="469556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Beagle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262F381-C021-B343-84F7-1B4E825CB1ED}"/>
              </a:ext>
            </a:extLst>
          </p:cNvPr>
          <p:cNvSpPr txBox="1"/>
          <p:nvPr/>
        </p:nvSpPr>
        <p:spPr>
          <a:xfrm>
            <a:off x="6783932" y="469556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10.2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556264F-4612-2E4B-A538-776183BC08E7}"/>
              </a:ext>
            </a:extLst>
          </p:cNvPr>
          <p:cNvSpPr txBox="1"/>
          <p:nvPr/>
        </p:nvSpPr>
        <p:spPr>
          <a:xfrm>
            <a:off x="8757328" y="469556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34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F0F19B1-2DD8-834F-8237-F049F9B82A96}"/>
              </a:ext>
            </a:extLst>
          </p:cNvPr>
          <p:cNvSpPr txBox="1"/>
          <p:nvPr/>
        </p:nvSpPr>
        <p:spPr>
          <a:xfrm>
            <a:off x="4713044" y="5157229"/>
            <a:ext cx="2070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Newfoundland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163FBC4-B6D5-8D41-B279-3F9D3E00DC06}"/>
              </a:ext>
            </a:extLst>
          </p:cNvPr>
          <p:cNvSpPr txBox="1"/>
          <p:nvPr/>
        </p:nvSpPr>
        <p:spPr>
          <a:xfrm>
            <a:off x="6783932" y="515722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70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D6DFCE3-F2CC-EF4B-B232-5BB3A9B1F6C0}"/>
              </a:ext>
            </a:extLst>
          </p:cNvPr>
          <p:cNvSpPr txBox="1"/>
          <p:nvPr/>
        </p:nvSpPr>
        <p:spPr>
          <a:xfrm>
            <a:off x="8757328" y="515722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69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6F79D85-83C6-B740-948A-1886E17134A0}"/>
              </a:ext>
            </a:extLst>
          </p:cNvPr>
          <p:cNvSpPr txBox="1"/>
          <p:nvPr/>
        </p:nvSpPr>
        <p:spPr>
          <a:xfrm>
            <a:off x="4761790" y="561889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Chihuahua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002CCE0-0650-0046-AAB6-F7C88936D1D7}"/>
              </a:ext>
            </a:extLst>
          </p:cNvPr>
          <p:cNvSpPr txBox="1"/>
          <p:nvPr/>
        </p:nvSpPr>
        <p:spPr>
          <a:xfrm>
            <a:off x="6783932" y="561889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1.3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AE49F9F-1767-F146-90B9-7D689AD2EFE8}"/>
              </a:ext>
            </a:extLst>
          </p:cNvPr>
          <p:cNvSpPr txBox="1"/>
          <p:nvPr/>
        </p:nvSpPr>
        <p:spPr>
          <a:xfrm>
            <a:off x="8757328" y="561889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20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756E1BF-CA57-6B4B-90D5-4324085ADCB8}"/>
              </a:ext>
            </a:extLst>
          </p:cNvPr>
          <p:cNvSpPr txBox="1"/>
          <p:nvPr/>
        </p:nvSpPr>
        <p:spPr>
          <a:xfrm>
            <a:off x="4737417" y="608055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Affenpinscher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4B1B1AC-B75A-2943-AA36-4CF6B8C0EBD1}"/>
              </a:ext>
            </a:extLst>
          </p:cNvPr>
          <p:cNvSpPr txBox="1"/>
          <p:nvPr/>
        </p:nvSpPr>
        <p:spPr>
          <a:xfrm>
            <a:off x="6759559" y="608055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9.6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F10C657-3220-C146-B413-3C21B8D20D78}"/>
              </a:ext>
            </a:extLst>
          </p:cNvPr>
          <p:cNvSpPr txBox="1"/>
          <p:nvPr/>
        </p:nvSpPr>
        <p:spPr>
          <a:xfrm>
            <a:off x="8732955" y="608055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27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222445" y="1018148"/>
            <a:ext cx="7288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The primary way that we will organize data is called the tabular data model. Data are arranged into a grid of rows and columns.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0D73558-E8CB-8549-AB8F-1C1DAEF4E791}"/>
              </a:ext>
            </a:extLst>
          </p:cNvPr>
          <p:cNvSpPr txBox="1"/>
          <p:nvPr/>
        </p:nvSpPr>
        <p:spPr>
          <a:xfrm>
            <a:off x="1994811" y="2909228"/>
            <a:ext cx="2620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the individual entries are called </a:t>
            </a:r>
            <a:r>
              <a:rPr lang="fr-FR" sz="1600" b="1" noProof="1">
                <a:solidFill>
                  <a:schemeClr val="bg1">
                    <a:lumMod val="65000"/>
                  </a:schemeClr>
                </a:solidFill>
              </a:rPr>
              <a:t>values</a:t>
            </a:r>
            <a:endParaRPr lang="fr-FR" sz="1600" noProof="1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DC98709-6650-814E-A7CB-A3E19D1E42A1}"/>
              </a:ext>
            </a:extLst>
          </p:cNvPr>
          <p:cNvCxnSpPr>
            <a:cxnSpLocks/>
          </p:cNvCxnSpPr>
          <p:nvPr/>
        </p:nvCxnSpPr>
        <p:spPr>
          <a:xfrm>
            <a:off x="3289863" y="3532124"/>
            <a:ext cx="1793766" cy="932607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27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3143244" y="89944"/>
            <a:ext cx="5927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Tabular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4713044" y="3310569"/>
            <a:ext cx="1949024" cy="46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/>
              <a:t>breed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34CBCF-A900-4F4D-9D60-A82242B93D9B}"/>
              </a:ext>
            </a:extLst>
          </p:cNvPr>
          <p:cNvSpPr txBox="1"/>
          <p:nvPr/>
        </p:nvSpPr>
        <p:spPr>
          <a:xfrm>
            <a:off x="6759559" y="331056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/>
              <a:t>weight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EAA891-DE2E-8148-86B8-5A144434CF73}"/>
              </a:ext>
            </a:extLst>
          </p:cNvPr>
          <p:cNvSpPr txBox="1"/>
          <p:nvPr/>
        </p:nvSpPr>
        <p:spPr>
          <a:xfrm>
            <a:off x="8806074" y="331056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/>
              <a:t>height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467777-E975-5245-A811-57D9DBC8631D}"/>
              </a:ext>
            </a:extLst>
          </p:cNvPr>
          <p:cNvSpPr txBox="1"/>
          <p:nvPr/>
        </p:nvSpPr>
        <p:spPr>
          <a:xfrm>
            <a:off x="4761790" y="377223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Shih-Tzu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0408AF-1BDF-774A-8A69-24546AD12E66}"/>
              </a:ext>
            </a:extLst>
          </p:cNvPr>
          <p:cNvSpPr txBox="1"/>
          <p:nvPr/>
        </p:nvSpPr>
        <p:spPr>
          <a:xfrm>
            <a:off x="6783932" y="377223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5.5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B116D05-2F46-B044-A33E-F3E49D6033D0}"/>
              </a:ext>
            </a:extLst>
          </p:cNvPr>
          <p:cNvSpPr txBox="1"/>
          <p:nvPr/>
        </p:nvSpPr>
        <p:spPr>
          <a:xfrm>
            <a:off x="8757328" y="377223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24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016208D-6A05-934F-A363-8AD26D1F7665}"/>
              </a:ext>
            </a:extLst>
          </p:cNvPr>
          <p:cNvSpPr txBox="1"/>
          <p:nvPr/>
        </p:nvSpPr>
        <p:spPr>
          <a:xfrm>
            <a:off x="4761790" y="423389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Labrador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8C838FD-597A-BD45-96B6-1812F67414A8}"/>
              </a:ext>
            </a:extLst>
          </p:cNvPr>
          <p:cNvSpPr txBox="1"/>
          <p:nvPr/>
        </p:nvSpPr>
        <p:spPr>
          <a:xfrm>
            <a:off x="6783932" y="423389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33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5DF1A38-396E-F143-AAD9-D834E63827FE}"/>
              </a:ext>
            </a:extLst>
          </p:cNvPr>
          <p:cNvSpPr txBox="1"/>
          <p:nvPr/>
        </p:nvSpPr>
        <p:spPr>
          <a:xfrm>
            <a:off x="8757328" y="423389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56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13D103C-9234-BB48-88BE-58150B7F6424}"/>
              </a:ext>
            </a:extLst>
          </p:cNvPr>
          <p:cNvSpPr txBox="1"/>
          <p:nvPr/>
        </p:nvSpPr>
        <p:spPr>
          <a:xfrm>
            <a:off x="4761790" y="469556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Beagle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262F381-C021-B343-84F7-1B4E825CB1ED}"/>
              </a:ext>
            </a:extLst>
          </p:cNvPr>
          <p:cNvSpPr txBox="1"/>
          <p:nvPr/>
        </p:nvSpPr>
        <p:spPr>
          <a:xfrm>
            <a:off x="6783932" y="469556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10.2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556264F-4612-2E4B-A538-776183BC08E7}"/>
              </a:ext>
            </a:extLst>
          </p:cNvPr>
          <p:cNvSpPr txBox="1"/>
          <p:nvPr/>
        </p:nvSpPr>
        <p:spPr>
          <a:xfrm>
            <a:off x="8757328" y="469556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34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F0F19B1-2DD8-834F-8237-F049F9B82A96}"/>
              </a:ext>
            </a:extLst>
          </p:cNvPr>
          <p:cNvSpPr txBox="1"/>
          <p:nvPr/>
        </p:nvSpPr>
        <p:spPr>
          <a:xfrm>
            <a:off x="4713044" y="5157229"/>
            <a:ext cx="2070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Newfoundland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163FBC4-B6D5-8D41-B279-3F9D3E00DC06}"/>
              </a:ext>
            </a:extLst>
          </p:cNvPr>
          <p:cNvSpPr txBox="1"/>
          <p:nvPr/>
        </p:nvSpPr>
        <p:spPr>
          <a:xfrm>
            <a:off x="6783932" y="515722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70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D6DFCE3-F2CC-EF4B-B232-5BB3A9B1F6C0}"/>
              </a:ext>
            </a:extLst>
          </p:cNvPr>
          <p:cNvSpPr txBox="1"/>
          <p:nvPr/>
        </p:nvSpPr>
        <p:spPr>
          <a:xfrm>
            <a:off x="8757328" y="515722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69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6F79D85-83C6-B740-948A-1886E17134A0}"/>
              </a:ext>
            </a:extLst>
          </p:cNvPr>
          <p:cNvSpPr txBox="1"/>
          <p:nvPr/>
        </p:nvSpPr>
        <p:spPr>
          <a:xfrm>
            <a:off x="4761790" y="561889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Chihuahua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002CCE0-0650-0046-AAB6-F7C88936D1D7}"/>
              </a:ext>
            </a:extLst>
          </p:cNvPr>
          <p:cNvSpPr txBox="1"/>
          <p:nvPr/>
        </p:nvSpPr>
        <p:spPr>
          <a:xfrm>
            <a:off x="6783932" y="561889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1.3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AE49F9F-1767-F146-90B9-7D689AD2EFE8}"/>
              </a:ext>
            </a:extLst>
          </p:cNvPr>
          <p:cNvSpPr txBox="1"/>
          <p:nvPr/>
        </p:nvSpPr>
        <p:spPr>
          <a:xfrm>
            <a:off x="8757328" y="561889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20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756E1BF-CA57-6B4B-90D5-4324085ADCB8}"/>
              </a:ext>
            </a:extLst>
          </p:cNvPr>
          <p:cNvSpPr txBox="1"/>
          <p:nvPr/>
        </p:nvSpPr>
        <p:spPr>
          <a:xfrm>
            <a:off x="4737417" y="608055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Affenpinscher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4B1B1AC-B75A-2943-AA36-4CF6B8C0EBD1}"/>
              </a:ext>
            </a:extLst>
          </p:cNvPr>
          <p:cNvSpPr txBox="1"/>
          <p:nvPr/>
        </p:nvSpPr>
        <p:spPr>
          <a:xfrm>
            <a:off x="6759559" y="608055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9.6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F10C657-3220-C146-B413-3C21B8D20D78}"/>
              </a:ext>
            </a:extLst>
          </p:cNvPr>
          <p:cNvSpPr txBox="1"/>
          <p:nvPr/>
        </p:nvSpPr>
        <p:spPr>
          <a:xfrm>
            <a:off x="8732955" y="608055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27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1383107-2D8D-BD49-B0B8-9B0BB1E2668A}"/>
              </a:ext>
            </a:extLst>
          </p:cNvPr>
          <p:cNvSpPr txBox="1"/>
          <p:nvPr/>
        </p:nvSpPr>
        <p:spPr>
          <a:xfrm>
            <a:off x="728632" y="4375044"/>
            <a:ext cx="30946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Rows ⇒</a:t>
            </a:r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Observations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222445" y="1018148"/>
            <a:ext cx="7288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The primary way that we will organize data is called the tabular data model. Data are arranged into a grid of rows and columns.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F859E38-A1F5-3C45-970B-CA67D5495A55}"/>
              </a:ext>
            </a:extLst>
          </p:cNvPr>
          <p:cNvSpPr txBox="1"/>
          <p:nvPr/>
        </p:nvSpPr>
        <p:spPr>
          <a:xfrm>
            <a:off x="962495" y="4836709"/>
            <a:ext cx="2620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noProof="1">
                <a:solidFill>
                  <a:schemeClr val="accent5">
                    <a:lumMod val="60000"/>
                    <a:lumOff val="40000"/>
                  </a:schemeClr>
                </a:solidFill>
              </a:rPr>
              <a:t>each row represents one observation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0D73558-E8CB-8549-AB8F-1C1DAEF4E791}"/>
              </a:ext>
            </a:extLst>
          </p:cNvPr>
          <p:cNvSpPr txBox="1"/>
          <p:nvPr/>
        </p:nvSpPr>
        <p:spPr>
          <a:xfrm>
            <a:off x="1994811" y="2909228"/>
            <a:ext cx="2620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the individual entries are called </a:t>
            </a:r>
            <a:r>
              <a:rPr lang="fr-FR" sz="1600" b="1" noProof="1">
                <a:solidFill>
                  <a:schemeClr val="bg1">
                    <a:lumMod val="65000"/>
                  </a:schemeClr>
                </a:solidFill>
              </a:rPr>
              <a:t>values</a:t>
            </a:r>
            <a:endParaRPr lang="fr-FR" sz="1600" noProof="1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DC98709-6650-814E-A7CB-A3E19D1E42A1}"/>
              </a:ext>
            </a:extLst>
          </p:cNvPr>
          <p:cNvCxnSpPr>
            <a:cxnSpLocks/>
          </p:cNvCxnSpPr>
          <p:nvPr/>
        </p:nvCxnSpPr>
        <p:spPr>
          <a:xfrm>
            <a:off x="3289863" y="3532124"/>
            <a:ext cx="1793766" cy="932607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7D46A143-1196-0F4C-B42C-6EC904A9302F}"/>
              </a:ext>
            </a:extLst>
          </p:cNvPr>
          <p:cNvSpPr/>
          <p:nvPr/>
        </p:nvSpPr>
        <p:spPr>
          <a:xfrm>
            <a:off x="4713044" y="5157228"/>
            <a:ext cx="5519527" cy="461666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89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3143244" y="89944"/>
            <a:ext cx="5927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Tabular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4713044" y="3310569"/>
            <a:ext cx="1949024" cy="46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/>
              <a:t>breed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34CBCF-A900-4F4D-9D60-A82242B93D9B}"/>
              </a:ext>
            </a:extLst>
          </p:cNvPr>
          <p:cNvSpPr txBox="1"/>
          <p:nvPr/>
        </p:nvSpPr>
        <p:spPr>
          <a:xfrm>
            <a:off x="6759559" y="331056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/>
              <a:t>weight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EAA891-DE2E-8148-86B8-5A144434CF73}"/>
              </a:ext>
            </a:extLst>
          </p:cNvPr>
          <p:cNvSpPr txBox="1"/>
          <p:nvPr/>
        </p:nvSpPr>
        <p:spPr>
          <a:xfrm>
            <a:off x="8806074" y="331056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/>
              <a:t>height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467777-E975-5245-A811-57D9DBC8631D}"/>
              </a:ext>
            </a:extLst>
          </p:cNvPr>
          <p:cNvSpPr txBox="1"/>
          <p:nvPr/>
        </p:nvSpPr>
        <p:spPr>
          <a:xfrm>
            <a:off x="4761790" y="377223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Shih-Tzu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0408AF-1BDF-774A-8A69-24546AD12E66}"/>
              </a:ext>
            </a:extLst>
          </p:cNvPr>
          <p:cNvSpPr txBox="1"/>
          <p:nvPr/>
        </p:nvSpPr>
        <p:spPr>
          <a:xfrm>
            <a:off x="6783932" y="377223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5.5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B116D05-2F46-B044-A33E-F3E49D6033D0}"/>
              </a:ext>
            </a:extLst>
          </p:cNvPr>
          <p:cNvSpPr txBox="1"/>
          <p:nvPr/>
        </p:nvSpPr>
        <p:spPr>
          <a:xfrm>
            <a:off x="8757328" y="377223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24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016208D-6A05-934F-A363-8AD26D1F7665}"/>
              </a:ext>
            </a:extLst>
          </p:cNvPr>
          <p:cNvSpPr txBox="1"/>
          <p:nvPr/>
        </p:nvSpPr>
        <p:spPr>
          <a:xfrm>
            <a:off x="4761790" y="423389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Labrador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8C838FD-597A-BD45-96B6-1812F67414A8}"/>
              </a:ext>
            </a:extLst>
          </p:cNvPr>
          <p:cNvSpPr txBox="1"/>
          <p:nvPr/>
        </p:nvSpPr>
        <p:spPr>
          <a:xfrm>
            <a:off x="6783932" y="423389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33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5DF1A38-396E-F143-AAD9-D834E63827FE}"/>
              </a:ext>
            </a:extLst>
          </p:cNvPr>
          <p:cNvSpPr txBox="1"/>
          <p:nvPr/>
        </p:nvSpPr>
        <p:spPr>
          <a:xfrm>
            <a:off x="8757328" y="423389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56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13D103C-9234-BB48-88BE-58150B7F6424}"/>
              </a:ext>
            </a:extLst>
          </p:cNvPr>
          <p:cNvSpPr txBox="1"/>
          <p:nvPr/>
        </p:nvSpPr>
        <p:spPr>
          <a:xfrm>
            <a:off x="4761790" y="469556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Beagle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262F381-C021-B343-84F7-1B4E825CB1ED}"/>
              </a:ext>
            </a:extLst>
          </p:cNvPr>
          <p:cNvSpPr txBox="1"/>
          <p:nvPr/>
        </p:nvSpPr>
        <p:spPr>
          <a:xfrm>
            <a:off x="6783932" y="469556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10.2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556264F-4612-2E4B-A538-776183BC08E7}"/>
              </a:ext>
            </a:extLst>
          </p:cNvPr>
          <p:cNvSpPr txBox="1"/>
          <p:nvPr/>
        </p:nvSpPr>
        <p:spPr>
          <a:xfrm>
            <a:off x="8757328" y="469556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34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F0F19B1-2DD8-834F-8237-F049F9B82A96}"/>
              </a:ext>
            </a:extLst>
          </p:cNvPr>
          <p:cNvSpPr txBox="1"/>
          <p:nvPr/>
        </p:nvSpPr>
        <p:spPr>
          <a:xfrm>
            <a:off x="4713044" y="5157229"/>
            <a:ext cx="2070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Newfoundland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163FBC4-B6D5-8D41-B279-3F9D3E00DC06}"/>
              </a:ext>
            </a:extLst>
          </p:cNvPr>
          <p:cNvSpPr txBox="1"/>
          <p:nvPr/>
        </p:nvSpPr>
        <p:spPr>
          <a:xfrm>
            <a:off x="6783932" y="515722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70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D6DFCE3-F2CC-EF4B-B232-5BB3A9B1F6C0}"/>
              </a:ext>
            </a:extLst>
          </p:cNvPr>
          <p:cNvSpPr txBox="1"/>
          <p:nvPr/>
        </p:nvSpPr>
        <p:spPr>
          <a:xfrm>
            <a:off x="8757328" y="515722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69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6F79D85-83C6-B740-948A-1886E17134A0}"/>
              </a:ext>
            </a:extLst>
          </p:cNvPr>
          <p:cNvSpPr txBox="1"/>
          <p:nvPr/>
        </p:nvSpPr>
        <p:spPr>
          <a:xfrm>
            <a:off x="4761790" y="561889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Chihuahua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002CCE0-0650-0046-AAB6-F7C88936D1D7}"/>
              </a:ext>
            </a:extLst>
          </p:cNvPr>
          <p:cNvSpPr txBox="1"/>
          <p:nvPr/>
        </p:nvSpPr>
        <p:spPr>
          <a:xfrm>
            <a:off x="6783932" y="561889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1.3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AE49F9F-1767-F146-90B9-7D689AD2EFE8}"/>
              </a:ext>
            </a:extLst>
          </p:cNvPr>
          <p:cNvSpPr txBox="1"/>
          <p:nvPr/>
        </p:nvSpPr>
        <p:spPr>
          <a:xfrm>
            <a:off x="8757328" y="5618894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20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756E1BF-CA57-6B4B-90D5-4324085ADCB8}"/>
              </a:ext>
            </a:extLst>
          </p:cNvPr>
          <p:cNvSpPr txBox="1"/>
          <p:nvPr/>
        </p:nvSpPr>
        <p:spPr>
          <a:xfrm>
            <a:off x="4737417" y="608055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Affenpinscher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4B1B1AC-B75A-2943-AA36-4CF6B8C0EBD1}"/>
              </a:ext>
            </a:extLst>
          </p:cNvPr>
          <p:cNvSpPr txBox="1"/>
          <p:nvPr/>
        </p:nvSpPr>
        <p:spPr>
          <a:xfrm>
            <a:off x="6759559" y="608055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9.6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F10C657-3220-C146-B413-3C21B8D20D78}"/>
              </a:ext>
            </a:extLst>
          </p:cNvPr>
          <p:cNvSpPr txBox="1"/>
          <p:nvPr/>
        </p:nvSpPr>
        <p:spPr>
          <a:xfrm>
            <a:off x="8732955" y="6080559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27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1383107-2D8D-BD49-B0B8-9B0BB1E2668A}"/>
              </a:ext>
            </a:extLst>
          </p:cNvPr>
          <p:cNvSpPr txBox="1"/>
          <p:nvPr/>
        </p:nvSpPr>
        <p:spPr>
          <a:xfrm>
            <a:off x="728632" y="4375044"/>
            <a:ext cx="30946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Rows ⇒</a:t>
            </a:r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Observations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B27F559-8159-D843-9EA4-878FE9DCF50C}"/>
              </a:ext>
            </a:extLst>
          </p:cNvPr>
          <p:cNvSpPr txBox="1"/>
          <p:nvPr/>
        </p:nvSpPr>
        <p:spPr>
          <a:xfrm>
            <a:off x="5830954" y="2224808"/>
            <a:ext cx="4129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>
                <a:solidFill>
                  <a:schemeClr val="accent6">
                    <a:lumMod val="75000"/>
                  </a:schemeClr>
                </a:solidFill>
              </a:rPr>
              <a:t>Columns ⇒ Features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222445" y="1018148"/>
            <a:ext cx="7288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The primary way that we will organize data is called the tabular data model. Data are arranged into a grid of rows and columns.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F859E38-A1F5-3C45-970B-CA67D5495A55}"/>
              </a:ext>
            </a:extLst>
          </p:cNvPr>
          <p:cNvSpPr txBox="1"/>
          <p:nvPr/>
        </p:nvSpPr>
        <p:spPr>
          <a:xfrm>
            <a:off x="962495" y="4836709"/>
            <a:ext cx="2620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noProof="1">
                <a:solidFill>
                  <a:schemeClr val="accent5">
                    <a:lumMod val="60000"/>
                    <a:lumOff val="40000"/>
                  </a:schemeClr>
                </a:solidFill>
              </a:rPr>
              <a:t>each row represents one observation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C8708B0-79F7-2F4E-A98A-4521AE0CD39D}"/>
              </a:ext>
            </a:extLst>
          </p:cNvPr>
          <p:cNvSpPr txBox="1"/>
          <p:nvPr/>
        </p:nvSpPr>
        <p:spPr>
          <a:xfrm>
            <a:off x="6585319" y="2610377"/>
            <a:ext cx="2620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each feature has name and a data type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0D73558-E8CB-8549-AB8F-1C1DAEF4E791}"/>
              </a:ext>
            </a:extLst>
          </p:cNvPr>
          <p:cNvSpPr txBox="1"/>
          <p:nvPr/>
        </p:nvSpPr>
        <p:spPr>
          <a:xfrm>
            <a:off x="1994811" y="2909228"/>
            <a:ext cx="2620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the individual entries are called </a:t>
            </a:r>
            <a:r>
              <a:rPr lang="fr-FR" sz="1600" b="1" noProof="1">
                <a:solidFill>
                  <a:schemeClr val="bg1">
                    <a:lumMod val="65000"/>
                  </a:schemeClr>
                </a:solidFill>
              </a:rPr>
              <a:t>values</a:t>
            </a:r>
            <a:endParaRPr lang="fr-FR" sz="1600" noProof="1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DC98709-6650-814E-A7CB-A3E19D1E42A1}"/>
              </a:ext>
            </a:extLst>
          </p:cNvPr>
          <p:cNvCxnSpPr>
            <a:cxnSpLocks/>
          </p:cNvCxnSpPr>
          <p:nvPr/>
        </p:nvCxnSpPr>
        <p:spPr>
          <a:xfrm>
            <a:off x="3289863" y="3532124"/>
            <a:ext cx="1793766" cy="932607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74483B3E-3146-3A49-913B-D82CD293FBB4}"/>
              </a:ext>
            </a:extLst>
          </p:cNvPr>
          <p:cNvSpPr/>
          <p:nvPr/>
        </p:nvSpPr>
        <p:spPr>
          <a:xfrm>
            <a:off x="6836951" y="3325232"/>
            <a:ext cx="1871631" cy="320232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03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3143244" y="89944"/>
            <a:ext cx="5927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Tabular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335864" y="1351508"/>
            <a:ext cx="95420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Each feature (column) in the tabular data model has a </a:t>
            </a:r>
            <a:r>
              <a:rPr lang="fr-FR" sz="2400" b="1" noProof="1"/>
              <a:t>data type</a:t>
            </a:r>
            <a:r>
              <a:rPr lang="fr-FR" sz="2400" noProof="1"/>
              <a:t> associated with it. This is not always explicit in way the dataset is saved, but will be defined when we are working with it in R. </a:t>
            </a:r>
          </a:p>
          <a:p>
            <a:endParaRPr lang="fr-FR" sz="2400" noProof="1"/>
          </a:p>
          <a:p>
            <a:r>
              <a:rPr lang="fr-FR" sz="2400" noProof="1"/>
              <a:t>The two most common data types we will see are:</a:t>
            </a:r>
          </a:p>
          <a:p>
            <a:endParaRPr lang="fr-FR" sz="2400" noProof="1"/>
          </a:p>
          <a:p>
            <a:r>
              <a:rPr lang="fr-FR" sz="2400" noProof="1"/>
              <a:t>        ↣ </a:t>
            </a:r>
            <a:r>
              <a:rPr lang="fr-FR" sz="2400" b="1" noProof="1"/>
              <a:t>numeric: </a:t>
            </a:r>
            <a:r>
              <a:rPr lang="fr-FR" sz="2400" noProof="1"/>
              <a:t>everything can be represented by a number</a:t>
            </a:r>
            <a:endParaRPr lang="fr-FR" sz="2400" b="1" noProof="1"/>
          </a:p>
          <a:p>
            <a:r>
              <a:rPr lang="fr-FR" sz="2400" noProof="1"/>
              <a:t>        ↣ </a:t>
            </a:r>
            <a:r>
              <a:rPr lang="fr-FR" sz="2400" b="1" noProof="1"/>
              <a:t>character: </a:t>
            </a:r>
            <a:r>
              <a:rPr lang="fr-FR" sz="2400" noProof="1"/>
              <a:t>arbitrary sequences of any characters</a:t>
            </a:r>
          </a:p>
          <a:p>
            <a:endParaRPr lang="fr-FR" sz="2400" noProof="1"/>
          </a:p>
          <a:p>
            <a:r>
              <a:rPr lang="fr-FR" sz="2400" noProof="1"/>
              <a:t>There is a single type for each feature; we cannot mix and match data types. We will see other data types as they arise in our work.</a:t>
            </a:r>
          </a:p>
        </p:txBody>
      </p:sp>
    </p:spTree>
    <p:extLst>
      <p:ext uri="{BB962C8B-B14F-4D97-AF65-F5344CB8AC3E}">
        <p14:creationId xmlns:p14="http://schemas.microsoft.com/office/powerpoint/2010/main" val="181787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3143244" y="89944"/>
            <a:ext cx="5927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Tabular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2495075" y="2848458"/>
            <a:ext cx="1949024" cy="46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/>
              <a:t>breed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34CBCF-A900-4F4D-9D60-A82242B93D9B}"/>
              </a:ext>
            </a:extLst>
          </p:cNvPr>
          <p:cNvSpPr txBox="1"/>
          <p:nvPr/>
        </p:nvSpPr>
        <p:spPr>
          <a:xfrm>
            <a:off x="4541590" y="2848458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/>
              <a:t>weight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EAA891-DE2E-8148-86B8-5A144434CF73}"/>
              </a:ext>
            </a:extLst>
          </p:cNvPr>
          <p:cNvSpPr txBox="1"/>
          <p:nvPr/>
        </p:nvSpPr>
        <p:spPr>
          <a:xfrm>
            <a:off x="6588105" y="2848458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/>
              <a:t>height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467777-E975-5245-A811-57D9DBC8631D}"/>
              </a:ext>
            </a:extLst>
          </p:cNvPr>
          <p:cNvSpPr txBox="1"/>
          <p:nvPr/>
        </p:nvSpPr>
        <p:spPr>
          <a:xfrm>
            <a:off x="2543821" y="3310123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Shih-Tzu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0408AF-1BDF-774A-8A69-24546AD12E66}"/>
              </a:ext>
            </a:extLst>
          </p:cNvPr>
          <p:cNvSpPr txBox="1"/>
          <p:nvPr/>
        </p:nvSpPr>
        <p:spPr>
          <a:xfrm>
            <a:off x="4565963" y="3310123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5.5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B116D05-2F46-B044-A33E-F3E49D6033D0}"/>
              </a:ext>
            </a:extLst>
          </p:cNvPr>
          <p:cNvSpPr txBox="1"/>
          <p:nvPr/>
        </p:nvSpPr>
        <p:spPr>
          <a:xfrm>
            <a:off x="6539359" y="3310123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24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016208D-6A05-934F-A363-8AD26D1F7665}"/>
              </a:ext>
            </a:extLst>
          </p:cNvPr>
          <p:cNvSpPr txBox="1"/>
          <p:nvPr/>
        </p:nvSpPr>
        <p:spPr>
          <a:xfrm>
            <a:off x="2543821" y="3771788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Labrador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8C838FD-597A-BD45-96B6-1812F67414A8}"/>
              </a:ext>
            </a:extLst>
          </p:cNvPr>
          <p:cNvSpPr txBox="1"/>
          <p:nvPr/>
        </p:nvSpPr>
        <p:spPr>
          <a:xfrm>
            <a:off x="4565963" y="3771788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33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5DF1A38-396E-F143-AAD9-D834E63827FE}"/>
              </a:ext>
            </a:extLst>
          </p:cNvPr>
          <p:cNvSpPr txBox="1"/>
          <p:nvPr/>
        </p:nvSpPr>
        <p:spPr>
          <a:xfrm>
            <a:off x="6539359" y="3771788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56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13D103C-9234-BB48-88BE-58150B7F6424}"/>
              </a:ext>
            </a:extLst>
          </p:cNvPr>
          <p:cNvSpPr txBox="1"/>
          <p:nvPr/>
        </p:nvSpPr>
        <p:spPr>
          <a:xfrm>
            <a:off x="2543821" y="4233453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Beagle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262F381-C021-B343-84F7-1B4E825CB1ED}"/>
              </a:ext>
            </a:extLst>
          </p:cNvPr>
          <p:cNvSpPr txBox="1"/>
          <p:nvPr/>
        </p:nvSpPr>
        <p:spPr>
          <a:xfrm>
            <a:off x="4565963" y="4233453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10.2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556264F-4612-2E4B-A538-776183BC08E7}"/>
              </a:ext>
            </a:extLst>
          </p:cNvPr>
          <p:cNvSpPr txBox="1"/>
          <p:nvPr/>
        </p:nvSpPr>
        <p:spPr>
          <a:xfrm>
            <a:off x="6539359" y="4233453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34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F0F19B1-2DD8-834F-8237-F049F9B82A96}"/>
              </a:ext>
            </a:extLst>
          </p:cNvPr>
          <p:cNvSpPr txBox="1"/>
          <p:nvPr/>
        </p:nvSpPr>
        <p:spPr>
          <a:xfrm>
            <a:off x="2495075" y="4695118"/>
            <a:ext cx="2070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Newfoundland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163FBC4-B6D5-8D41-B279-3F9D3E00DC06}"/>
              </a:ext>
            </a:extLst>
          </p:cNvPr>
          <p:cNvSpPr txBox="1"/>
          <p:nvPr/>
        </p:nvSpPr>
        <p:spPr>
          <a:xfrm>
            <a:off x="4565963" y="4695118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70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D6DFCE3-F2CC-EF4B-B232-5BB3A9B1F6C0}"/>
              </a:ext>
            </a:extLst>
          </p:cNvPr>
          <p:cNvSpPr txBox="1"/>
          <p:nvPr/>
        </p:nvSpPr>
        <p:spPr>
          <a:xfrm>
            <a:off x="6539359" y="4695118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69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6F79D85-83C6-B740-948A-1886E17134A0}"/>
              </a:ext>
            </a:extLst>
          </p:cNvPr>
          <p:cNvSpPr txBox="1"/>
          <p:nvPr/>
        </p:nvSpPr>
        <p:spPr>
          <a:xfrm>
            <a:off x="2543821" y="5156783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Chihuahua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002CCE0-0650-0046-AAB6-F7C88936D1D7}"/>
              </a:ext>
            </a:extLst>
          </p:cNvPr>
          <p:cNvSpPr txBox="1"/>
          <p:nvPr/>
        </p:nvSpPr>
        <p:spPr>
          <a:xfrm>
            <a:off x="4565963" y="5156783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1.3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AE49F9F-1767-F146-90B9-7D689AD2EFE8}"/>
              </a:ext>
            </a:extLst>
          </p:cNvPr>
          <p:cNvSpPr txBox="1"/>
          <p:nvPr/>
        </p:nvSpPr>
        <p:spPr>
          <a:xfrm>
            <a:off x="6539359" y="5156783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20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756E1BF-CA57-6B4B-90D5-4324085ADCB8}"/>
              </a:ext>
            </a:extLst>
          </p:cNvPr>
          <p:cNvSpPr txBox="1"/>
          <p:nvPr/>
        </p:nvSpPr>
        <p:spPr>
          <a:xfrm>
            <a:off x="2519448" y="5618448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Affenpinscher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4B1B1AC-B75A-2943-AA36-4CF6B8C0EBD1}"/>
              </a:ext>
            </a:extLst>
          </p:cNvPr>
          <p:cNvSpPr txBox="1"/>
          <p:nvPr/>
        </p:nvSpPr>
        <p:spPr>
          <a:xfrm>
            <a:off x="4541590" y="5618448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9.6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F10C657-3220-C146-B413-3C21B8D20D78}"/>
              </a:ext>
            </a:extLst>
          </p:cNvPr>
          <p:cNvSpPr txBox="1"/>
          <p:nvPr/>
        </p:nvSpPr>
        <p:spPr>
          <a:xfrm>
            <a:off x="6514986" y="5618448"/>
            <a:ext cx="19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27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89787" y="1160182"/>
            <a:ext cx="815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Implied data types in our example: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BD22DCE-0C45-AD4E-9E6B-F4C766E67D0A}"/>
              </a:ext>
            </a:extLst>
          </p:cNvPr>
          <p:cNvSpPr txBox="1"/>
          <p:nvPr/>
        </p:nvSpPr>
        <p:spPr>
          <a:xfrm>
            <a:off x="2004981" y="1861088"/>
            <a:ext cx="30946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character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017E9C9-988F-CD4B-A5AF-21D0A2C41F32}"/>
              </a:ext>
            </a:extLst>
          </p:cNvPr>
          <p:cNvSpPr txBox="1"/>
          <p:nvPr/>
        </p:nvSpPr>
        <p:spPr>
          <a:xfrm>
            <a:off x="4014937" y="1861088"/>
            <a:ext cx="30946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numeric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00A88C8-CE0A-5642-B83A-B63A7830B922}"/>
              </a:ext>
            </a:extLst>
          </p:cNvPr>
          <p:cNvSpPr txBox="1"/>
          <p:nvPr/>
        </p:nvSpPr>
        <p:spPr>
          <a:xfrm>
            <a:off x="5988333" y="1847602"/>
            <a:ext cx="30946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numeric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7E5C8AA-79EA-0742-B296-9F3C7E768F4C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3469587" y="2382155"/>
            <a:ext cx="0" cy="466303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6042E3F1-35B7-684D-BFCC-E75D12B2BF89}"/>
              </a:ext>
            </a:extLst>
          </p:cNvPr>
          <p:cNvCxnSpPr>
            <a:cxnSpLocks/>
          </p:cNvCxnSpPr>
          <p:nvPr/>
        </p:nvCxnSpPr>
        <p:spPr>
          <a:xfrm>
            <a:off x="5526634" y="2309267"/>
            <a:ext cx="0" cy="466303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2FC470E-19CE-EF4A-B81B-D41A1E0EDC70}"/>
              </a:ext>
            </a:extLst>
          </p:cNvPr>
          <p:cNvCxnSpPr>
            <a:cxnSpLocks/>
          </p:cNvCxnSpPr>
          <p:nvPr/>
        </p:nvCxnSpPr>
        <p:spPr>
          <a:xfrm>
            <a:off x="7486189" y="2322753"/>
            <a:ext cx="0" cy="466303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7701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377</Words>
  <Application>Microsoft Macintosh PowerPoint</Application>
  <PresentationFormat>Grand écran</PresentationFormat>
  <Paragraphs>121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15</cp:revision>
  <dcterms:created xsi:type="dcterms:W3CDTF">2021-04-28T17:57:29Z</dcterms:created>
  <dcterms:modified xsi:type="dcterms:W3CDTF">2021-07-30T00:13:37Z</dcterms:modified>
</cp:coreProperties>
</file>