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27/09/2021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27/09/2021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Vectors and Lists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25600" y="1351508"/>
            <a:ext cx="9438396" cy="4524315"/>
          </a:xfrm>
          <a:prstGeom prst="rect">
            <a:avLst/>
          </a:prstGeom>
          <a:noFill/>
        </p:spPr>
        <p:txBody>
          <a:bodyPr wrap="square" rtlCol="0">
            <a:spAutoFit/>
          </a:bodyPr>
          <a:lstStyle/>
          <a:p>
            <a:r>
              <a:rPr lang="fr-FR" sz="2400" noProof="1"/>
              <a:t>There are two basic object types in R to ordered data:</a:t>
            </a:r>
          </a:p>
          <a:p>
            <a:endParaRPr lang="fr-FR" sz="2400" noProof="1"/>
          </a:p>
          <a:p>
            <a:pPr lvl="1"/>
            <a:r>
              <a:rPr lang="fr-FR" sz="2400" b="1" noProof="1"/>
              <a:t>Vectors</a:t>
            </a:r>
            <a:r>
              <a:rPr lang="fr-FR" sz="2400" noProof="1"/>
              <a:t> are fairly strict, with all elements being of the same type (i.e., integers or characters). We have created these using the c() function and they are used internally to store the columns of a tibble.</a:t>
            </a:r>
          </a:p>
          <a:p>
            <a:endParaRPr lang="fr-FR" sz="2400" noProof="1"/>
          </a:p>
          <a:p>
            <a:pPr lvl="1"/>
            <a:r>
              <a:rPr lang="fr-FR" sz="2400" b="1" noProof="1"/>
              <a:t>Lists</a:t>
            </a:r>
            <a:r>
              <a:rPr lang="fr-FR" sz="2400" noProof="1"/>
              <a:t> are much more flexible. Nearly anything can be put into each slot of a list: vectors of different lengths and data types, other lists, and even other R objects.</a:t>
            </a:r>
          </a:p>
          <a:p>
            <a:endParaRPr lang="fr-FR" sz="2400" b="1" noProof="1"/>
          </a:p>
          <a:p>
            <a:r>
              <a:rPr lang="fr-FR" sz="2400" noProof="1"/>
              <a:t>As we have seen, vectors are usually fairly nice and can be put directly into a data table. Lists require some more work. </a:t>
            </a:r>
          </a:p>
        </p:txBody>
      </p:sp>
    </p:spTree>
    <p:extLst>
      <p:ext uri="{BB962C8B-B14F-4D97-AF65-F5344CB8AC3E}">
        <p14:creationId xmlns:p14="http://schemas.microsoft.com/office/powerpoint/2010/main" val="35245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Accessing Vector Elements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50736" y="1905506"/>
            <a:ext cx="9690528" cy="3046988"/>
          </a:xfrm>
          <a:prstGeom prst="rect">
            <a:avLst/>
          </a:prstGeom>
          <a:noFill/>
        </p:spPr>
        <p:txBody>
          <a:bodyPr wrap="square" rtlCol="0">
            <a:spAutoFit/>
          </a:bodyPr>
          <a:lstStyle/>
          <a:p>
            <a:r>
              <a:rPr lang="fr-FR" sz="2400" noProof="1"/>
              <a:t>If we want to access a single element of a vector, we can use a single square bracket with the desired element number inside (Note: R starts numbering at 1):</a:t>
            </a:r>
          </a:p>
          <a:p>
            <a:endParaRPr lang="fr-FR" sz="2400" noProof="1"/>
          </a:p>
          <a:p>
            <a:r>
              <a:rPr lang="fr-FR" sz="2400" noProof="1">
                <a:solidFill>
                  <a:schemeClr val="accent4">
                    <a:lumMod val="75000"/>
                  </a:schemeClr>
                </a:solidFill>
              </a:rPr>
              <a:t>	&gt; example &lt;- c(1, 1, 2, 3, 5, 8)</a:t>
            </a:r>
          </a:p>
          <a:p>
            <a:r>
              <a:rPr lang="fr-FR" sz="2400" noProof="1">
                <a:solidFill>
                  <a:schemeClr val="accent4">
                    <a:lumMod val="75000"/>
                  </a:schemeClr>
                </a:solidFill>
              </a:rPr>
              <a:t>	&gt; example[3]</a:t>
            </a:r>
          </a:p>
          <a:p>
            <a:r>
              <a:rPr lang="fr-FR" sz="2400" noProof="1">
                <a:solidFill>
                  <a:schemeClr val="accent4">
                    <a:lumMod val="75000"/>
                  </a:schemeClr>
                </a:solidFill>
              </a:rPr>
              <a:t>	[1]  2</a:t>
            </a:r>
          </a:p>
          <a:p>
            <a:r>
              <a:rPr lang="fr-FR" sz="2400" noProof="1"/>
              <a:t> </a:t>
            </a:r>
          </a:p>
        </p:txBody>
      </p:sp>
    </p:spTree>
    <p:extLst>
      <p:ext uri="{BB962C8B-B14F-4D97-AF65-F5344CB8AC3E}">
        <p14:creationId xmlns:p14="http://schemas.microsoft.com/office/powerpoint/2010/main" val="189895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List Example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522954" y="1257029"/>
            <a:ext cx="9690528" cy="5355312"/>
          </a:xfrm>
          <a:prstGeom prst="rect">
            <a:avLst/>
          </a:prstGeom>
          <a:noFill/>
        </p:spPr>
        <p:txBody>
          <a:bodyPr wrap="square" rtlCol="0">
            <a:spAutoFit/>
          </a:bodyPr>
          <a:lstStyle/>
          <a:p>
            <a:r>
              <a:rPr lang="fr-FR" noProof="1"/>
              <a:t>Here is an example of a small list in R with three elements (don’t worry about how it is created; we will see this soon):</a:t>
            </a:r>
          </a:p>
          <a:p>
            <a:pPr lvl="1"/>
            <a:endParaRPr lang="fr-FR" noProof="1">
              <a:solidFill>
                <a:schemeClr val="accent4">
                  <a:lumMod val="75000"/>
                </a:schemeClr>
              </a:solidFill>
            </a:endParaRPr>
          </a:p>
          <a:p>
            <a:pPr lvl="1"/>
            <a:r>
              <a:rPr lang="fr-FR" noProof="1">
                <a:solidFill>
                  <a:schemeClr val="accent4">
                    <a:lumMod val="75000"/>
                  </a:schemeClr>
                </a:solidFill>
              </a:rPr>
              <a:t>&gt; example</a:t>
            </a:r>
          </a:p>
          <a:p>
            <a:pPr lvl="1"/>
            <a:r>
              <a:rPr lang="fr-FR" noProof="1">
                <a:solidFill>
                  <a:schemeClr val="accent4">
                    <a:lumMod val="75000"/>
                  </a:schemeClr>
                </a:solidFill>
              </a:rPr>
              <a:t>[[1]]</a:t>
            </a:r>
          </a:p>
          <a:p>
            <a:pPr lvl="1"/>
            <a:r>
              <a:rPr lang="fr-FR" noProof="1">
                <a:solidFill>
                  <a:schemeClr val="accent4">
                    <a:lumMod val="75000"/>
                  </a:schemeClr>
                </a:solidFill>
              </a:rPr>
              <a:t>[1] 1 2 3</a:t>
            </a:r>
          </a:p>
          <a:p>
            <a:pPr lvl="1"/>
            <a:endParaRPr lang="fr-FR" noProof="1">
              <a:solidFill>
                <a:schemeClr val="accent4">
                  <a:lumMod val="75000"/>
                </a:schemeClr>
              </a:solidFill>
            </a:endParaRPr>
          </a:p>
          <a:p>
            <a:pPr lvl="1"/>
            <a:r>
              <a:rPr lang="fr-FR" noProof="1">
                <a:solidFill>
                  <a:schemeClr val="accent4">
                    <a:lumMod val="75000"/>
                  </a:schemeClr>
                </a:solidFill>
              </a:rPr>
              <a:t>[[2]]</a:t>
            </a:r>
          </a:p>
          <a:p>
            <a:pPr lvl="1"/>
            <a:r>
              <a:rPr lang="fr-FR" noProof="1">
                <a:solidFill>
                  <a:schemeClr val="accent4">
                    <a:lumMod val="75000"/>
                  </a:schemeClr>
                </a:solidFill>
              </a:rPr>
              <a:t>[1]  6  7  8  9 10</a:t>
            </a:r>
          </a:p>
          <a:p>
            <a:pPr lvl="1"/>
            <a:endParaRPr lang="fr-FR" noProof="1">
              <a:solidFill>
                <a:schemeClr val="accent4">
                  <a:lumMod val="75000"/>
                </a:schemeClr>
              </a:solidFill>
            </a:endParaRPr>
          </a:p>
          <a:p>
            <a:pPr lvl="1"/>
            <a:r>
              <a:rPr lang="fr-FR" noProof="1">
                <a:solidFill>
                  <a:schemeClr val="accent4">
                    <a:lumMod val="75000"/>
                  </a:schemeClr>
                </a:solidFill>
              </a:rPr>
              <a:t>[[3]]</a:t>
            </a:r>
          </a:p>
          <a:p>
            <a:pPr lvl="1"/>
            <a:r>
              <a:rPr lang="fr-FR" noProof="1">
                <a:solidFill>
                  <a:schemeClr val="accent4">
                    <a:lumMod val="75000"/>
                  </a:schemeClr>
                </a:solidFill>
              </a:rPr>
              <a:t> [1] 0.26550866 0.37212390 0.57285336 0.90820779</a:t>
            </a:r>
          </a:p>
          <a:p>
            <a:pPr lvl="1"/>
            <a:r>
              <a:rPr lang="fr-FR" noProof="1">
                <a:solidFill>
                  <a:schemeClr val="accent4">
                    <a:lumMod val="75000"/>
                  </a:schemeClr>
                </a:solidFill>
              </a:rPr>
              <a:t> [5] 0.20168193 0.89838968 0.94467527 0.66079779</a:t>
            </a:r>
          </a:p>
          <a:p>
            <a:pPr lvl="1"/>
            <a:r>
              <a:rPr lang="fr-FR" noProof="1">
                <a:solidFill>
                  <a:schemeClr val="accent4">
                    <a:lumMod val="75000"/>
                  </a:schemeClr>
                </a:solidFill>
              </a:rPr>
              <a:t> [9] 0.62911404 0.06178627 0.20597457 0.17655675</a:t>
            </a:r>
          </a:p>
          <a:p>
            <a:pPr lvl="1"/>
            <a:r>
              <a:rPr lang="fr-FR" noProof="1">
                <a:solidFill>
                  <a:schemeClr val="accent4">
                    <a:lumMod val="75000"/>
                  </a:schemeClr>
                </a:solidFill>
              </a:rPr>
              <a:t>[13] 0.68702285 0.38410372 0.76984142 0.49769924</a:t>
            </a:r>
          </a:p>
          <a:p>
            <a:pPr lvl="1"/>
            <a:r>
              <a:rPr lang="fr-FR" noProof="1">
                <a:solidFill>
                  <a:schemeClr val="accent4">
                    <a:lumMod val="75000"/>
                  </a:schemeClr>
                </a:solidFill>
              </a:rPr>
              <a:t>[17] 0.71761851 0.99190609 0.38003518 0.77744522</a:t>
            </a:r>
          </a:p>
          <a:p>
            <a:pPr lvl="1"/>
            <a:endParaRPr lang="fr-FR" noProof="1"/>
          </a:p>
          <a:p>
            <a:r>
              <a:rPr lang="fr-FR" noProof="1"/>
              <a:t>The first contains three integers, the second five integers, and the last has twenty random values between 0 and 1.</a:t>
            </a:r>
          </a:p>
        </p:txBody>
      </p:sp>
    </p:spTree>
    <p:extLst>
      <p:ext uri="{BB962C8B-B14F-4D97-AF65-F5344CB8AC3E}">
        <p14:creationId xmlns:p14="http://schemas.microsoft.com/office/powerpoint/2010/main" val="119355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List Example With Names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522954" y="1474743"/>
            <a:ext cx="9690528" cy="4247317"/>
          </a:xfrm>
          <a:prstGeom prst="rect">
            <a:avLst/>
          </a:prstGeom>
          <a:noFill/>
        </p:spPr>
        <p:txBody>
          <a:bodyPr wrap="square" rtlCol="0">
            <a:spAutoFit/>
          </a:bodyPr>
          <a:lstStyle/>
          <a:p>
            <a:r>
              <a:rPr lang="fr-FR" noProof="1"/>
              <a:t>The elements of an R list can, optionally, contain names, here is the same list with names:</a:t>
            </a:r>
          </a:p>
          <a:p>
            <a:pPr lvl="1"/>
            <a:endParaRPr lang="fr-FR" noProof="1">
              <a:solidFill>
                <a:schemeClr val="accent4">
                  <a:lumMod val="75000"/>
                </a:schemeClr>
              </a:solidFill>
            </a:endParaRPr>
          </a:p>
          <a:p>
            <a:pPr lvl="1"/>
            <a:r>
              <a:rPr lang="fr-FR" noProof="1">
                <a:solidFill>
                  <a:schemeClr val="accent4">
                    <a:lumMod val="75000"/>
                  </a:schemeClr>
                </a:solidFill>
              </a:rPr>
              <a:t>&gt; example_name</a:t>
            </a:r>
          </a:p>
          <a:p>
            <a:pPr lvl="1"/>
            <a:r>
              <a:rPr lang="fr-FR" noProof="1">
                <a:solidFill>
                  <a:schemeClr val="accent4">
                    <a:lumMod val="75000"/>
                  </a:schemeClr>
                </a:solidFill>
              </a:rPr>
              <a:t>$alpha</a:t>
            </a:r>
          </a:p>
          <a:p>
            <a:pPr lvl="1"/>
            <a:r>
              <a:rPr lang="fr-FR" noProof="1">
                <a:solidFill>
                  <a:schemeClr val="accent4">
                    <a:lumMod val="75000"/>
                  </a:schemeClr>
                </a:solidFill>
              </a:rPr>
              <a:t>[1] 1 2 3</a:t>
            </a:r>
          </a:p>
          <a:p>
            <a:pPr lvl="1"/>
            <a:endParaRPr lang="fr-FR" noProof="1">
              <a:solidFill>
                <a:schemeClr val="accent4">
                  <a:lumMod val="75000"/>
                </a:schemeClr>
              </a:solidFill>
            </a:endParaRPr>
          </a:p>
          <a:p>
            <a:pPr lvl="1"/>
            <a:r>
              <a:rPr lang="fr-FR" noProof="1">
                <a:solidFill>
                  <a:schemeClr val="accent4">
                    <a:lumMod val="75000"/>
                  </a:schemeClr>
                </a:solidFill>
              </a:rPr>
              <a:t>$beta</a:t>
            </a:r>
          </a:p>
          <a:p>
            <a:pPr lvl="1"/>
            <a:r>
              <a:rPr lang="fr-FR" noProof="1">
                <a:solidFill>
                  <a:schemeClr val="accent4">
                    <a:lumMod val="75000"/>
                  </a:schemeClr>
                </a:solidFill>
              </a:rPr>
              <a:t>[1]  6  7  8  9 10</a:t>
            </a:r>
          </a:p>
          <a:p>
            <a:pPr lvl="1"/>
            <a:endParaRPr lang="fr-FR" noProof="1">
              <a:solidFill>
                <a:schemeClr val="accent4">
                  <a:lumMod val="75000"/>
                </a:schemeClr>
              </a:solidFill>
            </a:endParaRPr>
          </a:p>
          <a:p>
            <a:pPr lvl="1"/>
            <a:r>
              <a:rPr lang="fr-FR" noProof="1">
                <a:solidFill>
                  <a:schemeClr val="accent4">
                    <a:lumMod val="75000"/>
                  </a:schemeClr>
                </a:solidFill>
              </a:rPr>
              <a:t>$gamma</a:t>
            </a:r>
          </a:p>
          <a:p>
            <a:pPr lvl="1"/>
            <a:r>
              <a:rPr lang="fr-FR" noProof="1">
                <a:solidFill>
                  <a:schemeClr val="accent4">
                    <a:lumMod val="75000"/>
                  </a:schemeClr>
                </a:solidFill>
              </a:rPr>
              <a:t> [1] 0.26550866 0.37212390 0.57285336 0.90820779</a:t>
            </a:r>
          </a:p>
          <a:p>
            <a:pPr lvl="1"/>
            <a:r>
              <a:rPr lang="fr-FR" noProof="1">
                <a:solidFill>
                  <a:schemeClr val="accent4">
                    <a:lumMod val="75000"/>
                  </a:schemeClr>
                </a:solidFill>
              </a:rPr>
              <a:t> [5] 0.20168193 0.89838968 0.94467527 0.66079779</a:t>
            </a:r>
          </a:p>
          <a:p>
            <a:pPr lvl="1"/>
            <a:r>
              <a:rPr lang="fr-FR" noProof="1">
                <a:solidFill>
                  <a:schemeClr val="accent4">
                    <a:lumMod val="75000"/>
                  </a:schemeClr>
                </a:solidFill>
              </a:rPr>
              <a:t> [9] 0.62911404 0.06178627 0.20597457 0.17655675</a:t>
            </a:r>
          </a:p>
          <a:p>
            <a:pPr lvl="1"/>
            <a:r>
              <a:rPr lang="fr-FR" noProof="1">
                <a:solidFill>
                  <a:schemeClr val="accent4">
                    <a:lumMod val="75000"/>
                  </a:schemeClr>
                </a:solidFill>
              </a:rPr>
              <a:t>[13] 0.68702285 0.38410372 0.76984142 0.49769924</a:t>
            </a:r>
          </a:p>
          <a:p>
            <a:pPr lvl="1"/>
            <a:r>
              <a:rPr lang="fr-FR" noProof="1">
                <a:solidFill>
                  <a:schemeClr val="accent4">
                    <a:lumMod val="75000"/>
                  </a:schemeClr>
                </a:solidFill>
              </a:rPr>
              <a:t>[17] 0.71761851 0.99190609 0.38003518 0.77744522</a:t>
            </a:r>
          </a:p>
        </p:txBody>
      </p:sp>
    </p:spTree>
    <p:extLst>
      <p:ext uri="{BB962C8B-B14F-4D97-AF65-F5344CB8AC3E}">
        <p14:creationId xmlns:p14="http://schemas.microsoft.com/office/powerpoint/2010/main" val="80109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Accessing List Elements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65754" y="1181730"/>
            <a:ext cx="9690528" cy="5632311"/>
          </a:xfrm>
          <a:prstGeom prst="rect">
            <a:avLst/>
          </a:prstGeom>
          <a:noFill/>
        </p:spPr>
        <p:txBody>
          <a:bodyPr wrap="square" rtlCol="0">
            <a:spAutoFit/>
          </a:bodyPr>
          <a:lstStyle/>
          <a:p>
            <a:r>
              <a:rPr lang="fr-FR" sz="2400" noProof="1"/>
              <a:t>There are two ways to get a single list element, either by using the position of the element or the name (when it exists).</a:t>
            </a:r>
          </a:p>
          <a:p>
            <a:endParaRPr lang="fr-FR" sz="2400" noProof="1"/>
          </a:p>
          <a:p>
            <a:r>
              <a:rPr lang="fr-FR" sz="2400" noProof="1"/>
              <a:t>To get a particular element by number, use double square brackets along with the element number (Note: R starts with element 1, not zero):</a:t>
            </a:r>
          </a:p>
          <a:p>
            <a:endParaRPr lang="fr-FR" sz="2400" noProof="1"/>
          </a:p>
          <a:p>
            <a:r>
              <a:rPr lang="fr-FR" sz="2400" noProof="1">
                <a:solidFill>
                  <a:schemeClr val="accent4">
                    <a:lumMod val="75000"/>
                  </a:schemeClr>
                </a:solidFill>
              </a:rPr>
              <a:t>	&gt; example[[2]]</a:t>
            </a:r>
          </a:p>
          <a:p>
            <a:r>
              <a:rPr lang="fr-FR" sz="2400" noProof="1">
                <a:solidFill>
                  <a:schemeClr val="accent4">
                    <a:lumMod val="75000"/>
                  </a:schemeClr>
                </a:solidFill>
              </a:rPr>
              <a:t>	[1]  6  7  8  9 10</a:t>
            </a:r>
          </a:p>
          <a:p>
            <a:endParaRPr lang="fr-FR" sz="2400" noProof="1"/>
          </a:p>
          <a:p>
            <a:r>
              <a:rPr lang="fr-FR" sz="2400" noProof="1"/>
              <a:t>To get a particular element by name, use a dollar sign followed by the element name:</a:t>
            </a:r>
          </a:p>
          <a:p>
            <a:endParaRPr lang="fr-FR" sz="2400" noProof="1"/>
          </a:p>
          <a:p>
            <a:r>
              <a:rPr lang="fr-FR" sz="2400" noProof="1">
                <a:solidFill>
                  <a:schemeClr val="accent4">
                    <a:lumMod val="75000"/>
                  </a:schemeClr>
                </a:solidFill>
              </a:rPr>
              <a:t>	&gt; example_name$beta</a:t>
            </a:r>
          </a:p>
          <a:p>
            <a:r>
              <a:rPr lang="fr-FR" sz="2400" noProof="1">
                <a:solidFill>
                  <a:schemeClr val="accent4">
                    <a:lumMod val="75000"/>
                  </a:schemeClr>
                </a:solidFill>
              </a:rPr>
              <a:t>	 [1]  6  7  8  9 10</a:t>
            </a:r>
          </a:p>
          <a:p>
            <a:r>
              <a:rPr lang="fr-FR" sz="2400" noProof="1"/>
              <a:t> </a:t>
            </a:r>
          </a:p>
        </p:txBody>
      </p:sp>
    </p:spTree>
    <p:extLst>
      <p:ext uri="{BB962C8B-B14F-4D97-AF65-F5344CB8AC3E}">
        <p14:creationId xmlns:p14="http://schemas.microsoft.com/office/powerpoint/2010/main" val="260436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Map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65754" y="1181730"/>
            <a:ext cx="9690528" cy="4401205"/>
          </a:xfrm>
          <a:prstGeom prst="rect">
            <a:avLst/>
          </a:prstGeom>
          <a:noFill/>
        </p:spPr>
        <p:txBody>
          <a:bodyPr wrap="square" rtlCol="0">
            <a:spAutoFit/>
          </a:bodyPr>
          <a:lstStyle/>
          <a:p>
            <a:r>
              <a:rPr lang="fr-FR" sz="2000" noProof="1"/>
              <a:t>Typically, we will want to automate the process of cycling through the elements of a list. We can do this with a map function, which applies a function to each element of a list. For example, let’s say we want to determine the length of each element of our list, we could map our example list using the function </a:t>
            </a:r>
            <a:r>
              <a:rPr lang="fr-FR" sz="2000" b="1" noProof="1"/>
              <a:t>length</a:t>
            </a:r>
            <a:r>
              <a:rPr lang="fr-FR" sz="2000" noProof="1"/>
              <a:t>:</a:t>
            </a:r>
          </a:p>
          <a:p>
            <a:endParaRPr lang="fr-FR" sz="2000" noProof="1"/>
          </a:p>
          <a:p>
            <a:r>
              <a:rPr lang="fr-FR" sz="2000" noProof="1">
                <a:solidFill>
                  <a:schemeClr val="accent4">
                    <a:lumMod val="75000"/>
                  </a:schemeClr>
                </a:solidFill>
              </a:rPr>
              <a:t>	&gt; map(example, length)</a:t>
            </a:r>
          </a:p>
          <a:p>
            <a:r>
              <a:rPr lang="fr-FR" sz="2000" noProof="1">
                <a:solidFill>
                  <a:schemeClr val="accent4">
                    <a:lumMod val="75000"/>
                  </a:schemeClr>
                </a:solidFill>
              </a:rPr>
              <a:t>	[[1]]</a:t>
            </a:r>
          </a:p>
          <a:p>
            <a:pPr lvl="2"/>
            <a:r>
              <a:rPr lang="fr-FR" sz="2000" noProof="1">
                <a:solidFill>
                  <a:schemeClr val="accent4">
                    <a:lumMod val="75000"/>
                  </a:schemeClr>
                </a:solidFill>
              </a:rPr>
              <a:t>[1] 3</a:t>
            </a:r>
          </a:p>
          <a:p>
            <a:pPr lvl="2"/>
            <a:endParaRPr lang="fr-FR" sz="2000" noProof="1">
              <a:solidFill>
                <a:schemeClr val="accent4">
                  <a:lumMod val="75000"/>
                </a:schemeClr>
              </a:solidFill>
            </a:endParaRPr>
          </a:p>
          <a:p>
            <a:pPr lvl="2"/>
            <a:r>
              <a:rPr lang="fr-FR" sz="2000" noProof="1">
                <a:solidFill>
                  <a:schemeClr val="accent4">
                    <a:lumMod val="75000"/>
                  </a:schemeClr>
                </a:solidFill>
              </a:rPr>
              <a:t>[[2]]</a:t>
            </a:r>
          </a:p>
          <a:p>
            <a:pPr lvl="2"/>
            <a:r>
              <a:rPr lang="fr-FR" sz="2000" noProof="1">
                <a:solidFill>
                  <a:schemeClr val="accent4">
                    <a:lumMod val="75000"/>
                  </a:schemeClr>
                </a:solidFill>
              </a:rPr>
              <a:t>[1] 5</a:t>
            </a:r>
          </a:p>
          <a:p>
            <a:pPr lvl="2"/>
            <a:endParaRPr lang="fr-FR" sz="2000" noProof="1">
              <a:solidFill>
                <a:schemeClr val="accent4">
                  <a:lumMod val="75000"/>
                </a:schemeClr>
              </a:solidFill>
            </a:endParaRPr>
          </a:p>
          <a:p>
            <a:pPr lvl="2"/>
            <a:r>
              <a:rPr lang="fr-FR" sz="2000" noProof="1">
                <a:solidFill>
                  <a:schemeClr val="accent4">
                    <a:lumMod val="75000"/>
                  </a:schemeClr>
                </a:solidFill>
              </a:rPr>
              <a:t>[[3]]</a:t>
            </a:r>
          </a:p>
          <a:p>
            <a:pPr lvl="2"/>
            <a:r>
              <a:rPr lang="fr-FR" sz="2000" noProof="1">
                <a:solidFill>
                  <a:schemeClr val="accent4">
                    <a:lumMod val="75000"/>
                  </a:schemeClr>
                </a:solidFill>
              </a:rPr>
              <a:t>[1] 20</a:t>
            </a:r>
          </a:p>
        </p:txBody>
      </p:sp>
    </p:spTree>
    <p:extLst>
      <p:ext uri="{BB962C8B-B14F-4D97-AF65-F5344CB8AC3E}">
        <p14:creationId xmlns:p14="http://schemas.microsoft.com/office/powerpoint/2010/main" val="345748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Map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65754" y="1181730"/>
            <a:ext cx="9690528" cy="4401205"/>
          </a:xfrm>
          <a:prstGeom prst="rect">
            <a:avLst/>
          </a:prstGeom>
          <a:noFill/>
        </p:spPr>
        <p:txBody>
          <a:bodyPr wrap="square" rtlCol="0">
            <a:spAutoFit/>
          </a:bodyPr>
          <a:lstStyle/>
          <a:p>
            <a:r>
              <a:rPr lang="fr-FR" sz="2000" noProof="1"/>
              <a:t>The output of the map function is another list. If we want to return a vector, we need to specify the data type of the vector as a postfix (remember, vectors only have one data type). </a:t>
            </a:r>
          </a:p>
          <a:p>
            <a:endParaRPr lang="fr-FR" sz="2000" noProof="1"/>
          </a:p>
          <a:p>
            <a:r>
              <a:rPr lang="fr-FR" sz="2000" noProof="1">
                <a:solidFill>
                  <a:schemeClr val="accent4">
                    <a:lumMod val="75000"/>
                  </a:schemeClr>
                </a:solidFill>
              </a:rPr>
              <a:t>	&gt; map_int(example, length)</a:t>
            </a:r>
          </a:p>
          <a:p>
            <a:r>
              <a:rPr lang="fr-FR" sz="2000" noProof="1">
                <a:solidFill>
                  <a:schemeClr val="accent4">
                    <a:lumMod val="75000"/>
                  </a:schemeClr>
                </a:solidFill>
              </a:rPr>
              <a:t>	[1]  3  5 20</a:t>
            </a:r>
          </a:p>
          <a:p>
            <a:endParaRPr lang="fr-FR" sz="2000" noProof="1">
              <a:solidFill>
                <a:schemeClr val="accent4">
                  <a:lumMod val="75000"/>
                </a:schemeClr>
              </a:solidFill>
            </a:endParaRPr>
          </a:p>
          <a:p>
            <a:r>
              <a:rPr lang="fr-FR" sz="2000" noProof="1"/>
              <a:t>The data type is quite flexible and R will do its best to create the desired output. For example, we could instead return a character vector, and R will return character values without a problem:</a:t>
            </a:r>
          </a:p>
          <a:p>
            <a:endParaRPr lang="fr-FR" sz="2000" noProof="1"/>
          </a:p>
          <a:p>
            <a:r>
              <a:rPr lang="fr-FR" sz="2000" noProof="1">
                <a:solidFill>
                  <a:schemeClr val="accent4">
                    <a:lumMod val="75000"/>
                  </a:schemeClr>
                </a:solidFill>
              </a:rPr>
              <a:t>	&gt; map_chr(example, length)</a:t>
            </a:r>
          </a:p>
          <a:p>
            <a:r>
              <a:rPr lang="fr-FR" sz="2000" noProof="1">
                <a:solidFill>
                  <a:schemeClr val="accent4">
                    <a:lumMod val="75000"/>
                  </a:schemeClr>
                </a:solidFill>
              </a:rPr>
              <a:t>	[1] "3"  "5"  "20"</a:t>
            </a:r>
          </a:p>
          <a:p>
            <a:endParaRPr lang="fr-FR" sz="2000" noProof="1">
              <a:solidFill>
                <a:schemeClr val="accent4">
                  <a:lumMod val="75000"/>
                </a:schemeClr>
              </a:solidFill>
            </a:endParaRPr>
          </a:p>
          <a:p>
            <a:r>
              <a:rPr lang="fr-FR" sz="2000" noProof="1"/>
              <a:t>Other postfix options for the map function include dbl (double) and lgl (logical).</a:t>
            </a:r>
          </a:p>
        </p:txBody>
      </p:sp>
    </p:spTree>
    <p:extLst>
      <p:ext uri="{BB962C8B-B14F-4D97-AF65-F5344CB8AC3E}">
        <p14:creationId xmlns:p14="http://schemas.microsoft.com/office/powerpoint/2010/main" val="191424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Inline Functions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50736" y="1135722"/>
            <a:ext cx="9690528" cy="5324535"/>
          </a:xfrm>
          <a:prstGeom prst="rect">
            <a:avLst/>
          </a:prstGeom>
          <a:noFill/>
        </p:spPr>
        <p:txBody>
          <a:bodyPr wrap="square" rtlCol="0">
            <a:spAutoFit/>
          </a:bodyPr>
          <a:lstStyle/>
          <a:p>
            <a:r>
              <a:rPr lang="fr-FR" sz="2000" noProof="1"/>
              <a:t>Often we will want to define a custom function to apply to each element of a list. To do this, we can create an anonomous function using the tilda operator ~ (you’ll need to find it on your keyboard). You define what to do to each list by writing code relative to a variable that is named </a:t>
            </a:r>
            <a:r>
              <a:rPr lang="fr-FR" sz="2000" b="1" noProof="1"/>
              <a:t>..1 </a:t>
            </a:r>
            <a:r>
              <a:rPr lang="fr-FR" sz="2000" noProof="1"/>
              <a:t>which is easier to show than explain.</a:t>
            </a:r>
          </a:p>
          <a:p>
            <a:endParaRPr lang="fr-FR" sz="2000" b="1" noProof="1"/>
          </a:p>
          <a:p>
            <a:r>
              <a:rPr lang="fr-FR" sz="2000" noProof="1"/>
              <a:t>Here is the use of an inline function to grab the third element of each sub-part of the example list:</a:t>
            </a:r>
          </a:p>
          <a:p>
            <a:endParaRPr lang="fr-FR" sz="2000" noProof="1"/>
          </a:p>
          <a:p>
            <a:r>
              <a:rPr lang="fr-FR" sz="2000" noProof="1">
                <a:solidFill>
                  <a:schemeClr val="accent4">
                    <a:lumMod val="75000"/>
                  </a:schemeClr>
                </a:solidFill>
              </a:rPr>
              <a:t>	&gt; map_dbl(example, ~  ..1[3])</a:t>
            </a:r>
          </a:p>
          <a:p>
            <a:r>
              <a:rPr lang="fr-FR" sz="2000" noProof="1">
                <a:solidFill>
                  <a:schemeClr val="accent4">
                    <a:lumMod val="75000"/>
                  </a:schemeClr>
                </a:solidFill>
              </a:rPr>
              <a:t>	[1] 3.0000000 8.0000000 0.5728534</a:t>
            </a:r>
          </a:p>
          <a:p>
            <a:endParaRPr lang="fr-FR" sz="2000" noProof="1">
              <a:solidFill>
                <a:schemeClr val="accent4">
                  <a:lumMod val="75000"/>
                </a:schemeClr>
              </a:solidFill>
            </a:endParaRPr>
          </a:p>
          <a:p>
            <a:r>
              <a:rPr lang="fr-FR" sz="2000" noProof="1"/>
              <a:t>The way to think about this is that we are writing a short-hand that grabs these three elements all at once:</a:t>
            </a:r>
          </a:p>
          <a:p>
            <a:endParaRPr lang="fr-FR" sz="2000" noProof="1"/>
          </a:p>
          <a:p>
            <a:r>
              <a:rPr lang="fr-FR" sz="2000" noProof="1"/>
              <a:t>	</a:t>
            </a:r>
            <a:r>
              <a:rPr lang="fr-FR" sz="2000" b="1" noProof="1">
                <a:solidFill>
                  <a:schemeClr val="accent2">
                    <a:lumMod val="75000"/>
                  </a:schemeClr>
                </a:solidFill>
              </a:rPr>
              <a:t>example[[1]]</a:t>
            </a:r>
            <a:r>
              <a:rPr lang="fr-FR" sz="2000" noProof="1">
                <a:solidFill>
                  <a:schemeClr val="accent4">
                    <a:lumMod val="75000"/>
                  </a:schemeClr>
                </a:solidFill>
              </a:rPr>
              <a:t>[3]</a:t>
            </a:r>
          </a:p>
          <a:p>
            <a:r>
              <a:rPr lang="fr-FR" sz="2000" noProof="1">
                <a:solidFill>
                  <a:schemeClr val="accent4">
                    <a:lumMod val="75000"/>
                  </a:schemeClr>
                </a:solidFill>
              </a:rPr>
              <a:t>	</a:t>
            </a:r>
            <a:r>
              <a:rPr lang="fr-FR" sz="2000" b="1" noProof="1">
                <a:solidFill>
                  <a:schemeClr val="accent2">
                    <a:lumMod val="75000"/>
                  </a:schemeClr>
                </a:solidFill>
              </a:rPr>
              <a:t>example[[2]]</a:t>
            </a:r>
            <a:r>
              <a:rPr lang="fr-FR" sz="2000" noProof="1">
                <a:solidFill>
                  <a:schemeClr val="accent4">
                    <a:lumMod val="75000"/>
                  </a:schemeClr>
                </a:solidFill>
              </a:rPr>
              <a:t>[3]</a:t>
            </a:r>
          </a:p>
          <a:p>
            <a:r>
              <a:rPr lang="fr-FR" sz="2000" noProof="1">
                <a:solidFill>
                  <a:schemeClr val="accent4">
                    <a:lumMod val="75000"/>
                  </a:schemeClr>
                </a:solidFill>
              </a:rPr>
              <a:t>	</a:t>
            </a:r>
            <a:r>
              <a:rPr lang="fr-FR" sz="2000" b="1" noProof="1">
                <a:solidFill>
                  <a:schemeClr val="accent2">
                    <a:lumMod val="75000"/>
                  </a:schemeClr>
                </a:solidFill>
              </a:rPr>
              <a:t>example[[3]]</a:t>
            </a:r>
            <a:r>
              <a:rPr lang="fr-FR" sz="2000" noProof="1">
                <a:solidFill>
                  <a:schemeClr val="accent4">
                    <a:lumMod val="75000"/>
                  </a:schemeClr>
                </a:solidFill>
              </a:rPr>
              <a:t>[3]</a:t>
            </a:r>
          </a:p>
        </p:txBody>
      </p:sp>
      <p:sp>
        <p:nvSpPr>
          <p:cNvPr id="6" name="ZoneTexte 5">
            <a:extLst>
              <a:ext uri="{FF2B5EF4-FFF2-40B4-BE49-F238E27FC236}">
                <a16:creationId xmlns:a16="http://schemas.microsoft.com/office/drawing/2014/main" id="{D406AD5E-D835-734C-AE1A-F6E851C23B9E}"/>
              </a:ext>
            </a:extLst>
          </p:cNvPr>
          <p:cNvSpPr txBox="1"/>
          <p:nvPr/>
        </p:nvSpPr>
        <p:spPr>
          <a:xfrm>
            <a:off x="4883885" y="5534756"/>
            <a:ext cx="5065657" cy="707886"/>
          </a:xfrm>
          <a:prstGeom prst="rect">
            <a:avLst/>
          </a:prstGeom>
          <a:noFill/>
        </p:spPr>
        <p:txBody>
          <a:bodyPr wrap="square" rtlCol="0">
            <a:spAutoFit/>
          </a:bodyPr>
          <a:lstStyle/>
          <a:p>
            <a:r>
              <a:rPr lang="fr-FR" sz="2000" noProof="1"/>
              <a:t>The parts in bold orange are what we call </a:t>
            </a:r>
            <a:r>
              <a:rPr lang="fr-FR" sz="2000" b="1" noProof="1">
                <a:solidFill>
                  <a:schemeClr val="accent2">
                    <a:lumMod val="75000"/>
                  </a:schemeClr>
                </a:solidFill>
              </a:rPr>
              <a:t>..1</a:t>
            </a:r>
            <a:r>
              <a:rPr lang="fr-FR" sz="2000" noProof="1"/>
              <a:t> in the code above.</a:t>
            </a:r>
          </a:p>
        </p:txBody>
      </p:sp>
    </p:spTree>
    <p:extLst>
      <p:ext uri="{BB962C8B-B14F-4D97-AF65-F5344CB8AC3E}">
        <p14:creationId xmlns:p14="http://schemas.microsoft.com/office/powerpoint/2010/main" val="421384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Two More List Functions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50736" y="1135722"/>
            <a:ext cx="9690528" cy="5109091"/>
          </a:xfrm>
          <a:prstGeom prst="rect">
            <a:avLst/>
          </a:prstGeom>
          <a:noFill/>
        </p:spPr>
        <p:txBody>
          <a:bodyPr wrap="square" rtlCol="0">
            <a:spAutoFit/>
          </a:bodyPr>
          <a:lstStyle/>
          <a:p>
            <a:r>
              <a:rPr lang="fr-FR" sz="2000" noProof="1"/>
              <a:t>There are two other things that are helpful to know when extracting data from lists. First, we can get a vector of the names of a list using the function </a:t>
            </a:r>
            <a:r>
              <a:rPr lang="fr-FR" sz="2000" b="1" noProof="1"/>
              <a:t>names()</a:t>
            </a:r>
            <a:endParaRPr lang="fr-FR" sz="2000" noProof="1"/>
          </a:p>
          <a:p>
            <a:endParaRPr lang="fr-FR" noProof="1">
              <a:latin typeface="Menlo" panose="020B0609030804020204" pitchFamily="49" charset="0"/>
              <a:ea typeface="Menlo" panose="020B0609030804020204" pitchFamily="49" charset="0"/>
              <a:cs typeface="Menlo" panose="020B0609030804020204" pitchFamily="49" charset="0"/>
            </a:endParaRPr>
          </a:p>
          <a:p>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	&gt; names(example_name)</a:t>
            </a:r>
          </a:p>
          <a:p>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	[1] "alpha" "beta"  "gamma"</a:t>
            </a:r>
          </a:p>
          <a:p>
            <a:endParaRPr lang="fr-FR" sz="2000" noProof="1">
              <a:solidFill>
                <a:schemeClr val="accent4">
                  <a:lumMod val="75000"/>
                </a:schemeClr>
              </a:solidFill>
            </a:endParaRPr>
          </a:p>
          <a:p>
            <a:r>
              <a:rPr lang="fr-FR" sz="2000" noProof="1"/>
              <a:t>Secondly, we can unravel the elements of a list into a single vector by using the flatten functions. It has a postfix like the map functions:</a:t>
            </a:r>
          </a:p>
          <a:p>
            <a:endParaRPr lang="fr-FR" sz="2000" noProof="1"/>
          </a:p>
          <a:p>
            <a:r>
              <a:rPr lang="fr-FR" sz="2000" noProof="1"/>
              <a:t>	</a:t>
            </a:r>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&gt; flatten_dbl(example)</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[1]   1.00000000  2.00000000  3.00000000  6.00000000</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[5]   7.00000000  8.00000000  9.00000000 10.00000000</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[9]   0.26550866  0.37212390  0.57285336  0.90820779</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[13]  0.20168193  0.89838968  0.94467527  0.66079779</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[17]  0.62911404  0.06178627  0.20597457  0.17655675</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[21]  0.68702285  0.38410372  0.76984142  0.49769924</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[25]  0.71761851  0.99190609  0.38003518  0.77744522</a:t>
            </a:r>
          </a:p>
        </p:txBody>
      </p:sp>
    </p:spTree>
    <p:extLst>
      <p:ext uri="{BB962C8B-B14F-4D97-AF65-F5344CB8AC3E}">
        <p14:creationId xmlns:p14="http://schemas.microsoft.com/office/powerpoint/2010/main" val="3938967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1080</Words>
  <Application>Microsoft Macintosh PowerPoint</Application>
  <PresentationFormat>Grand écran</PresentationFormat>
  <Paragraphs>125</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Menlo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13</cp:revision>
  <dcterms:created xsi:type="dcterms:W3CDTF">2021-04-28T17:57:29Z</dcterms:created>
  <dcterms:modified xsi:type="dcterms:W3CDTF">2021-09-27T22:33:42Z</dcterms:modified>
</cp:coreProperties>
</file>