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79" r:id="rId3"/>
    <p:sldId id="280" r:id="rId4"/>
    <p:sldId id="281" r:id="rId5"/>
    <p:sldId id="260" r:id="rId6"/>
    <p:sldId id="266" r:id="rId7"/>
    <p:sldId id="284" r:id="rId8"/>
    <p:sldId id="282" r:id="rId9"/>
    <p:sldId id="270" r:id="rId10"/>
    <p:sldId id="272" r:id="rId11"/>
    <p:sldId id="271" r:id="rId12"/>
    <p:sldId id="288" r:id="rId13"/>
    <p:sldId id="283" r:id="rId14"/>
    <p:sldId id="257" r:id="rId15"/>
    <p:sldId id="258" r:id="rId16"/>
    <p:sldId id="286" r:id="rId17"/>
    <p:sldId id="287" r:id="rId18"/>
    <p:sldId id="261" r:id="rId19"/>
    <p:sldId id="26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283287" y="3096784"/>
            <a:ext cx="5603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noProof="1">
                <a:solidFill>
                  <a:schemeClr val="accent2">
                    <a:lumMod val="75000"/>
                  </a:schemeClr>
                </a:solidFill>
              </a:rPr>
              <a:t>Welcome!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31568" y="21052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363608" y="1145071"/>
            <a:ext cx="6450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Lots of industry experience in DS:</a:t>
            </a:r>
          </a:p>
          <a:p>
            <a:r>
              <a:rPr lang="en-US" sz="2400" dirty="0"/>
              <a:t>    - IBM (Healthcare)</a:t>
            </a:r>
          </a:p>
          <a:p>
            <a:r>
              <a:rPr lang="en-US" sz="2400" dirty="0"/>
              <a:t>    - Travelers (Insurance)</a:t>
            </a:r>
          </a:p>
          <a:p>
            <a:r>
              <a:rPr lang="en-US" sz="2400" dirty="0"/>
              <a:t>    - DARPA (social media)</a:t>
            </a:r>
          </a:p>
          <a:p>
            <a:r>
              <a:rPr lang="en-US" sz="2400" dirty="0"/>
              <a:t>    - AT&amp;T (location analytics)</a:t>
            </a:r>
          </a:p>
          <a:p>
            <a:r>
              <a:rPr lang="en-US" sz="2400" dirty="0"/>
              <a:t>    - </a:t>
            </a:r>
            <a:r>
              <a:rPr lang="en-US" sz="2400" dirty="0" err="1"/>
              <a:t>Telperian</a:t>
            </a:r>
            <a:r>
              <a:rPr lang="en-US" sz="2400" dirty="0"/>
              <a:t> (pharmaceuticals)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C1F904-8143-A74B-89C2-BB5E6464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42" y="5485398"/>
            <a:ext cx="3905108" cy="762717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B80C41D-386E-C64A-AA25-22C9238B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06" y="1374974"/>
            <a:ext cx="1912052" cy="8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ravelers Insurance Agents | The CIB Group | Insurance ...">
            <a:extLst>
              <a:ext uri="{FF2B5EF4-FFF2-40B4-BE49-F238E27FC236}">
                <a16:creationId xmlns:a16="http://schemas.microsoft.com/office/drawing/2014/main" id="{41500DC7-C213-3442-8488-313E2C8D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11" y="2731721"/>
            <a:ext cx="3120313" cy="10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upright=Article à illustrer Organisation">
            <a:extLst>
              <a:ext uri="{FF2B5EF4-FFF2-40B4-BE49-F238E27FC236}">
                <a16:creationId xmlns:a16="http://schemas.microsoft.com/office/drawing/2014/main" id="{213EC3C5-AA79-4548-9528-57CFCDEB9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14" y="4187857"/>
            <a:ext cx="1481472" cy="8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E3830E-CCA1-1047-933B-6610BD439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135" y="4251197"/>
            <a:ext cx="2734627" cy="7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8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20780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1CE998-C59C-9946-9CFF-7857A13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83" y="1341969"/>
            <a:ext cx="4410262" cy="44166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BD7AE67-CD8F-F545-95AC-9E60A042D04A}"/>
              </a:ext>
            </a:extLst>
          </p:cNvPr>
          <p:cNvSpPr txBox="1"/>
          <p:nvPr/>
        </p:nvSpPr>
        <p:spPr>
          <a:xfrm>
            <a:off x="653393" y="2028550"/>
            <a:ext cx="566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have a dog named Roux. He is often in my office; please come say hello! </a:t>
            </a:r>
          </a:p>
        </p:txBody>
      </p:sp>
    </p:spTree>
    <p:extLst>
      <p:ext uri="{BB962C8B-B14F-4D97-AF65-F5344CB8AC3E}">
        <p14:creationId xmlns:p14="http://schemas.microsoft.com/office/powerpoint/2010/main" val="343951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You?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1646238" y="2069136"/>
            <a:ext cx="8899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Now, it’s your turn to tell me a little about yourself:</a:t>
            </a:r>
          </a:p>
          <a:p>
            <a:endParaRPr lang="en-US" sz="2400" dirty="0"/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forms.gle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/vJsiikcnPoD6FTvdA</a:t>
            </a:r>
          </a:p>
        </p:txBody>
      </p:sp>
    </p:spTree>
    <p:extLst>
      <p:ext uri="{BB962C8B-B14F-4D97-AF65-F5344CB8AC3E}">
        <p14:creationId xmlns:p14="http://schemas.microsoft.com/office/powerpoint/2010/main" val="337320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4. Course Setup</a:t>
            </a:r>
          </a:p>
        </p:txBody>
      </p:sp>
    </p:spTree>
    <p:extLst>
      <p:ext uri="{BB962C8B-B14F-4D97-AF65-F5344CB8AC3E}">
        <p14:creationId xmlns:p14="http://schemas.microsoft.com/office/powerpoint/2010/main" val="99718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Installing Course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We need to install three different components for this semester:</a:t>
            </a:r>
          </a:p>
          <a:p>
            <a:endParaRPr lang="fr-FR" sz="2400" noProof="1"/>
          </a:p>
          <a:p>
            <a:r>
              <a:rPr lang="fr-FR" sz="2400" noProof="1"/>
              <a:t>   1. The R Programming Language</a:t>
            </a:r>
          </a:p>
          <a:p>
            <a:r>
              <a:rPr lang="fr-FR" sz="2400" noProof="1"/>
              <a:t>   2. The RStudio IDE </a:t>
            </a:r>
          </a:p>
          <a:p>
            <a:r>
              <a:rPr lang="fr-FR" sz="2400" noProof="1"/>
              <a:t>   3. A set of R Packages and data</a:t>
            </a:r>
          </a:p>
          <a:p>
            <a:endParaRPr lang="fr-FR" sz="2400" noProof="1"/>
          </a:p>
          <a:p>
            <a:r>
              <a:rPr lang="fr-FR" sz="2400" noProof="1"/>
              <a:t>All of these components are open-source and available for all modern operating systems. You may have trouble, however, if you have an older OS and have not updated it recently. </a:t>
            </a:r>
          </a:p>
          <a:p>
            <a:endParaRPr lang="fr-FR" sz="2400" noProof="1"/>
          </a:p>
          <a:p>
            <a:r>
              <a:rPr lang="fr-FR" sz="2400" noProof="1"/>
              <a:t>Even if you already have R installed, I suggest doing a fresh update for the semester.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1. Installing the R Language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R, go to 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https://cran.r-project.org/ </a:t>
            </a:r>
            <a:r>
              <a:rPr lang="fr-FR" sz="2400" noProof="1"/>
              <a:t>and select your operating system. Then:</a:t>
            </a:r>
          </a:p>
          <a:p>
            <a:endParaRPr lang="fr-FR" sz="2400" noProof="1"/>
          </a:p>
          <a:p>
            <a:r>
              <a:rPr lang="fr-FR" sz="2400" noProof="1"/>
              <a:t>     </a:t>
            </a:r>
            <a:r>
              <a:rPr lang="fr-FR" sz="2400" b="1" noProof="1"/>
              <a:t>macOS</a:t>
            </a:r>
            <a:r>
              <a:rPr lang="fr-FR" sz="2400" noProof="1"/>
              <a:t> =&gt; click on R-4.2.1.pkg and follow instructions</a:t>
            </a:r>
          </a:p>
          <a:p>
            <a:r>
              <a:rPr lang="fr-FR" sz="2400" noProof="1"/>
              <a:t>     </a:t>
            </a:r>
            <a:r>
              <a:rPr lang="fr-FR" sz="2400" b="1" noProof="1"/>
              <a:t>Windows</a:t>
            </a:r>
            <a:r>
              <a:rPr lang="fr-FR" sz="2400" noProof="1"/>
              <a:t> =&gt; click on </a:t>
            </a:r>
            <a:r>
              <a:rPr lang="fr-FR" sz="2400" b="1" noProof="1"/>
              <a:t>base</a:t>
            </a:r>
            <a:r>
              <a:rPr lang="fr-FR" sz="2400" noProof="1"/>
              <a:t> followed by "Download R"</a:t>
            </a:r>
          </a:p>
          <a:p>
            <a:endParaRPr lang="fr-FR" sz="2400" noProof="1"/>
          </a:p>
          <a:p>
            <a:r>
              <a:rPr lang="fr-FR" sz="2400" noProof="1"/>
              <a:t>For Linux, either install from source or use your favorite package manager. </a:t>
            </a:r>
          </a:p>
          <a:p>
            <a:endParaRPr lang="fr-FR" sz="2400" b="1" noProof="1"/>
          </a:p>
          <a:p>
            <a:r>
              <a:rPr lang="fr-FR" sz="2400" noProof="1"/>
              <a:t>You need to install R before anything else, but we will never actually open it directly. So feel free to remove and shortcuts or links that are created during installation.</a:t>
            </a:r>
          </a:p>
        </p:txBody>
      </p:sp>
    </p:spTree>
    <p:extLst>
      <p:ext uri="{BB962C8B-B14F-4D97-AF65-F5344CB8AC3E}">
        <p14:creationId xmlns:p14="http://schemas.microsoft.com/office/powerpoint/2010/main" val="81104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2. Installing RStudio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RStudio, follow the following link and download either the dmg (macOS) or exe (Windows):</a:t>
            </a:r>
          </a:p>
          <a:p>
            <a:endParaRPr lang="fr-FR" sz="2400" noProof="1"/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    https://www.rstudio.com/products/rstudio/download/#download</a:t>
            </a:r>
          </a:p>
          <a:p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noProof="1"/>
              <a:t>Note: </a:t>
            </a:r>
            <a:r>
              <a:rPr lang="fr-FR" sz="2400" noProof="1"/>
              <a:t>On macOS, you need to drag the RStudio icon into your Applications directory after downloading.</a:t>
            </a:r>
            <a:endParaRPr lang="fr-FR" sz="2400" b="1" noProof="1"/>
          </a:p>
        </p:txBody>
      </p:sp>
    </p:spTree>
    <p:extLst>
      <p:ext uri="{BB962C8B-B14F-4D97-AF65-F5344CB8AC3E}">
        <p14:creationId xmlns:p14="http://schemas.microsoft.com/office/powerpoint/2010/main" val="221987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Finally, download and unzip the "materials.zip" file from the class website. We will use this directory throughout the semester, so put it somewhere you will remember it.</a:t>
            </a:r>
          </a:p>
          <a:p>
            <a:endParaRPr lang="fr-FR" sz="2400" noProof="1"/>
          </a:p>
          <a:p>
            <a:r>
              <a:rPr lang="fr-FR" sz="2400" noProof="1"/>
              <a:t>Then, open the setup.Rmd file in RStudio, and click the green play buttons (see next slide).</a:t>
            </a:r>
          </a:p>
          <a:p>
            <a:endParaRPr lang="fr-FR" sz="2400" noProof="1"/>
          </a:p>
          <a:p>
            <a:r>
              <a:rPr lang="fr-FR" sz="2400" noProof="1"/>
              <a:t>Make sure to put this folder somewhere for the semester. You will need it!</a:t>
            </a:r>
          </a:p>
        </p:txBody>
      </p:sp>
    </p:spTree>
    <p:extLst>
      <p:ext uri="{BB962C8B-B14F-4D97-AF65-F5344CB8AC3E}">
        <p14:creationId xmlns:p14="http://schemas.microsoft.com/office/powerpoint/2010/main" val="31750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FAAB47-2938-EC4B-AF94-6175C161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28" y="1074060"/>
            <a:ext cx="8467563" cy="5551277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3D5A330-BFFB-8642-B7FD-FE84AAD92FA6}"/>
              </a:ext>
            </a:extLst>
          </p:cNvPr>
          <p:cNvCxnSpPr>
            <a:cxnSpLocks/>
          </p:cNvCxnSpPr>
          <p:nvPr/>
        </p:nvCxnSpPr>
        <p:spPr>
          <a:xfrm flipH="1">
            <a:off x="6579477" y="1849821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FCC3F95-781D-8943-A7EC-D68C59960EA1}"/>
              </a:ext>
            </a:extLst>
          </p:cNvPr>
          <p:cNvSpPr txBox="1"/>
          <p:nvPr/>
        </p:nvSpPr>
        <p:spPr>
          <a:xfrm>
            <a:off x="10365186" y="1311212"/>
            <a:ext cx="1810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DC4BA54-ECE0-CE4A-B6F9-AA359B1741F1}"/>
              </a:ext>
            </a:extLst>
          </p:cNvPr>
          <p:cNvCxnSpPr>
            <a:cxnSpLocks/>
          </p:cNvCxnSpPr>
          <p:nvPr/>
        </p:nvCxnSpPr>
        <p:spPr>
          <a:xfrm flipH="1">
            <a:off x="6598739" y="3939375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3908DA-59D8-9742-822F-40C37B17790C}"/>
              </a:ext>
            </a:extLst>
          </p:cNvPr>
          <p:cNvSpPr txBox="1"/>
          <p:nvPr/>
        </p:nvSpPr>
        <p:spPr>
          <a:xfrm>
            <a:off x="10381457" y="3345056"/>
            <a:ext cx="1810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C00000"/>
                </a:solidFill>
              </a:rPr>
              <a:t>Then</a:t>
            </a:r>
            <a:r>
              <a:rPr lang="fr-FR" sz="3200" dirty="0">
                <a:solidFill>
                  <a:srgbClr val="C00000"/>
                </a:solidFill>
              </a:rPr>
              <a:t>, 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5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For the Semester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You should plan on bringing a laptop with a working version of R, RStudio, and all of the installed packages to each class meeting. If that is or becomes an issue, just let me know and we will find a solution.</a:t>
            </a:r>
          </a:p>
          <a:p>
            <a:endParaRPr lang="fr-FR" sz="2400" noProof="1"/>
          </a:p>
          <a:p>
            <a:r>
              <a:rPr lang="fr-FR" sz="2400" noProof="1"/>
              <a:t>Note that if you are having computer issues, particularly during an exam, it is always possible to use the lab computers in Jepson as a back-up. They have R and RStudio installed, but not all of the class R packages. Simply start from Step 3 in these notes before getting started.</a:t>
            </a:r>
          </a:p>
        </p:txBody>
      </p:sp>
    </p:spTree>
    <p:extLst>
      <p:ext uri="{BB962C8B-B14F-4D97-AF65-F5344CB8AC3E}">
        <p14:creationId xmlns:p14="http://schemas.microsoft.com/office/powerpoint/2010/main" val="214250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Introduction to Data Science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776051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Today we are going to get all of the administrative details dealt with. Here is a quick outline:</a:t>
            </a:r>
          </a:p>
          <a:p>
            <a:endParaRPr lang="fr-FR" sz="2400" noProof="1"/>
          </a:p>
          <a:p>
            <a:r>
              <a:rPr lang="fr-FR" sz="2400" noProof="1"/>
              <a:t>    1. syllabus</a:t>
            </a:r>
          </a:p>
          <a:p>
            <a:r>
              <a:rPr lang="fr-FR" sz="2400" noProof="1"/>
              <a:t>    2. course content</a:t>
            </a:r>
          </a:p>
          <a:p>
            <a:r>
              <a:rPr lang="fr-FR" sz="2400" noProof="1"/>
              <a:t>    3. introductions</a:t>
            </a:r>
          </a:p>
          <a:p>
            <a:r>
              <a:rPr lang="fr-FR" sz="2400" noProof="1"/>
              <a:t>    4. install course materials</a:t>
            </a:r>
          </a:p>
          <a:p>
            <a:endParaRPr lang="fr-FR" sz="2400" noProof="1"/>
          </a:p>
          <a:p>
            <a:r>
              <a:rPr lang="fr-FR" sz="2400" noProof="1"/>
              <a:t>There should be plenty of time for questions throughout the class.</a:t>
            </a:r>
          </a:p>
        </p:txBody>
      </p:sp>
    </p:spTree>
    <p:extLst>
      <p:ext uri="{BB962C8B-B14F-4D97-AF65-F5344CB8AC3E}">
        <p14:creationId xmlns:p14="http://schemas.microsoft.com/office/powerpoint/2010/main" val="36876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1. Syllabus</a:t>
            </a:r>
          </a:p>
        </p:txBody>
      </p:sp>
    </p:spTree>
    <p:extLst>
      <p:ext uri="{BB962C8B-B14F-4D97-AF65-F5344CB8AC3E}">
        <p14:creationId xmlns:p14="http://schemas.microsoft.com/office/powerpoint/2010/main" val="124839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2. Course Content</a:t>
            </a:r>
          </a:p>
        </p:txBody>
      </p:sp>
    </p:spTree>
    <p:extLst>
      <p:ext uri="{BB962C8B-B14F-4D97-AF65-F5344CB8AC3E}">
        <p14:creationId xmlns:p14="http://schemas.microsoft.com/office/powerpoint/2010/main" val="411664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296647" y="1720840"/>
            <a:ext cx="9598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semester we will learn and practice a series of methods for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organizing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collecting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visualizing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manipulating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exploring</a:t>
            </a:r>
            <a:r>
              <a:rPr lang="en-US" sz="2400" dirty="0"/>
              <a:t> different kinds of data. We are focused on the creation and application of </a:t>
            </a:r>
            <a:r>
              <a:rPr lang="en-US" sz="2400" b="1" dirty="0"/>
              <a:t>methods</a:t>
            </a:r>
            <a:r>
              <a:rPr lang="en-US" sz="2400" dirty="0"/>
              <a:t>, rather than theoretical or foundational questions.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is not a mathematics course, nor will it resemble a traditional introductory statistics class. We will spend the entire semester writing code to apply data science concepts.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30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Programming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1909377" y="1165621"/>
            <a:ext cx="8899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several different programming languages for data science. By far the two most popular are R and Python.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38C809-7A2A-804C-B9DE-D5D19D26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64" y="2424704"/>
            <a:ext cx="2329793" cy="17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Programming Language - An Overview | Vizteams">
            <a:extLst>
              <a:ext uri="{FF2B5EF4-FFF2-40B4-BE49-F238E27FC236}">
                <a16:creationId xmlns:a16="http://schemas.microsoft.com/office/drawing/2014/main" id="{4D64324D-183E-5A47-8E1D-AAE9F8FF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8651"/>
            <a:ext cx="5171345" cy="2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909377" y="4546307"/>
            <a:ext cx="8899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be using R this semester but will learn a version that is easily adapted to other languages such as Python.</a:t>
            </a:r>
          </a:p>
          <a:p>
            <a:endParaRPr lang="en-US" sz="2400" dirty="0"/>
          </a:p>
          <a:p>
            <a:pPr algn="ctr"/>
            <a:r>
              <a:rPr lang="en-US" sz="2400" b="1" dirty="0"/>
              <a:t>No specific experience with R or Python is expected!</a:t>
            </a:r>
          </a:p>
        </p:txBody>
      </p:sp>
    </p:spTree>
    <p:extLst>
      <p:ext uri="{BB962C8B-B14F-4D97-AF65-F5344CB8AC3E}">
        <p14:creationId xmlns:p14="http://schemas.microsoft.com/office/powerpoint/2010/main" val="422945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An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1646238" y="2069136"/>
            <a:ext cx="8899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not familiar with the kinds of tasks that are common in data science and exploratory data analysis, an example can be very helpful.</a:t>
            </a:r>
          </a:p>
          <a:p>
            <a:r>
              <a:rPr lang="en-US" sz="2400" dirty="0"/>
              <a:t>Here is a slightly dated but still the best concise example I know of:</a:t>
            </a:r>
          </a:p>
          <a:p>
            <a:endParaRPr lang="en-US" sz="2400" dirty="0"/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www.youtube.com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watch?v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=Z8t4k0Q8e8Y</a:t>
            </a:r>
          </a:p>
        </p:txBody>
      </p:sp>
    </p:spTree>
    <p:extLst>
      <p:ext uri="{BB962C8B-B14F-4D97-AF65-F5344CB8AC3E}">
        <p14:creationId xmlns:p14="http://schemas.microsoft.com/office/powerpoint/2010/main" val="56239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3. Introductions</a:t>
            </a:r>
          </a:p>
        </p:txBody>
      </p:sp>
    </p:spTree>
    <p:extLst>
      <p:ext uri="{BB962C8B-B14F-4D97-AF65-F5344CB8AC3E}">
        <p14:creationId xmlns:p14="http://schemas.microsoft.com/office/powerpoint/2010/main" val="50482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921327" y="1107340"/>
            <a:ext cx="8349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From New England: born in Maine, school in MA, ME, CT</a:t>
            </a:r>
          </a:p>
          <a:p>
            <a:r>
              <a:rPr lang="en-US" sz="2000" dirty="0"/>
              <a:t>- Moved to Richmond in 2016</a:t>
            </a:r>
          </a:p>
          <a:p>
            <a:r>
              <a:rPr lang="en-US" sz="2000" dirty="0"/>
              <a:t>- Research on large text and image datasets in linguistics and cultural studies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77E79D-FFD6-AB4A-9A38-2C0DA692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02" y="2618870"/>
            <a:ext cx="4030964" cy="952499"/>
          </a:xfrm>
          <a:prstGeom prst="rect">
            <a:avLst/>
          </a:prstGeom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2D0BEB21-ED3D-7944-888E-BE157A36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147" y="5143590"/>
            <a:ext cx="2520719" cy="11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CLS">
            <a:extLst>
              <a:ext uri="{FF2B5EF4-FFF2-40B4-BE49-F238E27FC236}">
                <a16:creationId xmlns:a16="http://schemas.microsoft.com/office/drawing/2014/main" id="{666107A7-9AD5-724B-9246-810AEDC0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0" y="3810443"/>
            <a:ext cx="1724259" cy="10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6C2CDE-532D-4548-8F09-F5A235535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285" y="3714124"/>
            <a:ext cx="2564530" cy="12456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66B43FE-5138-3240-BD48-3CE4A0B46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513" y="5154308"/>
            <a:ext cx="3431543" cy="116692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2B7D110-0C6A-F34C-AD9D-66DE6C5FF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3697" y="3859629"/>
            <a:ext cx="4254500" cy="965200"/>
          </a:xfrm>
          <a:prstGeom prst="rect">
            <a:avLst/>
          </a:prstGeom>
        </p:spPr>
      </p:pic>
      <p:pic>
        <p:nvPicPr>
          <p:cNvPr id="24" name="Image 2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245CF1F-CDBA-F446-B4C5-F55864A79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2491256"/>
            <a:ext cx="4030964" cy="12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87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890</Words>
  <Application>Microsoft Macintosh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42</cp:revision>
  <dcterms:created xsi:type="dcterms:W3CDTF">2021-04-28T17:57:29Z</dcterms:created>
  <dcterms:modified xsi:type="dcterms:W3CDTF">2022-08-18T18:23:50Z</dcterms:modified>
</cp:coreProperties>
</file>