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A7279-E60E-0F4B-A492-5BF69316071C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3A460-0244-0A48-960D-03CDE98D2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2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Intro to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 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1095063" y="3036779"/>
            <a:ext cx="1019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geom_segment(aes(x = calories, xend = calories, yend = total_fat), y = 0)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62AE1-60B3-9948-8AE5-A8BC99A5A443}"/>
              </a:ext>
            </a:extLst>
          </p:cNvPr>
          <p:cNvSpPr txBox="1"/>
          <p:nvPr/>
        </p:nvSpPr>
        <p:spPr>
          <a:xfrm>
            <a:off x="1545018" y="1420564"/>
            <a:ext cx="910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 y: </a:t>
            </a:r>
            <a:r>
              <a:rPr lang="fr-FR" sz="2400" b="1" noProof="1"/>
              <a:t>0</a:t>
            </a:r>
            <a:r>
              <a:rPr lang="fr-FR" sz="2400" noProof="1"/>
              <a:t>, xend: calories, yend: total_fat }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5FA9E82-864A-4F4F-9C75-75A4D0352040}"/>
              </a:ext>
            </a:extLst>
          </p:cNvPr>
          <p:cNvCxnSpPr>
            <a:cxnSpLocks/>
          </p:cNvCxnSpPr>
          <p:nvPr/>
        </p:nvCxnSpPr>
        <p:spPr>
          <a:xfrm flipV="1">
            <a:off x="7598979" y="4237108"/>
            <a:ext cx="1660635" cy="10495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1A168FA-ECD3-2447-A7AF-DC1CD9B8A2F2}"/>
              </a:ext>
            </a:extLst>
          </p:cNvPr>
          <p:cNvSpPr txBox="1"/>
          <p:nvPr/>
        </p:nvSpPr>
        <p:spPr>
          <a:xfrm>
            <a:off x="2932386" y="5286703"/>
            <a:ext cx="7882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C00000"/>
                </a:solidFill>
              </a:rPr>
              <a:t>fixed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aesthetics</a:t>
            </a:r>
            <a:r>
              <a:rPr lang="fr-FR" sz="3200" dirty="0">
                <a:solidFill>
                  <a:srgbClr val="C00000"/>
                </a:solidFill>
              </a:rPr>
              <a:t> go OUTSIDE the </a:t>
            </a:r>
            <a:r>
              <a:rPr lang="fr-FR" sz="3200" dirty="0" err="1">
                <a:solidFill>
                  <a:srgbClr val="C00000"/>
                </a:solidFill>
              </a:rPr>
              <a:t>aes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  <a:p>
            <a:pPr algn="ctr"/>
            <a:r>
              <a:rPr lang="fr-FR" sz="3200" dirty="0">
                <a:solidFill>
                  <a:srgbClr val="C00000"/>
                </a:solidFill>
              </a:rPr>
              <a:t>but </a:t>
            </a:r>
            <a:r>
              <a:rPr lang="fr-FR" sz="3200" dirty="0" err="1">
                <a:solidFill>
                  <a:srgbClr val="C00000"/>
                </a:solidFill>
              </a:rPr>
              <a:t>inside</a:t>
            </a:r>
            <a:r>
              <a:rPr lang="fr-FR" sz="3200" dirty="0">
                <a:solidFill>
                  <a:srgbClr val="C00000"/>
                </a:solidFill>
              </a:rPr>
              <a:t> the </a:t>
            </a:r>
            <a:r>
              <a:rPr lang="fr-FR" sz="3200" dirty="0" err="1">
                <a:solidFill>
                  <a:srgbClr val="C00000"/>
                </a:solidFill>
              </a:rPr>
              <a:t>geom</a:t>
            </a:r>
            <a:r>
              <a:rPr lang="fr-FR" sz="3200" dirty="0">
                <a:solidFill>
                  <a:srgbClr val="C00000"/>
                </a:solidFill>
              </a:rPr>
              <a:t>_*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Grammar of Graphics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444850"/>
            <a:ext cx="10047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Data visualizations are made up of layers. Each layer consists of three parts: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data</a:t>
            </a:r>
            <a:r>
              <a:rPr lang="fr-FR" sz="2400" noProof="1"/>
              <a:t>                  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tabular dataset </a:t>
            </a:r>
            <a:r>
              <a:rPr lang="fr-FR" sz="2400" noProof="1"/>
              <a:t>associated with the layer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geom                  </a:t>
            </a:r>
            <a:r>
              <a:rPr lang="fr-FR" sz="2400" noProof="1"/>
              <a:t>graphical element associated with 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2400" b="1" noProof="1"/>
              <a:t>aesthetics           </a:t>
            </a:r>
            <a:r>
              <a:rPr lang="fr-FR" sz="2400" noProof="1"/>
              <a:t> mappings from properties of the plot that</a:t>
            </a: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    </a:t>
            </a:r>
            <a:r>
              <a:rPr lang="fr-FR" sz="2400" b="1" noProof="1"/>
              <a:t>(aes)                  </a:t>
            </a:r>
            <a:r>
              <a:rPr lang="fr-FR" sz="2400" noProof="1"/>
              <a:t>associate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noProof="1"/>
              <a:t>in the dataset with elements of</a:t>
            </a:r>
          </a:p>
          <a:p>
            <a:r>
              <a:rPr lang="fr-FR" sz="2400" noProof="1"/>
              <a:t>	                               the geometry</a:t>
            </a:r>
          </a:p>
          <a:p>
            <a:endParaRPr lang="fr-FR" sz="2400" noProof="1"/>
          </a:p>
          <a:p>
            <a:r>
              <a:rPr lang="fr-FR" sz="2400" noProof="1"/>
              <a:t>Complex plots can be constructed by putting together multiple layers.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Scatter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pic>
        <p:nvPicPr>
          <p:cNvPr id="3" name="Image 2" descr="Une image contenant intérieur, carrelé&#10;&#10;Description générée automatiquement">
            <a:extLst>
              <a:ext uri="{FF2B5EF4-FFF2-40B4-BE49-F238E27FC236}">
                <a16:creationId xmlns:a16="http://schemas.microsoft.com/office/drawing/2014/main" id="{28B7CF7E-EEA9-3B49-907B-2951CF3E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29" y="3928520"/>
            <a:ext cx="459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point</a:t>
            </a:r>
          </a:p>
        </p:txBody>
      </p:sp>
    </p:spTree>
    <p:extLst>
      <p:ext uri="{BB962C8B-B14F-4D97-AF65-F5344CB8AC3E}">
        <p14:creationId xmlns:p14="http://schemas.microsoft.com/office/powerpoint/2010/main" val="23925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Text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textual label</a:t>
            </a:r>
          </a:p>
        </p:txBody>
      </p:sp>
    </p:spTree>
    <p:extLst>
      <p:ext uri="{BB962C8B-B14F-4D97-AF65-F5344CB8AC3E}">
        <p14:creationId xmlns:p14="http://schemas.microsoft.com/office/powerpoint/2010/main" val="240514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Segment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</a:t>
            </a:r>
          </a:p>
        </p:txBody>
      </p:sp>
    </p:spTree>
    <p:extLst>
      <p:ext uri="{BB962C8B-B14F-4D97-AF65-F5344CB8AC3E}">
        <p14:creationId xmlns:p14="http://schemas.microsoft.com/office/powerpoint/2010/main" val="35828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Arrow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arrow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 plus an arrow!</a:t>
            </a:r>
          </a:p>
        </p:txBody>
      </p:sp>
    </p:spTree>
    <p:extLst>
      <p:ext uri="{BB962C8B-B14F-4D97-AF65-F5344CB8AC3E}">
        <p14:creationId xmlns:p14="http://schemas.microsoft.com/office/powerpoint/2010/main" val="17862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5795320" y="1560449"/>
            <a:ext cx="639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geom_point(aes(x = calories, y = total_fat))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B6E32F-7264-CF44-97D6-EBACFBB1CF79}"/>
              </a:ext>
            </a:extLst>
          </p:cNvPr>
          <p:cNvSpPr txBox="1"/>
          <p:nvPr/>
        </p:nvSpPr>
        <p:spPr>
          <a:xfrm>
            <a:off x="998623" y="1560450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259E1B-F80E-314D-90D8-1E61CD22A0E2}"/>
              </a:ext>
            </a:extLst>
          </p:cNvPr>
          <p:cNvSpPr txBox="1"/>
          <p:nvPr/>
        </p:nvSpPr>
        <p:spPr>
          <a:xfrm>
            <a:off x="998622" y="3763360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5795320" y="3763360"/>
            <a:ext cx="639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geom_text(aes(x = calories, y = total_fat,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                             label = item))</a:t>
            </a:r>
          </a:p>
        </p:txBody>
      </p:sp>
    </p:spTree>
    <p:extLst>
      <p:ext uri="{BB962C8B-B14F-4D97-AF65-F5344CB8AC3E}">
        <p14:creationId xmlns:p14="http://schemas.microsoft.com/office/powerpoint/2010/main" val="2952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Fixed Aesthetics</a:t>
            </a:r>
          </a:p>
        </p:txBody>
      </p:sp>
    </p:spTree>
    <p:extLst>
      <p:ext uri="{BB962C8B-B14F-4D97-AF65-F5344CB8AC3E}">
        <p14:creationId xmlns:p14="http://schemas.microsoft.com/office/powerpoint/2010/main" val="185876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5470C2-69A5-844D-A46D-1D508EA0C05F}"/>
              </a:ext>
            </a:extLst>
          </p:cNvPr>
          <p:cNvSpPr txBox="1"/>
          <p:nvPr/>
        </p:nvSpPr>
        <p:spPr>
          <a:xfrm>
            <a:off x="578067" y="1438493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</a:t>
            </a:r>
            <a:r>
              <a:rPr lang="fr-FR" sz="2400" b="1" noProof="1"/>
              <a:t>0</a:t>
            </a:r>
            <a:r>
              <a:rPr lang="fr-FR" sz="2400" noProof="1"/>
              <a:t>,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E8571-6D4E-624A-9219-089B08D9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9E2B255-02F3-9F43-84EC-6818A33DE6D0}"/>
              </a:ext>
            </a:extLst>
          </p:cNvPr>
          <p:cNvSpPr txBox="1"/>
          <p:nvPr/>
        </p:nvSpPr>
        <p:spPr>
          <a:xfrm>
            <a:off x="352095" y="4433016"/>
            <a:ext cx="4409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can map an aesthetic to a fixed value rather than a feature</a:t>
            </a:r>
          </a:p>
          <a:p>
            <a:pPr algn="ctr"/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will see even better examples of why this is useful next time!</a:t>
            </a:r>
          </a:p>
        </p:txBody>
      </p:sp>
    </p:spTree>
    <p:extLst>
      <p:ext uri="{BB962C8B-B14F-4D97-AF65-F5344CB8AC3E}">
        <p14:creationId xmlns:p14="http://schemas.microsoft.com/office/powerpoint/2010/main" val="981526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512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30</cp:revision>
  <dcterms:created xsi:type="dcterms:W3CDTF">2021-04-28T17:57:29Z</dcterms:created>
  <dcterms:modified xsi:type="dcterms:W3CDTF">2022-08-28T21:59:41Z</dcterms:modified>
</cp:coreProperties>
</file>