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0" r:id="rId2"/>
    <p:sldId id="263" r:id="rId3"/>
    <p:sldId id="264" r:id="rId4"/>
    <p:sldId id="265" r:id="rId5"/>
    <p:sldId id="266" r:id="rId6"/>
    <p:sldId id="267" r:id="rId7"/>
    <p:sldId id="278" r:id="rId8"/>
    <p:sldId id="273" r:id="rId9"/>
    <p:sldId id="274" r:id="rId10"/>
    <p:sldId id="275" r:id="rId11"/>
    <p:sldId id="276" r:id="rId12"/>
    <p:sldId id="279" r:id="rId13"/>
    <p:sldId id="277" r:id="rId14"/>
    <p:sldId id="28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8E23"/>
    <a:srgbClr val="FA8072"/>
    <a:srgbClr val="E0720C"/>
    <a:srgbClr val="FF9F0A"/>
    <a:srgbClr val="941651"/>
    <a:srgbClr val="4E8F00"/>
    <a:srgbClr val="008F00"/>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1"/>
    <p:restoredTop sz="94673"/>
  </p:normalViewPr>
  <p:slideViewPr>
    <p:cSldViewPr snapToGrid="0" snapToObjects="1">
      <p:cViewPr varScale="1">
        <p:scale>
          <a:sx n="126" d="100"/>
          <a:sy n="126" d="100"/>
        </p:scale>
        <p:origin x="20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1328-FBA7-A54A-86BE-4FAFCAA9311A}" type="datetimeFigureOut">
              <a:rPr lang="en-US" smtClean="0"/>
              <a:t>9/19/22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147D-71F1-F446-94EA-375E26B9EE5D}" type="slidenum">
              <a:rPr lang="en-US" smtClean="0"/>
              <a:t>‹#›</a:t>
            </a:fld>
            <a:endParaRPr lang="en-US"/>
          </a:p>
        </p:txBody>
      </p:sp>
    </p:spTree>
    <p:extLst>
      <p:ext uri="{BB962C8B-B14F-4D97-AF65-F5344CB8AC3E}">
        <p14:creationId xmlns:p14="http://schemas.microsoft.com/office/powerpoint/2010/main" val="4005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a:t>
            </a:fld>
            <a:endParaRPr lang="en-US"/>
          </a:p>
        </p:txBody>
      </p:sp>
    </p:spTree>
    <p:extLst>
      <p:ext uri="{BB962C8B-B14F-4D97-AF65-F5344CB8AC3E}">
        <p14:creationId xmlns:p14="http://schemas.microsoft.com/office/powerpoint/2010/main" val="1828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10</a:t>
            </a:fld>
            <a:endParaRPr lang="en-US"/>
          </a:p>
        </p:txBody>
      </p:sp>
    </p:spTree>
    <p:extLst>
      <p:ext uri="{BB962C8B-B14F-4D97-AF65-F5344CB8AC3E}">
        <p14:creationId xmlns:p14="http://schemas.microsoft.com/office/powerpoint/2010/main" val="236930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11</a:t>
            </a:fld>
            <a:endParaRPr lang="en-US"/>
          </a:p>
        </p:txBody>
      </p:sp>
    </p:spTree>
    <p:extLst>
      <p:ext uri="{BB962C8B-B14F-4D97-AF65-F5344CB8AC3E}">
        <p14:creationId xmlns:p14="http://schemas.microsoft.com/office/powerpoint/2010/main" val="2389419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12</a:t>
            </a:fld>
            <a:endParaRPr lang="en-US"/>
          </a:p>
        </p:txBody>
      </p:sp>
    </p:spTree>
    <p:extLst>
      <p:ext uri="{BB962C8B-B14F-4D97-AF65-F5344CB8AC3E}">
        <p14:creationId xmlns:p14="http://schemas.microsoft.com/office/powerpoint/2010/main" val="334838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13</a:t>
            </a:fld>
            <a:endParaRPr lang="en-US"/>
          </a:p>
        </p:txBody>
      </p:sp>
    </p:spTree>
    <p:extLst>
      <p:ext uri="{BB962C8B-B14F-4D97-AF65-F5344CB8AC3E}">
        <p14:creationId xmlns:p14="http://schemas.microsoft.com/office/powerpoint/2010/main" val="214700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14</a:t>
            </a:fld>
            <a:endParaRPr lang="en-US"/>
          </a:p>
        </p:txBody>
      </p:sp>
    </p:spTree>
    <p:extLst>
      <p:ext uri="{BB962C8B-B14F-4D97-AF65-F5344CB8AC3E}">
        <p14:creationId xmlns:p14="http://schemas.microsoft.com/office/powerpoint/2010/main" val="317427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2</a:t>
            </a:fld>
            <a:endParaRPr lang="en-US"/>
          </a:p>
        </p:txBody>
      </p:sp>
    </p:spTree>
    <p:extLst>
      <p:ext uri="{BB962C8B-B14F-4D97-AF65-F5344CB8AC3E}">
        <p14:creationId xmlns:p14="http://schemas.microsoft.com/office/powerpoint/2010/main" val="256649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3</a:t>
            </a:fld>
            <a:endParaRPr lang="en-US"/>
          </a:p>
        </p:txBody>
      </p:sp>
    </p:spTree>
    <p:extLst>
      <p:ext uri="{BB962C8B-B14F-4D97-AF65-F5344CB8AC3E}">
        <p14:creationId xmlns:p14="http://schemas.microsoft.com/office/powerpoint/2010/main" val="2553643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4</a:t>
            </a:fld>
            <a:endParaRPr lang="en-US"/>
          </a:p>
        </p:txBody>
      </p:sp>
    </p:spTree>
    <p:extLst>
      <p:ext uri="{BB962C8B-B14F-4D97-AF65-F5344CB8AC3E}">
        <p14:creationId xmlns:p14="http://schemas.microsoft.com/office/powerpoint/2010/main" val="15138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5</a:t>
            </a:fld>
            <a:endParaRPr lang="en-US"/>
          </a:p>
        </p:txBody>
      </p:sp>
    </p:spTree>
    <p:extLst>
      <p:ext uri="{BB962C8B-B14F-4D97-AF65-F5344CB8AC3E}">
        <p14:creationId xmlns:p14="http://schemas.microsoft.com/office/powerpoint/2010/main" val="2329709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6</a:t>
            </a:fld>
            <a:endParaRPr lang="en-US"/>
          </a:p>
        </p:txBody>
      </p:sp>
    </p:spTree>
    <p:extLst>
      <p:ext uri="{BB962C8B-B14F-4D97-AF65-F5344CB8AC3E}">
        <p14:creationId xmlns:p14="http://schemas.microsoft.com/office/powerpoint/2010/main" val="297782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7</a:t>
            </a:fld>
            <a:endParaRPr lang="en-US"/>
          </a:p>
        </p:txBody>
      </p:sp>
    </p:spTree>
    <p:extLst>
      <p:ext uri="{BB962C8B-B14F-4D97-AF65-F5344CB8AC3E}">
        <p14:creationId xmlns:p14="http://schemas.microsoft.com/office/powerpoint/2010/main" val="273030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8</a:t>
            </a:fld>
            <a:endParaRPr lang="en-US"/>
          </a:p>
        </p:txBody>
      </p:sp>
    </p:spTree>
    <p:extLst>
      <p:ext uri="{BB962C8B-B14F-4D97-AF65-F5344CB8AC3E}">
        <p14:creationId xmlns:p14="http://schemas.microsoft.com/office/powerpoint/2010/main" val="1402991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9</a:t>
            </a:fld>
            <a:endParaRPr lang="en-US"/>
          </a:p>
        </p:txBody>
      </p:sp>
    </p:spTree>
    <p:extLst>
      <p:ext uri="{BB962C8B-B14F-4D97-AF65-F5344CB8AC3E}">
        <p14:creationId xmlns:p14="http://schemas.microsoft.com/office/powerpoint/2010/main" val="54030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19/09/2022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19/09/2022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Antipatterns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 name="ZoneTexte 88">
            <a:extLst>
              <a:ext uri="{FF2B5EF4-FFF2-40B4-BE49-F238E27FC236}">
                <a16:creationId xmlns:a16="http://schemas.microsoft.com/office/drawing/2014/main" id="{F55316CD-3456-1C0D-FDDE-F39F3005CACA}"/>
              </a:ext>
            </a:extLst>
          </p:cNvPr>
          <p:cNvSpPr txBox="1"/>
          <p:nvPr/>
        </p:nvSpPr>
        <p:spPr>
          <a:xfrm>
            <a:off x="2238829" y="2069152"/>
            <a:ext cx="8450192" cy="2554545"/>
          </a:xfrm>
          <a:prstGeom prst="rect">
            <a:avLst/>
          </a:prstGeom>
          <a:noFill/>
        </p:spPr>
        <p:txBody>
          <a:bodyPr wrap="square" rtlCol="0">
            <a:spAutoFit/>
          </a:bodyPr>
          <a:lstStyle/>
          <a:p>
            <a:pPr algn="just"/>
            <a:r>
              <a:rPr lang="en-US" sz="3200" dirty="0"/>
              <a:t>An antipattern is an example of something that you should not do. In the notes you saw several examples of how to collect and organize data. Here, we will see several examples of things you should strongly avoid doing in your own work ...</a:t>
            </a:r>
          </a:p>
        </p:txBody>
      </p:sp>
    </p:spTree>
    <p:extLst>
      <p:ext uri="{BB962C8B-B14F-4D97-AF65-F5344CB8AC3E}">
        <p14:creationId xmlns:p14="http://schemas.microsoft.com/office/powerpoint/2010/main" val="207763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#4 : Solution</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139188" y="1863372"/>
            <a:ext cx="6779772" cy="2554545"/>
          </a:xfrm>
          <a:prstGeom prst="rect">
            <a:avLst/>
          </a:prstGeom>
          <a:noFill/>
        </p:spPr>
        <p:txBody>
          <a:bodyPr wrap="square" rtlCol="0">
            <a:spAutoFit/>
          </a:bodyPr>
          <a:lstStyle/>
          <a:p>
            <a:r>
              <a:rPr lang="fr-FR" sz="3200" b="1" noProof="1">
                <a:solidFill>
                  <a:schemeClr val="accent5">
                    <a:lumMod val="75000"/>
                  </a:schemeClr>
                </a:solidFill>
              </a:rPr>
              <a:t>Problem</a:t>
            </a:r>
            <a:r>
              <a:rPr lang="fr-FR" sz="3200" noProof="1">
                <a:solidFill>
                  <a:schemeClr val="accent5">
                    <a:lumMod val="75000"/>
                  </a:schemeClr>
                </a:solidFill>
              </a:rPr>
              <a:t>: Hierarchical column names.</a:t>
            </a:r>
          </a:p>
          <a:p>
            <a:r>
              <a:rPr lang="fr-FR" sz="3200" b="1" noProof="1">
                <a:solidFill>
                  <a:schemeClr val="accent5">
                    <a:lumMod val="75000"/>
                  </a:schemeClr>
                </a:solidFill>
              </a:rPr>
              <a:t>Solution</a:t>
            </a:r>
            <a:r>
              <a:rPr lang="fr-FR" sz="3200" noProof="1">
                <a:solidFill>
                  <a:schemeClr val="accent5">
                    <a:lumMod val="75000"/>
                  </a:schemeClr>
                </a:solidFill>
              </a:rPr>
              <a:t>: Spread data into more rows and fewer columns so that the metadata about the original features become full features in the new data.</a:t>
            </a:r>
          </a:p>
        </p:txBody>
      </p:sp>
      <p:pic>
        <p:nvPicPr>
          <p:cNvPr id="3" name="Picture 2" descr="Table&#10;&#10;Description automatically generated">
            <a:extLst>
              <a:ext uri="{FF2B5EF4-FFF2-40B4-BE49-F238E27FC236}">
                <a16:creationId xmlns:a16="http://schemas.microsoft.com/office/drawing/2014/main" id="{B306ACBC-1A7A-61DF-16BD-3AEC2977FCB7}"/>
              </a:ext>
            </a:extLst>
          </p:cNvPr>
          <p:cNvPicPr>
            <a:picLocks noChangeAspect="1"/>
          </p:cNvPicPr>
          <p:nvPr/>
        </p:nvPicPr>
        <p:blipFill>
          <a:blip r:embed="rId3"/>
          <a:stretch>
            <a:fillRect/>
          </a:stretch>
        </p:blipFill>
        <p:spPr>
          <a:xfrm>
            <a:off x="7087232" y="495138"/>
            <a:ext cx="4864806" cy="5857423"/>
          </a:xfrm>
          <a:prstGeom prst="rect">
            <a:avLst/>
          </a:prstGeom>
        </p:spPr>
      </p:pic>
    </p:spTree>
    <p:extLst>
      <p:ext uri="{BB962C8B-B14F-4D97-AF65-F5344CB8AC3E}">
        <p14:creationId xmlns:p14="http://schemas.microsoft.com/office/powerpoint/2010/main" val="154134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#5</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Picture 3" descr="Application, table, Excel&#10;&#10;Description automatically generated">
            <a:extLst>
              <a:ext uri="{FF2B5EF4-FFF2-40B4-BE49-F238E27FC236}">
                <a16:creationId xmlns:a16="http://schemas.microsoft.com/office/drawing/2014/main" id="{FE7CA75A-03AB-E385-B370-63AFA249EFDC}"/>
              </a:ext>
            </a:extLst>
          </p:cNvPr>
          <p:cNvPicPr>
            <a:picLocks noChangeAspect="1"/>
          </p:cNvPicPr>
          <p:nvPr/>
        </p:nvPicPr>
        <p:blipFill>
          <a:blip r:embed="rId3"/>
          <a:stretch>
            <a:fillRect/>
          </a:stretch>
        </p:blipFill>
        <p:spPr>
          <a:xfrm>
            <a:off x="3845728" y="2208852"/>
            <a:ext cx="7772400" cy="3211476"/>
          </a:xfrm>
          <a:prstGeom prst="rect">
            <a:avLst/>
          </a:prstGeom>
        </p:spPr>
      </p:pic>
      <p:sp>
        <p:nvSpPr>
          <p:cNvPr id="6" name="ZoneTexte 71">
            <a:extLst>
              <a:ext uri="{FF2B5EF4-FFF2-40B4-BE49-F238E27FC236}">
                <a16:creationId xmlns:a16="http://schemas.microsoft.com/office/drawing/2014/main" id="{040D4FE0-18E1-5CCE-FA20-9F6053BCDCA6}"/>
              </a:ext>
            </a:extLst>
          </p:cNvPr>
          <p:cNvSpPr txBox="1"/>
          <p:nvPr/>
        </p:nvSpPr>
        <p:spPr>
          <a:xfrm>
            <a:off x="373745" y="1320334"/>
            <a:ext cx="2802664" cy="2062103"/>
          </a:xfrm>
          <a:prstGeom prst="rect">
            <a:avLst/>
          </a:prstGeom>
          <a:noFill/>
        </p:spPr>
        <p:txBody>
          <a:bodyPr wrap="square" rtlCol="0">
            <a:spAutoFit/>
          </a:bodyPr>
          <a:lstStyle/>
          <a:p>
            <a:pPr algn="ctr"/>
            <a:r>
              <a:rPr lang="fr-FR" sz="3200" noProof="1">
                <a:solidFill>
                  <a:srgbClr val="6B8E23"/>
                </a:solidFill>
              </a:rPr>
              <a:t>What is the issue here and how could we fix it?</a:t>
            </a:r>
          </a:p>
        </p:txBody>
      </p:sp>
    </p:spTree>
    <p:extLst>
      <p:ext uri="{BB962C8B-B14F-4D97-AF65-F5344CB8AC3E}">
        <p14:creationId xmlns:p14="http://schemas.microsoft.com/office/powerpoint/2010/main" val="404173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#5</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6" name="ZoneTexte 71">
            <a:extLst>
              <a:ext uri="{FF2B5EF4-FFF2-40B4-BE49-F238E27FC236}">
                <a16:creationId xmlns:a16="http://schemas.microsoft.com/office/drawing/2014/main" id="{040D4FE0-18E1-5CCE-FA20-9F6053BCDCA6}"/>
              </a:ext>
            </a:extLst>
          </p:cNvPr>
          <p:cNvSpPr txBox="1"/>
          <p:nvPr/>
        </p:nvSpPr>
        <p:spPr>
          <a:xfrm>
            <a:off x="942704" y="1333900"/>
            <a:ext cx="9806576" cy="1077218"/>
          </a:xfrm>
          <a:prstGeom prst="rect">
            <a:avLst/>
          </a:prstGeom>
          <a:noFill/>
        </p:spPr>
        <p:txBody>
          <a:bodyPr wrap="square" rtlCol="0">
            <a:spAutoFit/>
          </a:bodyPr>
          <a:lstStyle/>
          <a:p>
            <a:pPr algn="ctr"/>
            <a:r>
              <a:rPr lang="fr-FR" sz="3200" b="1" noProof="1">
                <a:solidFill>
                  <a:srgbClr val="0070C0"/>
                </a:solidFill>
              </a:rPr>
              <a:t>Problem</a:t>
            </a:r>
            <a:r>
              <a:rPr lang="fr-FR" sz="3200" noProof="1">
                <a:solidFill>
                  <a:srgbClr val="0070C0"/>
                </a:solidFill>
              </a:rPr>
              <a:t>: Multiple values in one cell.</a:t>
            </a:r>
          </a:p>
          <a:p>
            <a:pPr algn="ctr"/>
            <a:r>
              <a:rPr lang="fr-FR" sz="3200" b="1" noProof="1">
                <a:solidFill>
                  <a:srgbClr val="6B8E23"/>
                </a:solidFill>
              </a:rPr>
              <a:t>Bad Solution</a:t>
            </a:r>
            <a:r>
              <a:rPr lang="fr-FR" sz="3200" noProof="1">
                <a:solidFill>
                  <a:srgbClr val="6B8E23"/>
                </a:solidFill>
              </a:rPr>
              <a:t>: Create new numbered columns. </a:t>
            </a:r>
          </a:p>
        </p:txBody>
      </p:sp>
      <p:pic>
        <p:nvPicPr>
          <p:cNvPr id="3" name="Picture 2">
            <a:extLst>
              <a:ext uri="{FF2B5EF4-FFF2-40B4-BE49-F238E27FC236}">
                <a16:creationId xmlns:a16="http://schemas.microsoft.com/office/drawing/2014/main" id="{20E6F171-A5E9-1306-08B2-7A6B47705867}"/>
              </a:ext>
            </a:extLst>
          </p:cNvPr>
          <p:cNvPicPr>
            <a:picLocks noChangeAspect="1"/>
          </p:cNvPicPr>
          <p:nvPr/>
        </p:nvPicPr>
        <p:blipFill>
          <a:blip r:embed="rId3"/>
          <a:stretch>
            <a:fillRect/>
          </a:stretch>
        </p:blipFill>
        <p:spPr>
          <a:xfrm>
            <a:off x="2083550" y="2885615"/>
            <a:ext cx="7772400" cy="3122536"/>
          </a:xfrm>
          <a:prstGeom prst="rect">
            <a:avLst/>
          </a:prstGeom>
        </p:spPr>
      </p:pic>
      <p:sp>
        <p:nvSpPr>
          <p:cNvPr id="5" name="ZoneTexte 71">
            <a:extLst>
              <a:ext uri="{FF2B5EF4-FFF2-40B4-BE49-F238E27FC236}">
                <a16:creationId xmlns:a16="http://schemas.microsoft.com/office/drawing/2014/main" id="{D82E360A-20BF-0E49-D02C-038BD7202443}"/>
              </a:ext>
            </a:extLst>
          </p:cNvPr>
          <p:cNvSpPr txBox="1"/>
          <p:nvPr/>
        </p:nvSpPr>
        <p:spPr>
          <a:xfrm>
            <a:off x="6223756" y="79640"/>
            <a:ext cx="5840042" cy="1077218"/>
          </a:xfrm>
          <a:prstGeom prst="rect">
            <a:avLst/>
          </a:prstGeom>
          <a:noFill/>
        </p:spPr>
        <p:txBody>
          <a:bodyPr wrap="square" rtlCol="0">
            <a:spAutoFit/>
          </a:bodyPr>
          <a:lstStyle/>
          <a:p>
            <a:pPr algn="ctr"/>
            <a:r>
              <a:rPr lang="fr-FR" sz="1600" b="1" noProof="1">
                <a:solidFill>
                  <a:schemeClr val="bg1">
                    <a:lumMod val="50000"/>
                  </a:schemeClr>
                </a:solidFill>
              </a:rPr>
              <a:t>Note: </a:t>
            </a:r>
            <a:r>
              <a:rPr lang="fr-FR" sz="1600" noProof="1">
                <a:solidFill>
                  <a:schemeClr val="bg1">
                    <a:lumMod val="50000"/>
                  </a:schemeClr>
                </a:solidFill>
              </a:rPr>
              <a:t>Why is this is not a good solution? Think about using data formated like this to determine the most frequently listed favorite food from a large dataset. It turns out it is quite complicated with the tools we have available to us!</a:t>
            </a:r>
          </a:p>
        </p:txBody>
      </p:sp>
    </p:spTree>
    <p:extLst>
      <p:ext uri="{BB962C8B-B14F-4D97-AF65-F5344CB8AC3E}">
        <p14:creationId xmlns:p14="http://schemas.microsoft.com/office/powerpoint/2010/main" val="55086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#5 : Solution</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102639" y="2180922"/>
            <a:ext cx="5810481" cy="1815882"/>
          </a:xfrm>
          <a:prstGeom prst="rect">
            <a:avLst/>
          </a:prstGeom>
          <a:noFill/>
        </p:spPr>
        <p:txBody>
          <a:bodyPr wrap="square" rtlCol="0">
            <a:spAutoFit/>
          </a:bodyPr>
          <a:lstStyle/>
          <a:p>
            <a:r>
              <a:rPr lang="fr-FR" sz="2800" b="1" noProof="1">
                <a:solidFill>
                  <a:srgbClr val="0070C0"/>
                </a:solidFill>
              </a:rPr>
              <a:t>Problem</a:t>
            </a:r>
            <a:r>
              <a:rPr lang="fr-FR" sz="2800" noProof="1">
                <a:solidFill>
                  <a:srgbClr val="0070C0"/>
                </a:solidFill>
              </a:rPr>
              <a:t>: Multiple values in one cell.</a:t>
            </a:r>
          </a:p>
          <a:p>
            <a:endParaRPr lang="fr-FR" sz="2800" noProof="1">
              <a:solidFill>
                <a:schemeClr val="accent5">
                  <a:lumMod val="75000"/>
                </a:schemeClr>
              </a:solidFill>
            </a:endParaRPr>
          </a:p>
          <a:p>
            <a:r>
              <a:rPr lang="fr-FR" sz="2800" b="1" noProof="1">
                <a:solidFill>
                  <a:schemeClr val="accent5">
                    <a:lumMod val="75000"/>
                  </a:schemeClr>
                </a:solidFill>
              </a:rPr>
              <a:t>Solution</a:t>
            </a:r>
            <a:r>
              <a:rPr lang="fr-FR" sz="2800" noProof="1">
                <a:solidFill>
                  <a:schemeClr val="accent5">
                    <a:lumMod val="75000"/>
                  </a:schemeClr>
                </a:solidFill>
              </a:rPr>
              <a:t>: Expand data to include one row for each item.</a:t>
            </a:r>
          </a:p>
        </p:txBody>
      </p:sp>
      <p:pic>
        <p:nvPicPr>
          <p:cNvPr id="4" name="Picture 3">
            <a:extLst>
              <a:ext uri="{FF2B5EF4-FFF2-40B4-BE49-F238E27FC236}">
                <a16:creationId xmlns:a16="http://schemas.microsoft.com/office/drawing/2014/main" id="{D323796E-53FD-59BD-18A0-4EEE4B96EE83}"/>
              </a:ext>
            </a:extLst>
          </p:cNvPr>
          <p:cNvPicPr>
            <a:picLocks noChangeAspect="1"/>
          </p:cNvPicPr>
          <p:nvPr/>
        </p:nvPicPr>
        <p:blipFill>
          <a:blip r:embed="rId3"/>
          <a:stretch>
            <a:fillRect/>
          </a:stretch>
        </p:blipFill>
        <p:spPr>
          <a:xfrm>
            <a:off x="6018761" y="1032267"/>
            <a:ext cx="6070600" cy="5067300"/>
          </a:xfrm>
          <a:prstGeom prst="rect">
            <a:avLst/>
          </a:prstGeom>
        </p:spPr>
      </p:pic>
    </p:spTree>
    <p:extLst>
      <p:ext uri="{BB962C8B-B14F-4D97-AF65-F5344CB8AC3E}">
        <p14:creationId xmlns:p14="http://schemas.microsoft.com/office/powerpoint/2010/main" val="404620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#5</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845238" y="1180075"/>
            <a:ext cx="5840042" cy="1569660"/>
          </a:xfrm>
          <a:prstGeom prst="rect">
            <a:avLst/>
          </a:prstGeom>
          <a:noFill/>
        </p:spPr>
        <p:txBody>
          <a:bodyPr wrap="square" rtlCol="0">
            <a:spAutoFit/>
          </a:bodyPr>
          <a:lstStyle/>
          <a:p>
            <a:pPr algn="ctr"/>
            <a:r>
              <a:rPr lang="fr-FR" sz="3200" b="1" noProof="1">
                <a:solidFill>
                  <a:schemeClr val="accent5">
                    <a:lumMod val="75000"/>
                  </a:schemeClr>
                </a:solidFill>
              </a:rPr>
              <a:t>Another Solution</a:t>
            </a:r>
            <a:r>
              <a:rPr lang="fr-FR" sz="3200" noProof="1">
                <a:solidFill>
                  <a:schemeClr val="accent5">
                    <a:lumMod val="75000"/>
                  </a:schemeClr>
                </a:solidFill>
              </a:rPr>
              <a:t>: Same as before, but create a second table to avoid repeating information.</a:t>
            </a:r>
          </a:p>
        </p:txBody>
      </p:sp>
      <p:pic>
        <p:nvPicPr>
          <p:cNvPr id="3" name="Picture 2" descr="Table&#10;&#10;Description automatically generated">
            <a:extLst>
              <a:ext uri="{FF2B5EF4-FFF2-40B4-BE49-F238E27FC236}">
                <a16:creationId xmlns:a16="http://schemas.microsoft.com/office/drawing/2014/main" id="{F20C7649-BFF5-151D-2279-98628CFEC7F3}"/>
              </a:ext>
            </a:extLst>
          </p:cNvPr>
          <p:cNvPicPr>
            <a:picLocks noChangeAspect="1"/>
          </p:cNvPicPr>
          <p:nvPr/>
        </p:nvPicPr>
        <p:blipFill>
          <a:blip r:embed="rId3"/>
          <a:stretch>
            <a:fillRect/>
          </a:stretch>
        </p:blipFill>
        <p:spPr>
          <a:xfrm>
            <a:off x="1619873" y="3183378"/>
            <a:ext cx="4290771" cy="2906022"/>
          </a:xfrm>
          <a:prstGeom prst="rect">
            <a:avLst/>
          </a:prstGeom>
        </p:spPr>
      </p:pic>
      <p:pic>
        <p:nvPicPr>
          <p:cNvPr id="7" name="Picture 6" descr="Table&#10;&#10;Description automatically generated">
            <a:extLst>
              <a:ext uri="{FF2B5EF4-FFF2-40B4-BE49-F238E27FC236}">
                <a16:creationId xmlns:a16="http://schemas.microsoft.com/office/drawing/2014/main" id="{3D4DEAD1-3AEE-846A-D0E6-BCB4C478343F}"/>
              </a:ext>
            </a:extLst>
          </p:cNvPr>
          <p:cNvPicPr>
            <a:picLocks noChangeAspect="1"/>
          </p:cNvPicPr>
          <p:nvPr/>
        </p:nvPicPr>
        <p:blipFill>
          <a:blip r:embed="rId4"/>
          <a:stretch>
            <a:fillRect/>
          </a:stretch>
        </p:blipFill>
        <p:spPr>
          <a:xfrm>
            <a:off x="7254698" y="1180075"/>
            <a:ext cx="4295264" cy="4710935"/>
          </a:xfrm>
          <a:prstGeom prst="rect">
            <a:avLst/>
          </a:prstGeom>
        </p:spPr>
      </p:pic>
      <p:sp>
        <p:nvSpPr>
          <p:cNvPr id="2" name="ZoneTexte 71">
            <a:extLst>
              <a:ext uri="{FF2B5EF4-FFF2-40B4-BE49-F238E27FC236}">
                <a16:creationId xmlns:a16="http://schemas.microsoft.com/office/drawing/2014/main" id="{2A6DB28E-77BB-E962-A901-12A1FFC05F25}"/>
              </a:ext>
            </a:extLst>
          </p:cNvPr>
          <p:cNvSpPr txBox="1"/>
          <p:nvPr/>
        </p:nvSpPr>
        <p:spPr>
          <a:xfrm>
            <a:off x="5910644" y="325862"/>
            <a:ext cx="5840042" cy="584775"/>
          </a:xfrm>
          <a:prstGeom prst="rect">
            <a:avLst/>
          </a:prstGeom>
          <a:noFill/>
        </p:spPr>
        <p:txBody>
          <a:bodyPr wrap="square" rtlCol="0">
            <a:spAutoFit/>
          </a:bodyPr>
          <a:lstStyle/>
          <a:p>
            <a:pPr algn="ctr"/>
            <a:r>
              <a:rPr lang="fr-FR" sz="1600" b="1" noProof="1">
                <a:solidFill>
                  <a:schemeClr val="bg1">
                    <a:lumMod val="50000"/>
                  </a:schemeClr>
                </a:solidFill>
              </a:rPr>
              <a:t>Note: </a:t>
            </a:r>
            <a:r>
              <a:rPr lang="fr-FR" sz="1600" noProof="1">
                <a:solidFill>
                  <a:schemeClr val="bg1">
                    <a:lumMod val="50000"/>
                  </a:schemeClr>
                </a:solidFill>
              </a:rPr>
              <a:t>This is format is preferred for reasons we will see when learning about data normalization in a future set of notes.</a:t>
            </a:r>
          </a:p>
        </p:txBody>
      </p:sp>
    </p:spTree>
    <p:extLst>
      <p:ext uri="{BB962C8B-B14F-4D97-AF65-F5344CB8AC3E}">
        <p14:creationId xmlns:p14="http://schemas.microsoft.com/office/powerpoint/2010/main" val="126369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Antipattern #1</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application, table, Excel&#10;&#10;Description automatically generated">
            <a:extLst>
              <a:ext uri="{FF2B5EF4-FFF2-40B4-BE49-F238E27FC236}">
                <a16:creationId xmlns:a16="http://schemas.microsoft.com/office/drawing/2014/main" id="{0D6C0ED7-CF75-1EEB-2573-325271F5F1CF}"/>
              </a:ext>
            </a:extLst>
          </p:cNvPr>
          <p:cNvPicPr>
            <a:picLocks noChangeAspect="1"/>
          </p:cNvPicPr>
          <p:nvPr/>
        </p:nvPicPr>
        <p:blipFill>
          <a:blip r:embed="rId4"/>
          <a:stretch>
            <a:fillRect/>
          </a:stretch>
        </p:blipFill>
        <p:spPr>
          <a:xfrm>
            <a:off x="1619263" y="2348828"/>
            <a:ext cx="9815322" cy="3321496"/>
          </a:xfrm>
          <a:prstGeom prst="rect">
            <a:avLst/>
          </a:prstGeom>
        </p:spPr>
      </p:pic>
      <p:sp>
        <p:nvSpPr>
          <p:cNvPr id="5" name="ZoneTexte 71">
            <a:extLst>
              <a:ext uri="{FF2B5EF4-FFF2-40B4-BE49-F238E27FC236}">
                <a16:creationId xmlns:a16="http://schemas.microsoft.com/office/drawing/2014/main" id="{01A7A7B9-6257-BB44-80BB-A7FB91F7D3ED}"/>
              </a:ext>
            </a:extLst>
          </p:cNvPr>
          <p:cNvSpPr txBox="1"/>
          <p:nvPr/>
        </p:nvSpPr>
        <p:spPr>
          <a:xfrm>
            <a:off x="1009319" y="1401830"/>
            <a:ext cx="9563418" cy="646331"/>
          </a:xfrm>
          <a:prstGeom prst="rect">
            <a:avLst/>
          </a:prstGeom>
          <a:noFill/>
        </p:spPr>
        <p:txBody>
          <a:bodyPr wrap="square" rtlCol="0">
            <a:spAutoFit/>
          </a:bodyPr>
          <a:lstStyle/>
          <a:p>
            <a:r>
              <a:rPr lang="fr-FR" sz="3600" noProof="1">
                <a:solidFill>
                  <a:srgbClr val="6B8E23"/>
                </a:solidFill>
              </a:rPr>
              <a:t>What is the issue here and how could we fix it?</a:t>
            </a:r>
          </a:p>
        </p:txBody>
      </p:sp>
    </p:spTree>
    <p:extLst>
      <p:ext uri="{BB962C8B-B14F-4D97-AF65-F5344CB8AC3E}">
        <p14:creationId xmlns:p14="http://schemas.microsoft.com/office/powerpoint/2010/main" val="102718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Antipattern #1 : Solution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1009319" y="1401830"/>
            <a:ext cx="9563418" cy="1200329"/>
          </a:xfrm>
          <a:prstGeom prst="rect">
            <a:avLst/>
          </a:prstGeom>
          <a:noFill/>
        </p:spPr>
        <p:txBody>
          <a:bodyPr wrap="square" rtlCol="0">
            <a:spAutoFit/>
          </a:bodyPr>
          <a:lstStyle/>
          <a:p>
            <a:r>
              <a:rPr lang="fr-FR" sz="3600" b="1" noProof="1">
                <a:solidFill>
                  <a:schemeClr val="accent5">
                    <a:lumMod val="75000"/>
                  </a:schemeClr>
                </a:solidFill>
              </a:rPr>
              <a:t>Problem</a:t>
            </a:r>
            <a:r>
              <a:rPr lang="fr-FR" sz="3600" noProof="1">
                <a:solidFill>
                  <a:schemeClr val="accent5">
                    <a:lumMod val="75000"/>
                  </a:schemeClr>
                </a:solidFill>
              </a:rPr>
              <a:t>: The first column does not have a name.</a:t>
            </a:r>
          </a:p>
          <a:p>
            <a:r>
              <a:rPr lang="fr-FR" sz="3600" b="1" noProof="1">
                <a:solidFill>
                  <a:schemeClr val="accent5">
                    <a:lumMod val="75000"/>
                  </a:schemeClr>
                </a:solidFill>
              </a:rPr>
              <a:t>Solution</a:t>
            </a:r>
            <a:r>
              <a:rPr lang="fr-FR" sz="3600" noProof="1">
                <a:solidFill>
                  <a:schemeClr val="accent5">
                    <a:lumMod val="75000"/>
                  </a:schemeClr>
                </a:solidFill>
              </a:rPr>
              <a:t>: Add column name.</a:t>
            </a:r>
          </a:p>
        </p:txBody>
      </p:sp>
      <p:pic>
        <p:nvPicPr>
          <p:cNvPr id="7" name="Picture 6" descr="Graphical user interface, application, table, Excel&#10;&#10;Description automatically generated">
            <a:extLst>
              <a:ext uri="{FF2B5EF4-FFF2-40B4-BE49-F238E27FC236}">
                <a16:creationId xmlns:a16="http://schemas.microsoft.com/office/drawing/2014/main" id="{436600DE-7B9C-C43F-6BE2-D25B9A518974}"/>
              </a:ext>
            </a:extLst>
          </p:cNvPr>
          <p:cNvPicPr>
            <a:picLocks noChangeAspect="1"/>
          </p:cNvPicPr>
          <p:nvPr/>
        </p:nvPicPr>
        <p:blipFill>
          <a:blip r:embed="rId4"/>
          <a:stretch>
            <a:fillRect/>
          </a:stretch>
        </p:blipFill>
        <p:spPr>
          <a:xfrm>
            <a:off x="1617166" y="3134799"/>
            <a:ext cx="9221828" cy="3120658"/>
          </a:xfrm>
          <a:prstGeom prst="rect">
            <a:avLst/>
          </a:prstGeom>
        </p:spPr>
      </p:pic>
    </p:spTree>
    <p:extLst>
      <p:ext uri="{BB962C8B-B14F-4D97-AF65-F5344CB8AC3E}">
        <p14:creationId xmlns:p14="http://schemas.microsoft.com/office/powerpoint/2010/main" val="10725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Antipattern #2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1009319" y="1401830"/>
            <a:ext cx="9563418" cy="646331"/>
          </a:xfrm>
          <a:prstGeom prst="rect">
            <a:avLst/>
          </a:prstGeom>
          <a:noFill/>
        </p:spPr>
        <p:txBody>
          <a:bodyPr wrap="square" rtlCol="0">
            <a:spAutoFit/>
          </a:bodyPr>
          <a:lstStyle/>
          <a:p>
            <a:r>
              <a:rPr lang="fr-FR" sz="3600" noProof="1">
                <a:solidFill>
                  <a:srgbClr val="6B8E23"/>
                </a:solidFill>
              </a:rPr>
              <a:t>What is the issue here and how could we fix it?</a:t>
            </a:r>
          </a:p>
        </p:txBody>
      </p:sp>
      <p:pic>
        <p:nvPicPr>
          <p:cNvPr id="7" name="Picture 6" descr="Graphical user interface, application, table, Excel&#10;&#10;Description automatically generated">
            <a:extLst>
              <a:ext uri="{FF2B5EF4-FFF2-40B4-BE49-F238E27FC236}">
                <a16:creationId xmlns:a16="http://schemas.microsoft.com/office/drawing/2014/main" id="{243F88FF-0E9B-6DD8-1ABD-0F67AC4A604C}"/>
              </a:ext>
            </a:extLst>
          </p:cNvPr>
          <p:cNvPicPr>
            <a:picLocks noChangeAspect="1"/>
          </p:cNvPicPr>
          <p:nvPr/>
        </p:nvPicPr>
        <p:blipFill>
          <a:blip r:embed="rId4"/>
          <a:stretch>
            <a:fillRect/>
          </a:stretch>
        </p:blipFill>
        <p:spPr>
          <a:xfrm>
            <a:off x="1937879" y="2431843"/>
            <a:ext cx="9157398" cy="3098855"/>
          </a:xfrm>
          <a:prstGeom prst="rect">
            <a:avLst/>
          </a:prstGeom>
        </p:spPr>
      </p:pic>
    </p:spTree>
    <p:extLst>
      <p:ext uri="{BB962C8B-B14F-4D97-AF65-F5344CB8AC3E}">
        <p14:creationId xmlns:p14="http://schemas.microsoft.com/office/powerpoint/2010/main" val="392250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Antipattern #2 : Solution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700846" y="1313695"/>
            <a:ext cx="11109235" cy="954107"/>
          </a:xfrm>
          <a:prstGeom prst="rect">
            <a:avLst/>
          </a:prstGeom>
          <a:noFill/>
        </p:spPr>
        <p:txBody>
          <a:bodyPr wrap="square" rtlCol="0">
            <a:spAutoFit/>
          </a:bodyPr>
          <a:lstStyle/>
          <a:p>
            <a:r>
              <a:rPr lang="fr-FR" sz="2800" b="1" noProof="1">
                <a:solidFill>
                  <a:schemeClr val="accent5">
                    <a:lumMod val="75000"/>
                  </a:schemeClr>
                </a:solidFill>
              </a:rPr>
              <a:t>Problem</a:t>
            </a:r>
            <a:r>
              <a:rPr lang="fr-FR" sz="2800" noProof="1">
                <a:solidFill>
                  <a:schemeClr val="accent5">
                    <a:lumMod val="75000"/>
                  </a:schemeClr>
                </a:solidFill>
              </a:rPr>
              <a:t>: A numeric variable has a non-numeric element (here a *).</a:t>
            </a:r>
          </a:p>
          <a:p>
            <a:r>
              <a:rPr lang="fr-FR" sz="2800" b="1" noProof="1">
                <a:solidFill>
                  <a:schemeClr val="accent5">
                    <a:lumMod val="75000"/>
                  </a:schemeClr>
                </a:solidFill>
              </a:rPr>
              <a:t>Solution</a:t>
            </a:r>
            <a:r>
              <a:rPr lang="fr-FR" sz="2800" noProof="1">
                <a:solidFill>
                  <a:schemeClr val="accent5">
                    <a:lumMod val="75000"/>
                  </a:schemeClr>
                </a:solidFill>
              </a:rPr>
              <a:t>: Include a notes column to contain the special information.</a:t>
            </a:r>
          </a:p>
        </p:txBody>
      </p:sp>
      <p:pic>
        <p:nvPicPr>
          <p:cNvPr id="3" name="Picture 2" descr="Graphical user interface, application, table, Excel&#10;&#10;Description automatically generated">
            <a:extLst>
              <a:ext uri="{FF2B5EF4-FFF2-40B4-BE49-F238E27FC236}">
                <a16:creationId xmlns:a16="http://schemas.microsoft.com/office/drawing/2014/main" id="{17254DA7-9347-B400-7BDE-0B2D9A167064}"/>
              </a:ext>
            </a:extLst>
          </p:cNvPr>
          <p:cNvPicPr>
            <a:picLocks noChangeAspect="1"/>
          </p:cNvPicPr>
          <p:nvPr/>
        </p:nvPicPr>
        <p:blipFill>
          <a:blip r:embed="rId4"/>
          <a:stretch>
            <a:fillRect/>
          </a:stretch>
        </p:blipFill>
        <p:spPr>
          <a:xfrm>
            <a:off x="1628271" y="2805807"/>
            <a:ext cx="9254384" cy="3131675"/>
          </a:xfrm>
          <a:prstGeom prst="rect">
            <a:avLst/>
          </a:prstGeom>
        </p:spPr>
      </p:pic>
    </p:spTree>
    <p:extLst>
      <p:ext uri="{BB962C8B-B14F-4D97-AF65-F5344CB8AC3E}">
        <p14:creationId xmlns:p14="http://schemas.microsoft.com/office/powerpoint/2010/main" val="70705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#3</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682218" y="2190269"/>
            <a:ext cx="2802664" cy="2062103"/>
          </a:xfrm>
          <a:prstGeom prst="rect">
            <a:avLst/>
          </a:prstGeom>
          <a:noFill/>
        </p:spPr>
        <p:txBody>
          <a:bodyPr wrap="square" rtlCol="0">
            <a:spAutoFit/>
          </a:bodyPr>
          <a:lstStyle/>
          <a:p>
            <a:pPr algn="ctr"/>
            <a:r>
              <a:rPr lang="fr-FR" sz="3200" noProof="1">
                <a:solidFill>
                  <a:srgbClr val="6B8E23"/>
                </a:solidFill>
              </a:rPr>
              <a:t>What is the issue here and how could we fix it?</a:t>
            </a:r>
          </a:p>
        </p:txBody>
      </p:sp>
      <p:pic>
        <p:nvPicPr>
          <p:cNvPr id="3" name="Picture 2" descr="Graphical user interface, table&#10;&#10;Description automatically generated">
            <a:extLst>
              <a:ext uri="{FF2B5EF4-FFF2-40B4-BE49-F238E27FC236}">
                <a16:creationId xmlns:a16="http://schemas.microsoft.com/office/drawing/2014/main" id="{ECA510EB-8AFD-C5ED-FACF-AC6651258492}"/>
              </a:ext>
            </a:extLst>
          </p:cNvPr>
          <p:cNvPicPr>
            <a:picLocks noChangeAspect="1"/>
          </p:cNvPicPr>
          <p:nvPr/>
        </p:nvPicPr>
        <p:blipFill>
          <a:blip r:embed="rId3"/>
          <a:stretch>
            <a:fillRect/>
          </a:stretch>
        </p:blipFill>
        <p:spPr>
          <a:xfrm>
            <a:off x="4099032" y="859842"/>
            <a:ext cx="8039715" cy="5918518"/>
          </a:xfrm>
          <a:prstGeom prst="rect">
            <a:avLst/>
          </a:prstGeom>
        </p:spPr>
      </p:pic>
    </p:spTree>
    <p:extLst>
      <p:ext uri="{BB962C8B-B14F-4D97-AF65-F5344CB8AC3E}">
        <p14:creationId xmlns:p14="http://schemas.microsoft.com/office/powerpoint/2010/main" val="408404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#3 : Solution</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405336" y="907517"/>
            <a:ext cx="11546701" cy="1077218"/>
          </a:xfrm>
          <a:prstGeom prst="rect">
            <a:avLst/>
          </a:prstGeom>
          <a:noFill/>
        </p:spPr>
        <p:txBody>
          <a:bodyPr wrap="square" rtlCol="0">
            <a:spAutoFit/>
          </a:bodyPr>
          <a:lstStyle/>
          <a:p>
            <a:r>
              <a:rPr lang="fr-FR" sz="3200" b="1" noProof="1">
                <a:solidFill>
                  <a:schemeClr val="accent5">
                    <a:lumMod val="75000"/>
                  </a:schemeClr>
                </a:solidFill>
              </a:rPr>
              <a:t>Problem</a:t>
            </a:r>
            <a:r>
              <a:rPr lang="fr-FR" sz="3200" noProof="1">
                <a:solidFill>
                  <a:schemeClr val="accent5">
                    <a:lumMod val="75000"/>
                  </a:schemeClr>
                </a:solidFill>
              </a:rPr>
              <a:t>: Two tables on one sheet.</a:t>
            </a:r>
          </a:p>
          <a:p>
            <a:r>
              <a:rPr lang="fr-FR" sz="3200" b="1" noProof="1">
                <a:solidFill>
                  <a:schemeClr val="accent5">
                    <a:lumMod val="75000"/>
                  </a:schemeClr>
                </a:solidFill>
              </a:rPr>
              <a:t>Solution</a:t>
            </a:r>
            <a:r>
              <a:rPr lang="fr-FR" sz="3200" noProof="1">
                <a:solidFill>
                  <a:schemeClr val="accent5">
                    <a:lumMod val="75000"/>
                  </a:schemeClr>
                </a:solidFill>
              </a:rPr>
              <a:t>: Combine into a single table, adding a column for the trial.</a:t>
            </a:r>
          </a:p>
        </p:txBody>
      </p:sp>
      <p:pic>
        <p:nvPicPr>
          <p:cNvPr id="3" name="Picture 2">
            <a:extLst>
              <a:ext uri="{FF2B5EF4-FFF2-40B4-BE49-F238E27FC236}">
                <a16:creationId xmlns:a16="http://schemas.microsoft.com/office/drawing/2014/main" id="{4B9B63EC-3B69-C5FC-B392-0AF839CD95CF}"/>
              </a:ext>
            </a:extLst>
          </p:cNvPr>
          <p:cNvPicPr>
            <a:picLocks noChangeAspect="1"/>
          </p:cNvPicPr>
          <p:nvPr/>
        </p:nvPicPr>
        <p:blipFill>
          <a:blip r:embed="rId3"/>
          <a:stretch>
            <a:fillRect/>
          </a:stretch>
        </p:blipFill>
        <p:spPr>
          <a:xfrm>
            <a:off x="2551912" y="2477177"/>
            <a:ext cx="7953528" cy="4167587"/>
          </a:xfrm>
          <a:prstGeom prst="rect">
            <a:avLst/>
          </a:prstGeom>
        </p:spPr>
      </p:pic>
    </p:spTree>
    <p:extLst>
      <p:ext uri="{BB962C8B-B14F-4D97-AF65-F5344CB8AC3E}">
        <p14:creationId xmlns:p14="http://schemas.microsoft.com/office/powerpoint/2010/main" val="148846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#3 : Solution</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1164288" y="1677125"/>
            <a:ext cx="4931712" cy="2062103"/>
          </a:xfrm>
          <a:prstGeom prst="rect">
            <a:avLst/>
          </a:prstGeom>
          <a:noFill/>
        </p:spPr>
        <p:txBody>
          <a:bodyPr wrap="square" rtlCol="0">
            <a:spAutoFit/>
          </a:bodyPr>
          <a:lstStyle/>
          <a:p>
            <a:pPr algn="ctr"/>
            <a:r>
              <a:rPr lang="fr-FR" sz="3200" b="1" noProof="1">
                <a:solidFill>
                  <a:schemeClr val="accent5">
                    <a:lumMod val="75000"/>
                  </a:schemeClr>
                </a:solidFill>
              </a:rPr>
              <a:t>Another Solution</a:t>
            </a:r>
            <a:r>
              <a:rPr lang="fr-FR" sz="3200" noProof="1">
                <a:solidFill>
                  <a:schemeClr val="accent5">
                    <a:lumMod val="75000"/>
                  </a:schemeClr>
                </a:solidFill>
              </a:rPr>
              <a:t>: Create a longer format for the data with one measurment on each row.</a:t>
            </a:r>
          </a:p>
        </p:txBody>
      </p:sp>
      <p:pic>
        <p:nvPicPr>
          <p:cNvPr id="4" name="Picture 3" descr="Table&#10;&#10;Description automatically generated">
            <a:extLst>
              <a:ext uri="{FF2B5EF4-FFF2-40B4-BE49-F238E27FC236}">
                <a16:creationId xmlns:a16="http://schemas.microsoft.com/office/drawing/2014/main" id="{21E73A0F-AD09-A35A-5F56-DC8B14A09FC7}"/>
              </a:ext>
            </a:extLst>
          </p:cNvPr>
          <p:cNvPicPr>
            <a:picLocks noChangeAspect="1"/>
          </p:cNvPicPr>
          <p:nvPr/>
        </p:nvPicPr>
        <p:blipFill>
          <a:blip r:embed="rId3"/>
          <a:stretch>
            <a:fillRect/>
          </a:stretch>
        </p:blipFill>
        <p:spPr>
          <a:xfrm>
            <a:off x="6360162" y="1079914"/>
            <a:ext cx="5342660" cy="5564850"/>
          </a:xfrm>
          <a:prstGeom prst="rect">
            <a:avLst/>
          </a:prstGeom>
        </p:spPr>
      </p:pic>
      <p:sp>
        <p:nvSpPr>
          <p:cNvPr id="2" name="ZoneTexte 71">
            <a:extLst>
              <a:ext uri="{FF2B5EF4-FFF2-40B4-BE49-F238E27FC236}">
                <a16:creationId xmlns:a16="http://schemas.microsoft.com/office/drawing/2014/main" id="{AAC040E9-FE43-BE89-C275-6C99E0E87ED3}"/>
              </a:ext>
            </a:extLst>
          </p:cNvPr>
          <p:cNvSpPr txBox="1"/>
          <p:nvPr/>
        </p:nvSpPr>
        <p:spPr>
          <a:xfrm>
            <a:off x="388039" y="4888487"/>
            <a:ext cx="5840042" cy="584775"/>
          </a:xfrm>
          <a:prstGeom prst="rect">
            <a:avLst/>
          </a:prstGeom>
          <a:noFill/>
        </p:spPr>
        <p:txBody>
          <a:bodyPr wrap="square" rtlCol="0">
            <a:spAutoFit/>
          </a:bodyPr>
          <a:lstStyle/>
          <a:p>
            <a:pPr algn="ctr"/>
            <a:r>
              <a:rPr lang="fr-FR" sz="1600" b="1" noProof="1">
                <a:solidFill>
                  <a:schemeClr val="bg1">
                    <a:lumMod val="50000"/>
                  </a:schemeClr>
                </a:solidFill>
              </a:rPr>
              <a:t>Note: </a:t>
            </a:r>
            <a:r>
              <a:rPr lang="fr-FR" sz="1600" noProof="1">
                <a:solidFill>
                  <a:schemeClr val="bg1">
                    <a:lumMod val="50000"/>
                  </a:schemeClr>
                </a:solidFill>
              </a:rPr>
              <a:t>This is format is preferred for reasons we will see when learning about data pivots in a future set of notes.</a:t>
            </a:r>
          </a:p>
        </p:txBody>
      </p:sp>
    </p:spTree>
    <p:extLst>
      <p:ext uri="{BB962C8B-B14F-4D97-AF65-F5344CB8AC3E}">
        <p14:creationId xmlns:p14="http://schemas.microsoft.com/office/powerpoint/2010/main" val="244554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39962" y="79640"/>
            <a:ext cx="7367101" cy="830997"/>
          </a:xfrm>
          <a:prstGeom prst="rect">
            <a:avLst/>
          </a:prstGeom>
          <a:noFill/>
        </p:spPr>
        <p:txBody>
          <a:bodyPr wrap="square" rtlCol="0">
            <a:spAutoFit/>
          </a:bodyPr>
          <a:lstStyle/>
          <a:p>
            <a:r>
              <a:rPr lang="fr-FR" sz="4800" b="1" u="sng" noProof="1"/>
              <a:t>Antipattern #4</a:t>
            </a:r>
          </a:p>
        </p:txBody>
      </p:sp>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71">
            <a:extLst>
              <a:ext uri="{FF2B5EF4-FFF2-40B4-BE49-F238E27FC236}">
                <a16:creationId xmlns:a16="http://schemas.microsoft.com/office/drawing/2014/main" id="{01A7A7B9-6257-BB44-80BB-A7FB91F7D3ED}"/>
              </a:ext>
            </a:extLst>
          </p:cNvPr>
          <p:cNvSpPr txBox="1"/>
          <p:nvPr/>
        </p:nvSpPr>
        <p:spPr>
          <a:xfrm>
            <a:off x="5694892" y="495138"/>
            <a:ext cx="2802664" cy="2062103"/>
          </a:xfrm>
          <a:prstGeom prst="rect">
            <a:avLst/>
          </a:prstGeom>
          <a:noFill/>
        </p:spPr>
        <p:txBody>
          <a:bodyPr wrap="square" rtlCol="0">
            <a:spAutoFit/>
          </a:bodyPr>
          <a:lstStyle/>
          <a:p>
            <a:pPr algn="ctr"/>
            <a:r>
              <a:rPr lang="fr-FR" sz="3200" noProof="1">
                <a:solidFill>
                  <a:srgbClr val="6B8E23"/>
                </a:solidFill>
              </a:rPr>
              <a:t>What is the issue here and how could we fix it?</a:t>
            </a:r>
          </a:p>
        </p:txBody>
      </p:sp>
      <p:pic>
        <p:nvPicPr>
          <p:cNvPr id="4" name="Picture 3">
            <a:extLst>
              <a:ext uri="{FF2B5EF4-FFF2-40B4-BE49-F238E27FC236}">
                <a16:creationId xmlns:a16="http://schemas.microsoft.com/office/drawing/2014/main" id="{66728172-BE4B-AD4E-55C4-247FF6856B52}"/>
              </a:ext>
            </a:extLst>
          </p:cNvPr>
          <p:cNvPicPr>
            <a:picLocks noChangeAspect="1"/>
          </p:cNvPicPr>
          <p:nvPr/>
        </p:nvPicPr>
        <p:blipFill>
          <a:blip r:embed="rId3"/>
          <a:stretch>
            <a:fillRect/>
          </a:stretch>
        </p:blipFill>
        <p:spPr>
          <a:xfrm>
            <a:off x="1145753" y="2972739"/>
            <a:ext cx="10127351" cy="3120472"/>
          </a:xfrm>
          <a:prstGeom prst="rect">
            <a:avLst/>
          </a:prstGeom>
        </p:spPr>
      </p:pic>
    </p:spTree>
    <p:extLst>
      <p:ext uri="{BB962C8B-B14F-4D97-AF65-F5344CB8AC3E}">
        <p14:creationId xmlns:p14="http://schemas.microsoft.com/office/powerpoint/2010/main" val="29204245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478</Words>
  <Application>Microsoft Macintosh PowerPoint</Application>
  <PresentationFormat>Widescreen</PresentationFormat>
  <Paragraphs>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47</cp:revision>
  <dcterms:created xsi:type="dcterms:W3CDTF">2021-04-28T17:57:29Z</dcterms:created>
  <dcterms:modified xsi:type="dcterms:W3CDTF">2022-09-19T17:19:19Z</dcterms:modified>
</cp:coreProperties>
</file>