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0" r:id="rId2"/>
    <p:sldId id="261" r:id="rId3"/>
    <p:sldId id="262" r:id="rId4"/>
    <p:sldId id="263"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8E23"/>
    <a:srgbClr val="FA8072"/>
    <a:srgbClr val="E0720C"/>
    <a:srgbClr val="FF9F0A"/>
    <a:srgbClr val="941651"/>
    <a:srgbClr val="4E8F00"/>
    <a:srgbClr val="008F00"/>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1328-FBA7-A54A-86BE-4FAFCAA9311A}" type="datetimeFigureOut">
              <a:rPr lang="en-US" smtClean="0"/>
              <a:t>9/15/22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147D-71F1-F446-94EA-375E26B9EE5D}" type="slidenum">
              <a:rPr lang="en-US" smtClean="0"/>
              <a:t>‹#›</a:t>
            </a:fld>
            <a:endParaRPr lang="en-US"/>
          </a:p>
        </p:txBody>
      </p:sp>
    </p:spTree>
    <p:extLst>
      <p:ext uri="{BB962C8B-B14F-4D97-AF65-F5344CB8AC3E}">
        <p14:creationId xmlns:p14="http://schemas.microsoft.com/office/powerpoint/2010/main" val="4005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a:t>
            </a:fld>
            <a:endParaRPr lang="en-US"/>
          </a:p>
        </p:txBody>
      </p:sp>
    </p:spTree>
    <p:extLst>
      <p:ext uri="{BB962C8B-B14F-4D97-AF65-F5344CB8AC3E}">
        <p14:creationId xmlns:p14="http://schemas.microsoft.com/office/powerpoint/2010/main" val="1828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2</a:t>
            </a:fld>
            <a:endParaRPr lang="en-US"/>
          </a:p>
        </p:txBody>
      </p:sp>
    </p:spTree>
    <p:extLst>
      <p:ext uri="{BB962C8B-B14F-4D97-AF65-F5344CB8AC3E}">
        <p14:creationId xmlns:p14="http://schemas.microsoft.com/office/powerpoint/2010/main" val="347938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3</a:t>
            </a:fld>
            <a:endParaRPr lang="en-US"/>
          </a:p>
        </p:txBody>
      </p:sp>
    </p:spTree>
    <p:extLst>
      <p:ext uri="{BB962C8B-B14F-4D97-AF65-F5344CB8AC3E}">
        <p14:creationId xmlns:p14="http://schemas.microsoft.com/office/powerpoint/2010/main" val="320496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4</a:t>
            </a:fld>
            <a:endParaRPr lang="en-US"/>
          </a:p>
        </p:txBody>
      </p:sp>
    </p:spTree>
    <p:extLst>
      <p:ext uri="{BB962C8B-B14F-4D97-AF65-F5344CB8AC3E}">
        <p14:creationId xmlns:p14="http://schemas.microsoft.com/office/powerpoint/2010/main" val="267215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15/09/2022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15/09/2022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Feminism</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88">
            <a:extLst>
              <a:ext uri="{FF2B5EF4-FFF2-40B4-BE49-F238E27FC236}">
                <a16:creationId xmlns:a16="http://schemas.microsoft.com/office/drawing/2014/main" id="{3F4F4400-B446-B97C-2B3C-97CABA69A47F}"/>
              </a:ext>
            </a:extLst>
          </p:cNvPr>
          <p:cNvSpPr txBox="1"/>
          <p:nvPr/>
        </p:nvSpPr>
        <p:spPr>
          <a:xfrm>
            <a:off x="5875538" y="1445558"/>
            <a:ext cx="5854007" cy="4154984"/>
          </a:xfrm>
          <a:prstGeom prst="rect">
            <a:avLst/>
          </a:prstGeom>
          <a:noFill/>
        </p:spPr>
        <p:txBody>
          <a:bodyPr wrap="square" rtlCol="0">
            <a:spAutoFit/>
          </a:bodyPr>
          <a:lstStyle/>
          <a:p>
            <a:pPr algn="just"/>
            <a:r>
              <a:rPr lang="en-US" sz="2400" dirty="0" err="1"/>
              <a:t>D’Ignazio</a:t>
            </a:r>
            <a:r>
              <a:rPr lang="en-US" sz="2400" dirty="0"/>
              <a:t> and Klein describe </a:t>
            </a:r>
            <a:r>
              <a:rPr lang="en-US" sz="2400" b="1" dirty="0"/>
              <a:t>Data Feminism </a:t>
            </a:r>
            <a:r>
              <a:rPr lang="en-US" sz="2400" dirty="0"/>
              <a:t>as:</a:t>
            </a:r>
          </a:p>
          <a:p>
            <a:pPr algn="just"/>
            <a:endParaRPr lang="en-US" sz="2400" i="1" dirty="0"/>
          </a:p>
          <a:p>
            <a:pPr algn="just"/>
            <a:r>
              <a:rPr lang="en-US" sz="2400" i="1" dirty="0"/>
              <a:t>“A way of thinking about data, both their uses and their limits, that is informed by direct experience, by a commitment to action, and by intersectional feminist thought. The starting point for data feminism is something that goes mostly unacknowledged in data science: power is not distributed equally in the world.”</a:t>
            </a:r>
          </a:p>
        </p:txBody>
      </p:sp>
      <p:pic>
        <p:nvPicPr>
          <p:cNvPr id="3" name="Picture 2">
            <a:extLst>
              <a:ext uri="{FF2B5EF4-FFF2-40B4-BE49-F238E27FC236}">
                <a16:creationId xmlns:a16="http://schemas.microsoft.com/office/drawing/2014/main" id="{7FFE0862-755C-8AA2-F26B-72092EA80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294" y="1163900"/>
            <a:ext cx="4591853" cy="516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3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957713" y="182458"/>
            <a:ext cx="8276572" cy="830997"/>
          </a:xfrm>
          <a:prstGeom prst="rect">
            <a:avLst/>
          </a:prstGeom>
          <a:noFill/>
        </p:spPr>
        <p:txBody>
          <a:bodyPr wrap="square" rtlCol="0">
            <a:spAutoFit/>
          </a:bodyPr>
          <a:lstStyle/>
          <a:p>
            <a:pPr algn="ctr"/>
            <a:r>
              <a:rPr lang="fr-FR" sz="4800" b="1" u="sng" noProof="1"/>
              <a:t>Data Feminism: Four Actions*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88">
            <a:extLst>
              <a:ext uri="{FF2B5EF4-FFF2-40B4-BE49-F238E27FC236}">
                <a16:creationId xmlns:a16="http://schemas.microsoft.com/office/drawing/2014/main" id="{3F4F4400-B446-B97C-2B3C-97CABA69A47F}"/>
              </a:ext>
            </a:extLst>
          </p:cNvPr>
          <p:cNvSpPr txBox="1"/>
          <p:nvPr/>
        </p:nvSpPr>
        <p:spPr>
          <a:xfrm>
            <a:off x="1866836" y="6275432"/>
            <a:ext cx="8458326" cy="338554"/>
          </a:xfrm>
          <a:prstGeom prst="rect">
            <a:avLst/>
          </a:prstGeom>
          <a:noFill/>
        </p:spPr>
        <p:txBody>
          <a:bodyPr wrap="square" rtlCol="0">
            <a:spAutoFit/>
          </a:bodyPr>
          <a:lstStyle/>
          <a:p>
            <a:pPr algn="ctr"/>
            <a:r>
              <a:rPr lang="en-US" sz="1600" dirty="0">
                <a:solidFill>
                  <a:schemeClr val="tx1">
                    <a:lumMod val="65000"/>
                    <a:lumOff val="35000"/>
                  </a:schemeClr>
                </a:solidFill>
              </a:rPr>
              <a:t>* Note that this is a very opinioned and partial distillation of the original ideas. </a:t>
            </a:r>
            <a:endParaRPr lang="en-US" sz="1600" i="1" dirty="0">
              <a:solidFill>
                <a:schemeClr val="tx1">
                  <a:lumMod val="65000"/>
                  <a:lumOff val="35000"/>
                </a:schemeClr>
              </a:solidFill>
            </a:endParaRPr>
          </a:p>
        </p:txBody>
      </p:sp>
      <p:sp>
        <p:nvSpPr>
          <p:cNvPr id="4" name="ZoneTexte 88">
            <a:extLst>
              <a:ext uri="{FF2B5EF4-FFF2-40B4-BE49-F238E27FC236}">
                <a16:creationId xmlns:a16="http://schemas.microsoft.com/office/drawing/2014/main" id="{00AC7743-B406-FC08-A7C3-DDF4847D75CD}"/>
              </a:ext>
            </a:extLst>
          </p:cNvPr>
          <p:cNvSpPr txBox="1"/>
          <p:nvPr/>
        </p:nvSpPr>
        <p:spPr>
          <a:xfrm>
            <a:off x="557305" y="1364256"/>
            <a:ext cx="4477152" cy="461665"/>
          </a:xfrm>
          <a:prstGeom prst="rect">
            <a:avLst/>
          </a:prstGeom>
          <a:noFill/>
        </p:spPr>
        <p:txBody>
          <a:bodyPr wrap="square" rtlCol="0">
            <a:spAutoFit/>
          </a:bodyPr>
          <a:lstStyle/>
          <a:p>
            <a:pPr algn="just"/>
            <a:r>
              <a:rPr lang="en-US" sz="2400" b="1" u="sng" dirty="0">
                <a:solidFill>
                  <a:schemeClr val="accent5">
                    <a:lumMod val="75000"/>
                  </a:schemeClr>
                </a:solidFill>
              </a:rPr>
              <a:t>DATA IS A STRUCTURE OF POWER</a:t>
            </a:r>
          </a:p>
        </p:txBody>
      </p:sp>
      <p:sp>
        <p:nvSpPr>
          <p:cNvPr id="5" name="ZoneTexte 88">
            <a:extLst>
              <a:ext uri="{FF2B5EF4-FFF2-40B4-BE49-F238E27FC236}">
                <a16:creationId xmlns:a16="http://schemas.microsoft.com/office/drawing/2014/main" id="{AF2BE4DA-10C4-E73B-9041-90217761FECD}"/>
              </a:ext>
            </a:extLst>
          </p:cNvPr>
          <p:cNvSpPr txBox="1"/>
          <p:nvPr/>
        </p:nvSpPr>
        <p:spPr>
          <a:xfrm>
            <a:off x="557305" y="2595807"/>
            <a:ext cx="5381040" cy="461665"/>
          </a:xfrm>
          <a:prstGeom prst="rect">
            <a:avLst/>
          </a:prstGeom>
          <a:noFill/>
        </p:spPr>
        <p:txBody>
          <a:bodyPr wrap="square" rtlCol="0">
            <a:spAutoFit/>
          </a:bodyPr>
          <a:lstStyle/>
          <a:p>
            <a:pPr algn="just"/>
            <a:r>
              <a:rPr lang="en-US" sz="2400" b="1" u="sng" dirty="0">
                <a:solidFill>
                  <a:schemeClr val="accent5">
                    <a:lumMod val="75000"/>
                  </a:schemeClr>
                </a:solidFill>
              </a:rPr>
              <a:t>DATA IS NEVER NEUTRAL OR OBJECTIVE</a:t>
            </a:r>
          </a:p>
        </p:txBody>
      </p:sp>
      <p:sp>
        <p:nvSpPr>
          <p:cNvPr id="6" name="ZoneTexte 88">
            <a:extLst>
              <a:ext uri="{FF2B5EF4-FFF2-40B4-BE49-F238E27FC236}">
                <a16:creationId xmlns:a16="http://schemas.microsoft.com/office/drawing/2014/main" id="{4145534B-A261-9BBD-D75B-5ABA820E79C2}"/>
              </a:ext>
            </a:extLst>
          </p:cNvPr>
          <p:cNvSpPr txBox="1"/>
          <p:nvPr/>
        </p:nvSpPr>
        <p:spPr>
          <a:xfrm>
            <a:off x="557433" y="4463550"/>
            <a:ext cx="6232378" cy="461665"/>
          </a:xfrm>
          <a:prstGeom prst="rect">
            <a:avLst/>
          </a:prstGeom>
          <a:noFill/>
        </p:spPr>
        <p:txBody>
          <a:bodyPr wrap="square" rtlCol="0">
            <a:spAutoFit/>
          </a:bodyPr>
          <a:lstStyle/>
          <a:p>
            <a:pPr algn="just"/>
            <a:r>
              <a:rPr lang="en-US" sz="2400" b="1" u="sng" dirty="0">
                <a:solidFill>
                  <a:schemeClr val="accent5">
                    <a:lumMod val="75000"/>
                  </a:schemeClr>
                </a:solidFill>
              </a:rPr>
              <a:t>DATA SCIENCE REQUIRES MANY PARTICIPANTS</a:t>
            </a:r>
          </a:p>
        </p:txBody>
      </p:sp>
      <p:sp>
        <p:nvSpPr>
          <p:cNvPr id="7" name="ZoneTexte 88">
            <a:extLst>
              <a:ext uri="{FF2B5EF4-FFF2-40B4-BE49-F238E27FC236}">
                <a16:creationId xmlns:a16="http://schemas.microsoft.com/office/drawing/2014/main" id="{E99F593A-4EFB-74C1-2AA2-9F370DC4B17E}"/>
              </a:ext>
            </a:extLst>
          </p:cNvPr>
          <p:cNvSpPr txBox="1"/>
          <p:nvPr/>
        </p:nvSpPr>
        <p:spPr>
          <a:xfrm>
            <a:off x="1439917" y="1926673"/>
            <a:ext cx="10430520" cy="461665"/>
          </a:xfrm>
          <a:prstGeom prst="rect">
            <a:avLst/>
          </a:prstGeom>
          <a:noFill/>
        </p:spPr>
        <p:txBody>
          <a:bodyPr wrap="square" rtlCol="0">
            <a:spAutoFit/>
          </a:bodyPr>
          <a:lstStyle/>
          <a:p>
            <a:pPr algn="r"/>
            <a:r>
              <a:rPr lang="en-US" sz="2400" b="1" dirty="0">
                <a:solidFill>
                  <a:srgbClr val="6B8E23"/>
                </a:solidFill>
              </a:rPr>
              <a:t>1.</a:t>
            </a:r>
            <a:r>
              <a:rPr lang="en-US" sz="2400" dirty="0">
                <a:solidFill>
                  <a:srgbClr val="6B8E23"/>
                </a:solidFill>
              </a:rPr>
              <a:t> Align work with your values to affect positive change in the world.</a:t>
            </a:r>
          </a:p>
        </p:txBody>
      </p:sp>
      <p:sp>
        <p:nvSpPr>
          <p:cNvPr id="10" name="ZoneTexte 88">
            <a:extLst>
              <a:ext uri="{FF2B5EF4-FFF2-40B4-BE49-F238E27FC236}">
                <a16:creationId xmlns:a16="http://schemas.microsoft.com/office/drawing/2014/main" id="{A084C283-27E1-17DC-0187-BDCF09FC9BD3}"/>
              </a:ext>
            </a:extLst>
          </p:cNvPr>
          <p:cNvSpPr txBox="1"/>
          <p:nvPr/>
        </p:nvSpPr>
        <p:spPr>
          <a:xfrm>
            <a:off x="914400" y="3113334"/>
            <a:ext cx="10956037" cy="461665"/>
          </a:xfrm>
          <a:prstGeom prst="rect">
            <a:avLst/>
          </a:prstGeom>
          <a:noFill/>
        </p:spPr>
        <p:txBody>
          <a:bodyPr wrap="square" rtlCol="0">
            <a:spAutoFit/>
          </a:bodyPr>
          <a:lstStyle/>
          <a:p>
            <a:pPr algn="r"/>
            <a:r>
              <a:rPr lang="en-US" sz="2400" b="1" dirty="0">
                <a:solidFill>
                  <a:srgbClr val="6B8E23"/>
                </a:solidFill>
              </a:rPr>
              <a:t>2.</a:t>
            </a:r>
            <a:r>
              <a:rPr lang="en-US" sz="2400" dirty="0">
                <a:solidFill>
                  <a:srgbClr val="6B8E23"/>
                </a:solidFill>
              </a:rPr>
              <a:t> Reflect, align with values, and document all the decisions made when creating data. </a:t>
            </a:r>
          </a:p>
        </p:txBody>
      </p:sp>
      <p:sp>
        <p:nvSpPr>
          <p:cNvPr id="11" name="ZoneTexte 88">
            <a:extLst>
              <a:ext uri="{FF2B5EF4-FFF2-40B4-BE49-F238E27FC236}">
                <a16:creationId xmlns:a16="http://schemas.microsoft.com/office/drawing/2014/main" id="{45EBE122-6A5F-3DE1-0177-C18B421F275C}"/>
              </a:ext>
            </a:extLst>
          </p:cNvPr>
          <p:cNvSpPr txBox="1"/>
          <p:nvPr/>
        </p:nvSpPr>
        <p:spPr>
          <a:xfrm>
            <a:off x="1271752" y="3680782"/>
            <a:ext cx="10598685" cy="461665"/>
          </a:xfrm>
          <a:prstGeom prst="rect">
            <a:avLst/>
          </a:prstGeom>
          <a:noFill/>
        </p:spPr>
        <p:txBody>
          <a:bodyPr wrap="square" rtlCol="0">
            <a:spAutoFit/>
          </a:bodyPr>
          <a:lstStyle/>
          <a:p>
            <a:pPr algn="r"/>
            <a:r>
              <a:rPr lang="en-US" sz="2400" b="1" dirty="0">
                <a:solidFill>
                  <a:srgbClr val="6B8E23"/>
                </a:solidFill>
              </a:rPr>
              <a:t>3.</a:t>
            </a:r>
            <a:r>
              <a:rPr lang="en-US" sz="2400" dirty="0">
                <a:solidFill>
                  <a:srgbClr val="6B8E23"/>
                </a:solidFill>
              </a:rPr>
              <a:t> Integrate a diverse range of sources; combine qualitative + quantitative analyses. </a:t>
            </a:r>
          </a:p>
        </p:txBody>
      </p:sp>
      <p:sp>
        <p:nvSpPr>
          <p:cNvPr id="12" name="ZoneTexte 88">
            <a:extLst>
              <a:ext uri="{FF2B5EF4-FFF2-40B4-BE49-F238E27FC236}">
                <a16:creationId xmlns:a16="http://schemas.microsoft.com/office/drawing/2014/main" id="{D32DF15D-1B4A-7548-DA3D-2D5D64E35BAD}"/>
              </a:ext>
            </a:extLst>
          </p:cNvPr>
          <p:cNvSpPr txBox="1"/>
          <p:nvPr/>
        </p:nvSpPr>
        <p:spPr>
          <a:xfrm>
            <a:off x="1506856" y="5212084"/>
            <a:ext cx="10188782" cy="461665"/>
          </a:xfrm>
          <a:prstGeom prst="rect">
            <a:avLst/>
          </a:prstGeom>
          <a:noFill/>
        </p:spPr>
        <p:txBody>
          <a:bodyPr wrap="square" rtlCol="0">
            <a:spAutoFit/>
          </a:bodyPr>
          <a:lstStyle/>
          <a:p>
            <a:pPr algn="r"/>
            <a:r>
              <a:rPr lang="en-US" sz="2400" b="1" dirty="0">
                <a:solidFill>
                  <a:srgbClr val="6B8E23"/>
                </a:solidFill>
              </a:rPr>
              <a:t>4.</a:t>
            </a:r>
            <a:r>
              <a:rPr lang="en-US" sz="2400" dirty="0">
                <a:solidFill>
                  <a:srgbClr val="6B8E23"/>
                </a:solidFill>
              </a:rPr>
              <a:t> Surface all the people that contribute to our work as data scientists. </a:t>
            </a:r>
          </a:p>
        </p:txBody>
      </p:sp>
    </p:spTree>
    <p:extLst>
      <p:ext uri="{BB962C8B-B14F-4D97-AF65-F5344CB8AC3E}">
        <p14:creationId xmlns:p14="http://schemas.microsoft.com/office/powerpoint/2010/main" val="387251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957713" y="182458"/>
            <a:ext cx="8276572" cy="830997"/>
          </a:xfrm>
          <a:prstGeom prst="rect">
            <a:avLst/>
          </a:prstGeom>
          <a:noFill/>
        </p:spPr>
        <p:txBody>
          <a:bodyPr wrap="square" rtlCol="0">
            <a:spAutoFit/>
          </a:bodyPr>
          <a:lstStyle/>
          <a:p>
            <a:pPr algn="ctr"/>
            <a:r>
              <a:rPr lang="fr-FR" sz="4800" b="1" u="sng" noProof="1"/>
              <a:t>Datasheets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8" name="Picture 7">
            <a:extLst>
              <a:ext uri="{FF2B5EF4-FFF2-40B4-BE49-F238E27FC236}">
                <a16:creationId xmlns:a16="http://schemas.microsoft.com/office/drawing/2014/main" id="{BA09260A-85A5-07DE-45A2-9AB64097A7B3}"/>
              </a:ext>
            </a:extLst>
          </p:cNvPr>
          <p:cNvPicPr>
            <a:picLocks noChangeAspect="1"/>
          </p:cNvPicPr>
          <p:nvPr/>
        </p:nvPicPr>
        <p:blipFill>
          <a:blip r:embed="rId4"/>
          <a:stretch>
            <a:fillRect/>
          </a:stretch>
        </p:blipFill>
        <p:spPr>
          <a:xfrm>
            <a:off x="1281697" y="1115950"/>
            <a:ext cx="3395406" cy="5056987"/>
          </a:xfrm>
          <a:prstGeom prst="rect">
            <a:avLst/>
          </a:prstGeom>
          <a:ln w="12700">
            <a:solidFill>
              <a:schemeClr val="tx1"/>
            </a:solidFill>
          </a:ln>
        </p:spPr>
      </p:pic>
      <p:sp>
        <p:nvSpPr>
          <p:cNvPr id="9" name="ZoneTexte 88">
            <a:extLst>
              <a:ext uri="{FF2B5EF4-FFF2-40B4-BE49-F238E27FC236}">
                <a16:creationId xmlns:a16="http://schemas.microsoft.com/office/drawing/2014/main" id="{657872A2-C4C4-5431-F603-0DB6881E8DC8}"/>
              </a:ext>
            </a:extLst>
          </p:cNvPr>
          <p:cNvSpPr txBox="1"/>
          <p:nvPr/>
        </p:nvSpPr>
        <p:spPr>
          <a:xfrm>
            <a:off x="5728394" y="1843950"/>
            <a:ext cx="5444103" cy="3477875"/>
          </a:xfrm>
          <a:prstGeom prst="rect">
            <a:avLst/>
          </a:prstGeom>
          <a:noFill/>
        </p:spPr>
        <p:txBody>
          <a:bodyPr wrap="square" rtlCol="0">
            <a:spAutoFit/>
          </a:bodyPr>
          <a:lstStyle/>
          <a:p>
            <a:pPr algn="just"/>
            <a:r>
              <a:rPr lang="en-US" sz="2000" b="1" dirty="0"/>
              <a:t>Datasheets</a:t>
            </a:r>
            <a:r>
              <a:rPr lang="en-US" sz="2000" dirty="0"/>
              <a:t> are a proposal to pair datasets with a file that: </a:t>
            </a:r>
            <a:r>
              <a:rPr lang="en-US" sz="2000" i="1" dirty="0"/>
              <a:t>“documents its motivation, composition, collection process, recommended uses, and so on. Datasheets for datasets have the potential to increase transparency and accountability within the machine learning community, mitigate unwanted societal biases in machine learning models, facilitate greater reproducibility of machine learning results, and help researchers and practitioners to select more appropriate datasets for their chosen tasks.”</a:t>
            </a:r>
          </a:p>
        </p:txBody>
      </p:sp>
    </p:spTree>
    <p:extLst>
      <p:ext uri="{BB962C8B-B14F-4D97-AF65-F5344CB8AC3E}">
        <p14:creationId xmlns:p14="http://schemas.microsoft.com/office/powerpoint/2010/main" val="171203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957713" y="182458"/>
            <a:ext cx="8276572" cy="830997"/>
          </a:xfrm>
          <a:prstGeom prst="rect">
            <a:avLst/>
          </a:prstGeom>
          <a:noFill/>
        </p:spPr>
        <p:txBody>
          <a:bodyPr wrap="square" rtlCol="0">
            <a:spAutoFit/>
          </a:bodyPr>
          <a:lstStyle/>
          <a:p>
            <a:pPr algn="ctr"/>
            <a:r>
              <a:rPr lang="fr-FR" sz="4800" b="1" u="sng" noProof="1"/>
              <a:t>Datasheets: Sections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9" name="ZoneTexte 88">
            <a:extLst>
              <a:ext uri="{FF2B5EF4-FFF2-40B4-BE49-F238E27FC236}">
                <a16:creationId xmlns:a16="http://schemas.microsoft.com/office/drawing/2014/main" id="{657872A2-C4C4-5431-F603-0DB6881E8DC8}"/>
              </a:ext>
            </a:extLst>
          </p:cNvPr>
          <p:cNvSpPr txBox="1"/>
          <p:nvPr/>
        </p:nvSpPr>
        <p:spPr>
          <a:xfrm>
            <a:off x="2423883" y="1310868"/>
            <a:ext cx="3672116" cy="5016758"/>
          </a:xfrm>
          <a:prstGeom prst="rect">
            <a:avLst/>
          </a:prstGeom>
          <a:noFill/>
        </p:spPr>
        <p:txBody>
          <a:bodyPr wrap="square" rtlCol="0">
            <a:spAutoFit/>
          </a:bodyPr>
          <a:lstStyle/>
          <a:p>
            <a:pPr marL="457200" indent="-457200" algn="just">
              <a:buAutoNum type="arabicPeriod"/>
            </a:pPr>
            <a:r>
              <a:rPr lang="en-US" sz="4000" b="1" dirty="0">
                <a:solidFill>
                  <a:schemeClr val="accent5">
                    <a:lumMod val="75000"/>
                  </a:schemeClr>
                </a:solidFill>
              </a:rPr>
              <a:t>Metadata</a:t>
            </a:r>
          </a:p>
          <a:p>
            <a:pPr marL="457200" indent="-457200" algn="just">
              <a:buAutoNum type="arabicPeriod"/>
            </a:pPr>
            <a:r>
              <a:rPr lang="en-US" sz="4000" b="1" dirty="0">
                <a:solidFill>
                  <a:schemeClr val="accent5">
                    <a:lumMod val="75000"/>
                  </a:schemeClr>
                </a:solidFill>
              </a:rPr>
              <a:t>Motivation</a:t>
            </a:r>
          </a:p>
          <a:p>
            <a:pPr marL="457200" indent="-457200" algn="just">
              <a:buAutoNum type="arabicPeriod"/>
            </a:pPr>
            <a:r>
              <a:rPr lang="en-US" sz="4000" b="1" dirty="0">
                <a:solidFill>
                  <a:schemeClr val="accent5">
                    <a:lumMod val="75000"/>
                  </a:schemeClr>
                </a:solidFill>
              </a:rPr>
              <a:t>Composition</a:t>
            </a:r>
          </a:p>
          <a:p>
            <a:pPr marL="457200" indent="-457200" algn="just">
              <a:buAutoNum type="arabicPeriod"/>
            </a:pPr>
            <a:r>
              <a:rPr lang="en-US" sz="4000" b="1" dirty="0">
                <a:solidFill>
                  <a:schemeClr val="accent5">
                    <a:lumMod val="75000"/>
                  </a:schemeClr>
                </a:solidFill>
              </a:rPr>
              <a:t>Narrative</a:t>
            </a:r>
          </a:p>
          <a:p>
            <a:pPr marL="457200" indent="-457200" algn="just">
              <a:buAutoNum type="arabicPeriod"/>
            </a:pPr>
            <a:r>
              <a:rPr lang="en-US" sz="4000" b="1" dirty="0">
                <a:solidFill>
                  <a:schemeClr val="accent5">
                    <a:lumMod val="75000"/>
                  </a:schemeClr>
                </a:solidFill>
              </a:rPr>
              <a:t>Distribution</a:t>
            </a:r>
          </a:p>
          <a:p>
            <a:pPr marL="457200" indent="-457200" algn="just">
              <a:buAutoNum type="arabicPeriod"/>
            </a:pPr>
            <a:r>
              <a:rPr lang="en-US" sz="4000" b="1" dirty="0">
                <a:solidFill>
                  <a:schemeClr val="accent5">
                    <a:lumMod val="75000"/>
                  </a:schemeClr>
                </a:solidFill>
              </a:rPr>
              <a:t>Attributions</a:t>
            </a:r>
          </a:p>
          <a:p>
            <a:pPr marL="457200" indent="-457200" algn="just">
              <a:buAutoNum type="arabicPeriod"/>
            </a:pPr>
            <a:r>
              <a:rPr lang="en-US" sz="4000" b="1" dirty="0">
                <a:solidFill>
                  <a:schemeClr val="accent5">
                    <a:lumMod val="75000"/>
                  </a:schemeClr>
                </a:solidFill>
              </a:rPr>
              <a:t>References</a:t>
            </a:r>
          </a:p>
          <a:p>
            <a:pPr marL="457200" indent="-457200" algn="just">
              <a:buAutoNum type="arabicPeriod"/>
            </a:pPr>
            <a:r>
              <a:rPr lang="en-US" sz="4000" b="1" dirty="0">
                <a:solidFill>
                  <a:schemeClr val="accent5">
                    <a:lumMod val="75000"/>
                  </a:schemeClr>
                </a:solidFill>
              </a:rPr>
              <a:t>Notes</a:t>
            </a:r>
            <a:endParaRPr lang="en-US" sz="4000" i="1" dirty="0">
              <a:solidFill>
                <a:schemeClr val="accent5">
                  <a:lumMod val="75000"/>
                </a:schemeClr>
              </a:solidFill>
            </a:endParaRPr>
          </a:p>
        </p:txBody>
      </p:sp>
      <p:sp>
        <p:nvSpPr>
          <p:cNvPr id="3" name="ZoneTexte 88">
            <a:extLst>
              <a:ext uri="{FF2B5EF4-FFF2-40B4-BE49-F238E27FC236}">
                <a16:creationId xmlns:a16="http://schemas.microsoft.com/office/drawing/2014/main" id="{CAB53DD2-E153-6B6E-299D-1EA24DB757FE}"/>
              </a:ext>
            </a:extLst>
          </p:cNvPr>
          <p:cNvSpPr txBox="1"/>
          <p:nvPr/>
        </p:nvSpPr>
        <p:spPr>
          <a:xfrm>
            <a:off x="6737131" y="4596300"/>
            <a:ext cx="4771697" cy="830997"/>
          </a:xfrm>
          <a:prstGeom prst="rect">
            <a:avLst/>
          </a:prstGeom>
          <a:noFill/>
        </p:spPr>
        <p:txBody>
          <a:bodyPr wrap="square" rtlCol="0">
            <a:spAutoFit/>
          </a:bodyPr>
          <a:lstStyle/>
          <a:p>
            <a:r>
              <a:rPr lang="en-US" sz="2400" dirty="0">
                <a:solidFill>
                  <a:srgbClr val="6B8E23"/>
                </a:solidFill>
              </a:rPr>
              <a:t>Three sections were added to better align with ideas from </a:t>
            </a:r>
            <a:r>
              <a:rPr lang="en-US" sz="2400" i="1" dirty="0">
                <a:solidFill>
                  <a:srgbClr val="6B8E23"/>
                </a:solidFill>
              </a:rPr>
              <a:t>Data Feminism</a:t>
            </a:r>
            <a:r>
              <a:rPr lang="en-US" sz="2400" dirty="0">
                <a:solidFill>
                  <a:srgbClr val="6B8E23"/>
                </a:solidFill>
              </a:rPr>
              <a:t>.</a:t>
            </a:r>
            <a:endParaRPr lang="en-US" sz="2400" i="1" dirty="0">
              <a:solidFill>
                <a:srgbClr val="6B8E23"/>
              </a:solidFill>
            </a:endParaRPr>
          </a:p>
        </p:txBody>
      </p:sp>
      <p:cxnSp>
        <p:nvCxnSpPr>
          <p:cNvPr id="5" name="Straight Arrow Connector 4">
            <a:extLst>
              <a:ext uri="{FF2B5EF4-FFF2-40B4-BE49-F238E27FC236}">
                <a16:creationId xmlns:a16="http://schemas.microsoft.com/office/drawing/2014/main" id="{E9E7D734-5CB0-F9A1-FAE2-E4DD7B0A87EB}"/>
              </a:ext>
            </a:extLst>
          </p:cNvPr>
          <p:cNvCxnSpPr>
            <a:cxnSpLocks/>
            <a:stCxn id="3" idx="1"/>
          </p:cNvCxnSpPr>
          <p:nvPr/>
        </p:nvCxnSpPr>
        <p:spPr>
          <a:xfrm flipH="1" flipV="1">
            <a:off x="5696607" y="4761186"/>
            <a:ext cx="1040524" cy="250613"/>
          </a:xfrm>
          <a:prstGeom prst="straightConnector1">
            <a:avLst/>
          </a:prstGeom>
          <a:ln w="28575">
            <a:solidFill>
              <a:srgbClr val="6B8E2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E60CAC6-CD9D-C805-8EA8-01DDBFD7A357}"/>
              </a:ext>
            </a:extLst>
          </p:cNvPr>
          <p:cNvCxnSpPr>
            <a:cxnSpLocks/>
            <a:stCxn id="3" idx="1"/>
          </p:cNvCxnSpPr>
          <p:nvPr/>
        </p:nvCxnSpPr>
        <p:spPr>
          <a:xfrm flipH="1">
            <a:off x="5454869" y="5011799"/>
            <a:ext cx="1282262" cy="364122"/>
          </a:xfrm>
          <a:prstGeom prst="straightConnector1">
            <a:avLst/>
          </a:prstGeom>
          <a:ln w="28575">
            <a:solidFill>
              <a:srgbClr val="6B8E2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AEA951-ECF6-EAB9-6E7E-A1317AE13836}"/>
              </a:ext>
            </a:extLst>
          </p:cNvPr>
          <p:cNvCxnSpPr>
            <a:cxnSpLocks/>
            <a:stCxn id="3" idx="1"/>
          </p:cNvCxnSpPr>
          <p:nvPr/>
        </p:nvCxnSpPr>
        <p:spPr>
          <a:xfrm flipH="1" flipV="1">
            <a:off x="5055476" y="3429000"/>
            <a:ext cx="1681655" cy="1582799"/>
          </a:xfrm>
          <a:prstGeom prst="straightConnector1">
            <a:avLst/>
          </a:prstGeom>
          <a:ln w="28575">
            <a:solidFill>
              <a:srgbClr val="6B8E23"/>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88">
            <a:extLst>
              <a:ext uri="{FF2B5EF4-FFF2-40B4-BE49-F238E27FC236}">
                <a16:creationId xmlns:a16="http://schemas.microsoft.com/office/drawing/2014/main" id="{1D428B49-FE46-B396-54FB-4CD4A0AC2899}"/>
              </a:ext>
            </a:extLst>
          </p:cNvPr>
          <p:cNvSpPr txBox="1"/>
          <p:nvPr/>
        </p:nvSpPr>
        <p:spPr>
          <a:xfrm>
            <a:off x="6923941" y="1661535"/>
            <a:ext cx="4771697" cy="1200329"/>
          </a:xfrm>
          <a:prstGeom prst="rect">
            <a:avLst/>
          </a:prstGeom>
          <a:noFill/>
        </p:spPr>
        <p:txBody>
          <a:bodyPr wrap="square" rtlCol="0">
            <a:spAutoFit/>
          </a:bodyPr>
          <a:lstStyle/>
          <a:p>
            <a:pPr algn="r"/>
            <a:r>
              <a:rPr lang="en-US" sz="2400" dirty="0">
                <a:solidFill>
                  <a:schemeClr val="bg1">
                    <a:lumMod val="50000"/>
                  </a:schemeClr>
                </a:solidFill>
              </a:rPr>
              <a:t>Two sections removed/renamed because they were specific to machine learning applications.</a:t>
            </a:r>
            <a:endParaRPr lang="en-US" sz="2400" i="1" dirty="0">
              <a:solidFill>
                <a:schemeClr val="bg1">
                  <a:lumMod val="50000"/>
                </a:schemeClr>
              </a:solidFill>
            </a:endParaRPr>
          </a:p>
        </p:txBody>
      </p:sp>
    </p:spTree>
    <p:extLst>
      <p:ext uri="{BB962C8B-B14F-4D97-AF65-F5344CB8AC3E}">
        <p14:creationId xmlns:p14="http://schemas.microsoft.com/office/powerpoint/2010/main" val="2552335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304</Words>
  <Application>Microsoft Macintosh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Thème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31</cp:revision>
  <dcterms:created xsi:type="dcterms:W3CDTF">2021-04-28T17:57:29Z</dcterms:created>
  <dcterms:modified xsi:type="dcterms:W3CDTF">2022-09-15T23:34:25Z</dcterms:modified>
</cp:coreProperties>
</file>