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MUTATING JOINS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8404489" y="226632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8404489" y="2986278"/>
            <a:ext cx="578069" cy="57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9134959" y="298627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9134958" y="226632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8404488" y="370623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9134958" y="370623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9865427" y="298627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9865426" y="226632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9865426" y="370623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8404488" y="44261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9134958" y="442619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9865426" y="442619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8225812" y="210866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10327884" y="210866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8404487" y="23706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9132325" y="236133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9860161" y="237068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α</a:t>
            </a:r>
            <a:endParaRPr lang="fr-FR" noProof="1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8404486" y="308129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9111305" y="30867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9860163" y="30812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β</a:t>
            </a:r>
            <a:endParaRPr lang="fr-FR" noProof="1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9860162" y="38012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α</a:t>
            </a:r>
            <a:endParaRPr lang="fr-FR" noProof="1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9129692" y="38106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8399222" y="38026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8409720" y="45429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9129691" y="453056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9868040" y="452645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β</a:t>
            </a:r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6249853" y="3056515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EE268CD-7646-944F-9F04-58EBBAA6A346}"/>
              </a:ext>
            </a:extLst>
          </p:cNvPr>
          <p:cNvSpPr/>
          <p:nvPr/>
        </p:nvSpPr>
        <p:spPr>
          <a:xfrm>
            <a:off x="1888938" y="227157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C9A2681-31E1-3E4C-976A-A928F3B30479}"/>
              </a:ext>
            </a:extLst>
          </p:cNvPr>
          <p:cNvSpPr/>
          <p:nvPr/>
        </p:nvSpPr>
        <p:spPr>
          <a:xfrm>
            <a:off x="1888938" y="29915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2634487-EDD0-0D46-A5C1-5D6765003DE9}"/>
              </a:ext>
            </a:extLst>
          </p:cNvPr>
          <p:cNvSpPr/>
          <p:nvPr/>
        </p:nvSpPr>
        <p:spPr>
          <a:xfrm>
            <a:off x="1888937" y="371148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89CA826B-FEA7-3345-8C56-61D2BB0B3E60}"/>
              </a:ext>
            </a:extLst>
          </p:cNvPr>
          <p:cNvSpPr/>
          <p:nvPr/>
        </p:nvSpPr>
        <p:spPr>
          <a:xfrm>
            <a:off x="2650944" y="298627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1FF0B4-734A-BC4A-810F-7D225DC17796}"/>
              </a:ext>
            </a:extLst>
          </p:cNvPr>
          <p:cNvSpPr/>
          <p:nvPr/>
        </p:nvSpPr>
        <p:spPr>
          <a:xfrm>
            <a:off x="2650943" y="226632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05A97F-2403-F047-9D0C-A99A1BED7419}"/>
              </a:ext>
            </a:extLst>
          </p:cNvPr>
          <p:cNvSpPr/>
          <p:nvPr/>
        </p:nvSpPr>
        <p:spPr>
          <a:xfrm>
            <a:off x="2650943" y="370623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5A63670-EE2C-5B4D-B3C6-CCBFA66C34B8}"/>
              </a:ext>
            </a:extLst>
          </p:cNvPr>
          <p:cNvSpPr/>
          <p:nvPr/>
        </p:nvSpPr>
        <p:spPr>
          <a:xfrm>
            <a:off x="1888937" y="443144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194DD88-4695-B145-AE15-E0195A6860C2}"/>
              </a:ext>
            </a:extLst>
          </p:cNvPr>
          <p:cNvSpPr/>
          <p:nvPr/>
        </p:nvSpPr>
        <p:spPr>
          <a:xfrm>
            <a:off x="2650943" y="442619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Parenthèse ouvrante 57">
            <a:extLst>
              <a:ext uri="{FF2B5EF4-FFF2-40B4-BE49-F238E27FC236}">
                <a16:creationId xmlns:a16="http://schemas.microsoft.com/office/drawing/2014/main" id="{2BEC90C4-58FE-E240-8DEB-2FA84DED1236}"/>
              </a:ext>
            </a:extLst>
          </p:cNvPr>
          <p:cNvSpPr/>
          <p:nvPr/>
        </p:nvSpPr>
        <p:spPr>
          <a:xfrm>
            <a:off x="1710261" y="21139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Parenthèse ouvrante 58">
            <a:extLst>
              <a:ext uri="{FF2B5EF4-FFF2-40B4-BE49-F238E27FC236}">
                <a16:creationId xmlns:a16="http://schemas.microsoft.com/office/drawing/2014/main" id="{43A90084-2BF0-B346-8C3B-6234E8DEBB9F}"/>
              </a:ext>
            </a:extLst>
          </p:cNvPr>
          <p:cNvSpPr/>
          <p:nvPr/>
        </p:nvSpPr>
        <p:spPr>
          <a:xfrm rot="10800000">
            <a:off x="3113401" y="210866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E50C3C-02A1-0B4F-B795-5718F126AF9A}"/>
              </a:ext>
            </a:extLst>
          </p:cNvPr>
          <p:cNvSpPr txBox="1"/>
          <p:nvPr/>
        </p:nvSpPr>
        <p:spPr>
          <a:xfrm>
            <a:off x="1888936" y="23759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63DFA6B-1349-7647-89D9-96EB6F75AA24}"/>
              </a:ext>
            </a:extLst>
          </p:cNvPr>
          <p:cNvSpPr txBox="1"/>
          <p:nvPr/>
        </p:nvSpPr>
        <p:spPr>
          <a:xfrm>
            <a:off x="2645678" y="237068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E551205-93D0-E743-AD11-64941C4E7DE6}"/>
              </a:ext>
            </a:extLst>
          </p:cNvPr>
          <p:cNvSpPr txBox="1"/>
          <p:nvPr/>
        </p:nvSpPr>
        <p:spPr>
          <a:xfrm>
            <a:off x="1888935" y="30865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B890862-C699-A14F-B6EE-132944559852}"/>
              </a:ext>
            </a:extLst>
          </p:cNvPr>
          <p:cNvSpPr txBox="1"/>
          <p:nvPr/>
        </p:nvSpPr>
        <p:spPr>
          <a:xfrm>
            <a:off x="2645680" y="30812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8AA2B1-64E4-1442-A8C9-1F3E5DC05F5C}"/>
              </a:ext>
            </a:extLst>
          </p:cNvPr>
          <p:cNvSpPr txBox="1"/>
          <p:nvPr/>
        </p:nvSpPr>
        <p:spPr>
          <a:xfrm>
            <a:off x="2645679" y="38012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5BBBE65-9B3B-BA42-8B88-884CE8EE0245}"/>
              </a:ext>
            </a:extLst>
          </p:cNvPr>
          <p:cNvSpPr txBox="1"/>
          <p:nvPr/>
        </p:nvSpPr>
        <p:spPr>
          <a:xfrm>
            <a:off x="1883671" y="38078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0BD5628-FF68-6644-81F1-7063E6257456}"/>
              </a:ext>
            </a:extLst>
          </p:cNvPr>
          <p:cNvSpPr txBox="1"/>
          <p:nvPr/>
        </p:nvSpPr>
        <p:spPr>
          <a:xfrm>
            <a:off x="1894169" y="45482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E7CBE73-2CB1-5749-BE53-0348C5BB2242}"/>
              </a:ext>
            </a:extLst>
          </p:cNvPr>
          <p:cNvSpPr txBox="1"/>
          <p:nvPr/>
        </p:nvSpPr>
        <p:spPr>
          <a:xfrm>
            <a:off x="2653557" y="452645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EBC0695-85E0-5444-8C4F-325BB5A7E38C}"/>
              </a:ext>
            </a:extLst>
          </p:cNvPr>
          <p:cNvSpPr/>
          <p:nvPr/>
        </p:nvSpPr>
        <p:spPr>
          <a:xfrm>
            <a:off x="4537529" y="291579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8C51399-09E5-3A42-A25E-4CF635CE647F}"/>
              </a:ext>
            </a:extLst>
          </p:cNvPr>
          <p:cNvSpPr/>
          <p:nvPr/>
        </p:nvSpPr>
        <p:spPr>
          <a:xfrm>
            <a:off x="4537529" y="363575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10108E9-F172-814A-84A0-F35BEE52D42D}"/>
              </a:ext>
            </a:extLst>
          </p:cNvPr>
          <p:cNvSpPr/>
          <p:nvPr/>
        </p:nvSpPr>
        <p:spPr>
          <a:xfrm>
            <a:off x="5299535" y="363050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7CF4E80-9C37-BA4A-ADF3-373AA50DA823}"/>
              </a:ext>
            </a:extLst>
          </p:cNvPr>
          <p:cNvSpPr/>
          <p:nvPr/>
        </p:nvSpPr>
        <p:spPr>
          <a:xfrm>
            <a:off x="5299534" y="291054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Parenthèse ouvrante 78">
            <a:extLst>
              <a:ext uri="{FF2B5EF4-FFF2-40B4-BE49-F238E27FC236}">
                <a16:creationId xmlns:a16="http://schemas.microsoft.com/office/drawing/2014/main" id="{EB916011-A3A3-B24A-835C-4CC2D73C127C}"/>
              </a:ext>
            </a:extLst>
          </p:cNvPr>
          <p:cNvSpPr/>
          <p:nvPr/>
        </p:nvSpPr>
        <p:spPr>
          <a:xfrm>
            <a:off x="4358852" y="2758140"/>
            <a:ext cx="294289" cy="160124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0" name="Parenthèse ouvrante 79">
            <a:extLst>
              <a:ext uri="{FF2B5EF4-FFF2-40B4-BE49-F238E27FC236}">
                <a16:creationId xmlns:a16="http://schemas.microsoft.com/office/drawing/2014/main" id="{8DDCFCFA-9F41-7843-9CC0-2441E7EF04E1}"/>
              </a:ext>
            </a:extLst>
          </p:cNvPr>
          <p:cNvSpPr/>
          <p:nvPr/>
        </p:nvSpPr>
        <p:spPr>
          <a:xfrm rot="10800000">
            <a:off x="5761991" y="2752890"/>
            <a:ext cx="294289" cy="1701508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2756C36-15A9-8142-83E9-53C44BB04B14}"/>
              </a:ext>
            </a:extLst>
          </p:cNvPr>
          <p:cNvSpPr txBox="1"/>
          <p:nvPr/>
        </p:nvSpPr>
        <p:spPr>
          <a:xfrm>
            <a:off x="4537527" y="302016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CBD136-8047-4A4B-830F-027401FB5139}"/>
              </a:ext>
            </a:extLst>
          </p:cNvPr>
          <p:cNvSpPr txBox="1"/>
          <p:nvPr/>
        </p:nvSpPr>
        <p:spPr>
          <a:xfrm>
            <a:off x="5294269" y="30149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α</a:t>
            </a:r>
            <a:endParaRPr lang="fr-FR" noProof="1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131B8F-8893-1846-BA95-5B171E82C176}"/>
              </a:ext>
            </a:extLst>
          </p:cNvPr>
          <p:cNvSpPr txBox="1"/>
          <p:nvPr/>
        </p:nvSpPr>
        <p:spPr>
          <a:xfrm>
            <a:off x="4537526" y="373077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DBCCDFA-83FC-F940-B907-75E77666AD6D}"/>
              </a:ext>
            </a:extLst>
          </p:cNvPr>
          <p:cNvSpPr txBox="1"/>
          <p:nvPr/>
        </p:nvSpPr>
        <p:spPr>
          <a:xfrm>
            <a:off x="5294271" y="37255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β</a:t>
            </a:r>
            <a:endParaRPr lang="fr-FR" noProof="1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5801C13-A5A5-1D4C-AE2A-0E3A567B2923}"/>
              </a:ext>
            </a:extLst>
          </p:cNvPr>
          <p:cNvSpPr txBox="1"/>
          <p:nvPr/>
        </p:nvSpPr>
        <p:spPr>
          <a:xfrm>
            <a:off x="3113362" y="3056515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+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DF506EF-04DC-A246-97F1-86EC6DD31CC9}"/>
              </a:ext>
            </a:extLst>
          </p:cNvPr>
          <p:cNvSpPr txBox="1"/>
          <p:nvPr/>
        </p:nvSpPr>
        <p:spPr>
          <a:xfrm>
            <a:off x="2895838" y="1252476"/>
            <a:ext cx="688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1">
                    <a:lumMod val="75000"/>
                  </a:schemeClr>
                </a:solidFill>
              </a:rPr>
              <a:t>left_join(), inner_join(), full_join(),</a:t>
            </a:r>
            <a:r>
              <a:rPr lang="fr-FR" sz="2400" noProof="1"/>
              <a:t> </a:t>
            </a:r>
            <a:r>
              <a:rPr lang="fr-FR" sz="2400" b="1" noProof="1">
                <a:solidFill>
                  <a:schemeClr val="accent1">
                    <a:lumMod val="75000"/>
                  </a:schemeClr>
                </a:solidFill>
              </a:rPr>
              <a:t>right_join() </a:t>
            </a:r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FILTERING JOINS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8738150" y="284857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8738150" y="3568532"/>
            <a:ext cx="578069" cy="57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9468620" y="356853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9468619" y="284857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8732892" y="427847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9463362" y="427847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8559473" y="2690919"/>
            <a:ext cx="294289" cy="234573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9962612" y="2690919"/>
            <a:ext cx="294289" cy="234573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8738148" y="29529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9465986" y="29435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8738147" y="366354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9444966" y="366895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8738124" y="43952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9458095" y="438283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6837679" y="3274226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EE268CD-7646-944F-9F04-58EBBAA6A346}"/>
              </a:ext>
            </a:extLst>
          </p:cNvPr>
          <p:cNvSpPr/>
          <p:nvPr/>
        </p:nvSpPr>
        <p:spPr>
          <a:xfrm>
            <a:off x="2476764" y="248928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C9A2681-31E1-3E4C-976A-A928F3B30479}"/>
              </a:ext>
            </a:extLst>
          </p:cNvPr>
          <p:cNvSpPr/>
          <p:nvPr/>
        </p:nvSpPr>
        <p:spPr>
          <a:xfrm>
            <a:off x="2476764" y="320924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2634487-EDD0-0D46-A5C1-5D6765003DE9}"/>
              </a:ext>
            </a:extLst>
          </p:cNvPr>
          <p:cNvSpPr/>
          <p:nvPr/>
        </p:nvSpPr>
        <p:spPr>
          <a:xfrm>
            <a:off x="2476763" y="392919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89CA826B-FEA7-3345-8C56-61D2BB0B3E60}"/>
              </a:ext>
            </a:extLst>
          </p:cNvPr>
          <p:cNvSpPr/>
          <p:nvPr/>
        </p:nvSpPr>
        <p:spPr>
          <a:xfrm>
            <a:off x="3238770" y="320398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1FF0B4-734A-BC4A-810F-7D225DC17796}"/>
              </a:ext>
            </a:extLst>
          </p:cNvPr>
          <p:cNvSpPr/>
          <p:nvPr/>
        </p:nvSpPr>
        <p:spPr>
          <a:xfrm>
            <a:off x="3238769" y="248403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05A97F-2403-F047-9D0C-A99A1BED7419}"/>
              </a:ext>
            </a:extLst>
          </p:cNvPr>
          <p:cNvSpPr/>
          <p:nvPr/>
        </p:nvSpPr>
        <p:spPr>
          <a:xfrm>
            <a:off x="3238769" y="392394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5A63670-EE2C-5B4D-B3C6-CCBFA66C34B8}"/>
              </a:ext>
            </a:extLst>
          </p:cNvPr>
          <p:cNvSpPr/>
          <p:nvPr/>
        </p:nvSpPr>
        <p:spPr>
          <a:xfrm>
            <a:off x="2476763" y="464915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194DD88-4695-B145-AE15-E0195A6860C2}"/>
              </a:ext>
            </a:extLst>
          </p:cNvPr>
          <p:cNvSpPr/>
          <p:nvPr/>
        </p:nvSpPr>
        <p:spPr>
          <a:xfrm>
            <a:off x="3238769" y="464390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Parenthèse ouvrante 57">
            <a:extLst>
              <a:ext uri="{FF2B5EF4-FFF2-40B4-BE49-F238E27FC236}">
                <a16:creationId xmlns:a16="http://schemas.microsoft.com/office/drawing/2014/main" id="{2BEC90C4-58FE-E240-8DEB-2FA84DED1236}"/>
              </a:ext>
            </a:extLst>
          </p:cNvPr>
          <p:cNvSpPr/>
          <p:nvPr/>
        </p:nvSpPr>
        <p:spPr>
          <a:xfrm>
            <a:off x="2298087" y="2331626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Parenthèse ouvrante 58">
            <a:extLst>
              <a:ext uri="{FF2B5EF4-FFF2-40B4-BE49-F238E27FC236}">
                <a16:creationId xmlns:a16="http://schemas.microsoft.com/office/drawing/2014/main" id="{43A90084-2BF0-B346-8C3B-6234E8DEBB9F}"/>
              </a:ext>
            </a:extLst>
          </p:cNvPr>
          <p:cNvSpPr/>
          <p:nvPr/>
        </p:nvSpPr>
        <p:spPr>
          <a:xfrm rot="10800000">
            <a:off x="3701227" y="2326376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E50C3C-02A1-0B4F-B795-5718F126AF9A}"/>
              </a:ext>
            </a:extLst>
          </p:cNvPr>
          <p:cNvSpPr txBox="1"/>
          <p:nvPr/>
        </p:nvSpPr>
        <p:spPr>
          <a:xfrm>
            <a:off x="2476762" y="259365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63DFA6B-1349-7647-89D9-96EB6F75AA24}"/>
              </a:ext>
            </a:extLst>
          </p:cNvPr>
          <p:cNvSpPr txBox="1"/>
          <p:nvPr/>
        </p:nvSpPr>
        <p:spPr>
          <a:xfrm>
            <a:off x="3233504" y="25883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E551205-93D0-E743-AD11-64941C4E7DE6}"/>
              </a:ext>
            </a:extLst>
          </p:cNvPr>
          <p:cNvSpPr txBox="1"/>
          <p:nvPr/>
        </p:nvSpPr>
        <p:spPr>
          <a:xfrm>
            <a:off x="2476761" y="33042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B890862-C699-A14F-B6EE-132944559852}"/>
              </a:ext>
            </a:extLst>
          </p:cNvPr>
          <p:cNvSpPr txBox="1"/>
          <p:nvPr/>
        </p:nvSpPr>
        <p:spPr>
          <a:xfrm>
            <a:off x="3233506" y="32990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8AA2B1-64E4-1442-A8C9-1F3E5DC05F5C}"/>
              </a:ext>
            </a:extLst>
          </p:cNvPr>
          <p:cNvSpPr txBox="1"/>
          <p:nvPr/>
        </p:nvSpPr>
        <p:spPr>
          <a:xfrm>
            <a:off x="3233505" y="401896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5BBBE65-9B3B-BA42-8B88-884CE8EE0245}"/>
              </a:ext>
            </a:extLst>
          </p:cNvPr>
          <p:cNvSpPr txBox="1"/>
          <p:nvPr/>
        </p:nvSpPr>
        <p:spPr>
          <a:xfrm>
            <a:off x="2471497" y="402558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0BD5628-FF68-6644-81F1-7063E6257456}"/>
              </a:ext>
            </a:extLst>
          </p:cNvPr>
          <p:cNvSpPr txBox="1"/>
          <p:nvPr/>
        </p:nvSpPr>
        <p:spPr>
          <a:xfrm>
            <a:off x="2481995" y="476592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E7CBE73-2CB1-5749-BE53-0348C5BB2242}"/>
              </a:ext>
            </a:extLst>
          </p:cNvPr>
          <p:cNvSpPr txBox="1"/>
          <p:nvPr/>
        </p:nvSpPr>
        <p:spPr>
          <a:xfrm>
            <a:off x="3241383" y="47441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EBC0695-85E0-5444-8C4F-325BB5A7E38C}"/>
              </a:ext>
            </a:extLst>
          </p:cNvPr>
          <p:cNvSpPr/>
          <p:nvPr/>
        </p:nvSpPr>
        <p:spPr>
          <a:xfrm>
            <a:off x="5125355" y="313350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8C51399-09E5-3A42-A25E-4CF635CE647F}"/>
              </a:ext>
            </a:extLst>
          </p:cNvPr>
          <p:cNvSpPr/>
          <p:nvPr/>
        </p:nvSpPr>
        <p:spPr>
          <a:xfrm>
            <a:off x="5125355" y="385346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10108E9-F172-814A-84A0-F35BEE52D42D}"/>
              </a:ext>
            </a:extLst>
          </p:cNvPr>
          <p:cNvSpPr/>
          <p:nvPr/>
        </p:nvSpPr>
        <p:spPr>
          <a:xfrm>
            <a:off x="5887361" y="384821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7CF4E80-9C37-BA4A-ADF3-373AA50DA823}"/>
              </a:ext>
            </a:extLst>
          </p:cNvPr>
          <p:cNvSpPr/>
          <p:nvPr/>
        </p:nvSpPr>
        <p:spPr>
          <a:xfrm>
            <a:off x="5887360" y="312825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Parenthèse ouvrante 78">
            <a:extLst>
              <a:ext uri="{FF2B5EF4-FFF2-40B4-BE49-F238E27FC236}">
                <a16:creationId xmlns:a16="http://schemas.microsoft.com/office/drawing/2014/main" id="{EB916011-A3A3-B24A-835C-4CC2D73C127C}"/>
              </a:ext>
            </a:extLst>
          </p:cNvPr>
          <p:cNvSpPr/>
          <p:nvPr/>
        </p:nvSpPr>
        <p:spPr>
          <a:xfrm>
            <a:off x="4946678" y="2975851"/>
            <a:ext cx="294289" cy="160124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0" name="Parenthèse ouvrante 79">
            <a:extLst>
              <a:ext uri="{FF2B5EF4-FFF2-40B4-BE49-F238E27FC236}">
                <a16:creationId xmlns:a16="http://schemas.microsoft.com/office/drawing/2014/main" id="{8DDCFCFA-9F41-7843-9CC0-2441E7EF04E1}"/>
              </a:ext>
            </a:extLst>
          </p:cNvPr>
          <p:cNvSpPr/>
          <p:nvPr/>
        </p:nvSpPr>
        <p:spPr>
          <a:xfrm rot="10800000">
            <a:off x="6349817" y="2970601"/>
            <a:ext cx="294289" cy="1701508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2756C36-15A9-8142-83E9-53C44BB04B14}"/>
              </a:ext>
            </a:extLst>
          </p:cNvPr>
          <p:cNvSpPr txBox="1"/>
          <p:nvPr/>
        </p:nvSpPr>
        <p:spPr>
          <a:xfrm>
            <a:off x="5125353" y="323787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CBD136-8047-4A4B-830F-027401FB5139}"/>
              </a:ext>
            </a:extLst>
          </p:cNvPr>
          <p:cNvSpPr txBox="1"/>
          <p:nvPr/>
        </p:nvSpPr>
        <p:spPr>
          <a:xfrm>
            <a:off x="5882095" y="323262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α</a:t>
            </a:r>
            <a:endParaRPr lang="fr-FR" noProof="1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131B8F-8893-1846-BA95-5B171E82C176}"/>
              </a:ext>
            </a:extLst>
          </p:cNvPr>
          <p:cNvSpPr txBox="1"/>
          <p:nvPr/>
        </p:nvSpPr>
        <p:spPr>
          <a:xfrm>
            <a:off x="5125352" y="394848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DBCCDFA-83FC-F940-B907-75E77666AD6D}"/>
              </a:ext>
            </a:extLst>
          </p:cNvPr>
          <p:cNvSpPr txBox="1"/>
          <p:nvPr/>
        </p:nvSpPr>
        <p:spPr>
          <a:xfrm>
            <a:off x="5882097" y="394323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β</a:t>
            </a:r>
            <a:endParaRPr lang="fr-FR" noProof="1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5801C13-A5A5-1D4C-AE2A-0E3A567B2923}"/>
              </a:ext>
            </a:extLst>
          </p:cNvPr>
          <p:cNvSpPr txBox="1"/>
          <p:nvPr/>
        </p:nvSpPr>
        <p:spPr>
          <a:xfrm>
            <a:off x="3701188" y="3274226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+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07167E9-6EA8-8A4E-A2E7-A66DDD54A51E}"/>
              </a:ext>
            </a:extLst>
          </p:cNvPr>
          <p:cNvSpPr txBox="1"/>
          <p:nvPr/>
        </p:nvSpPr>
        <p:spPr>
          <a:xfrm>
            <a:off x="2895838" y="1252476"/>
            <a:ext cx="688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1">
                    <a:lumMod val="75000"/>
                  </a:schemeClr>
                </a:solidFill>
              </a:rPr>
              <a:t>semi_join(), anti_join()</a:t>
            </a:r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397792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BEST PRACTICES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1F3D92-4D55-9B40-9C18-5AC6FB054815}"/>
              </a:ext>
            </a:extLst>
          </p:cNvPr>
          <p:cNvSpPr txBox="1"/>
          <p:nvPr/>
        </p:nvSpPr>
        <p:spPr>
          <a:xfrm>
            <a:off x="1404348" y="1384064"/>
            <a:ext cx="9720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When using table joins, keep these three best practices in mind:</a:t>
            </a:r>
          </a:p>
          <a:p>
            <a:endParaRPr lang="fr-FR" sz="2400" noProof="1"/>
          </a:p>
          <a:p>
            <a:r>
              <a:rPr lang="fr-FR" sz="2400" noProof="1"/>
              <a:t>	— never do a mutating join on a key that is not primary in </a:t>
            </a:r>
          </a:p>
          <a:p>
            <a:r>
              <a:rPr lang="fr-FR" sz="2400" noProof="1"/>
              <a:t>	at least one of the two tables</a:t>
            </a:r>
          </a:p>
          <a:p>
            <a:endParaRPr lang="fr-FR" sz="2400" noProof="1"/>
          </a:p>
          <a:p>
            <a:r>
              <a:rPr lang="fr-FR" sz="2400" noProof="1"/>
              <a:t>	— as a convention, I recommend keeping the table with the</a:t>
            </a:r>
          </a:p>
          <a:p>
            <a:r>
              <a:rPr lang="fr-FR" sz="2400" noProof="1"/>
              <a:t>	foreign key on the left; this is usually the larger of the two tables</a:t>
            </a:r>
          </a:p>
          <a:p>
            <a:endParaRPr lang="fr-FR" sz="2400" noProof="1"/>
          </a:p>
          <a:p>
            <a:r>
              <a:rPr lang="fr-FR" sz="2400" noProof="1"/>
              <a:t>	— the only time to use full_join is when the key in primary in both</a:t>
            </a:r>
          </a:p>
          <a:p>
            <a:r>
              <a:rPr lang="fr-FR" sz="2400" noProof="1"/>
              <a:t>	tables</a:t>
            </a:r>
          </a:p>
          <a:p>
            <a:endParaRPr lang="fr-FR" sz="2400" noProof="1"/>
          </a:p>
          <a:p>
            <a:r>
              <a:rPr lang="fr-FR" sz="2400" noProof="1"/>
              <a:t>If you follow these rules, you should rarely need </a:t>
            </a:r>
            <a:r>
              <a:rPr lang="fr-FR" sz="2400" b="1" noProof="1">
                <a:solidFill>
                  <a:schemeClr val="accent1">
                    <a:lumMod val="75000"/>
                  </a:schemeClr>
                </a:solidFill>
              </a:rPr>
              <a:t>full_join() </a:t>
            </a:r>
            <a:r>
              <a:rPr lang="fr-FR" sz="2400" noProof="1"/>
              <a:t>and </a:t>
            </a:r>
            <a:r>
              <a:rPr lang="fr-FR" sz="2400" b="1" noProof="1">
                <a:solidFill>
                  <a:schemeClr val="accent1">
                    <a:lumMod val="75000"/>
                  </a:schemeClr>
                </a:solidFill>
              </a:rPr>
              <a:t>right_join()</a:t>
            </a:r>
            <a:r>
              <a:rPr lang="fr-FR" sz="2400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134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192</Words>
  <Application>Microsoft Macintosh PowerPoint</Application>
  <PresentationFormat>Grand écran</PresentationFormat>
  <Paragraphs>69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29</cp:revision>
  <dcterms:created xsi:type="dcterms:W3CDTF">2021-04-28T17:57:29Z</dcterms:created>
  <dcterms:modified xsi:type="dcterms:W3CDTF">2021-09-17T13:55:21Z</dcterms:modified>
</cp:coreProperties>
</file>