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2" r:id="rId3"/>
    <p:sldId id="263" r:id="rId4"/>
    <p:sldId id="265" r:id="rId5"/>
    <p:sldId id="264"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snapToObjects="1">
      <p:cViewPr varScale="1">
        <p:scale>
          <a:sx n="121" d="100"/>
          <a:sy n="121"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22/09/2022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22/09/2022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An Example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able&#10;&#10;Description générée automatiquement">
            <a:extLst>
              <a:ext uri="{FF2B5EF4-FFF2-40B4-BE49-F238E27FC236}">
                <a16:creationId xmlns:a16="http://schemas.microsoft.com/office/drawing/2014/main" id="{A037697A-E9E6-3645-891B-0E4BBB87A11B}"/>
              </a:ext>
            </a:extLst>
          </p:cNvPr>
          <p:cNvPicPr>
            <a:picLocks noChangeAspect="1"/>
          </p:cNvPicPr>
          <p:nvPr/>
        </p:nvPicPr>
        <p:blipFill>
          <a:blip r:embed="rId3"/>
          <a:stretch>
            <a:fillRect/>
          </a:stretch>
        </p:blipFill>
        <p:spPr>
          <a:xfrm>
            <a:off x="1467755" y="2839731"/>
            <a:ext cx="9626600" cy="2603500"/>
          </a:xfrm>
          <a:prstGeom prst="rect">
            <a:avLst/>
          </a:prstGeom>
        </p:spPr>
      </p:pic>
      <p:pic>
        <p:nvPicPr>
          <p:cNvPr id="4" name="Picture 2" descr="When US Open champion Emma Raducanu won the junior ITF ...">
            <a:extLst>
              <a:ext uri="{FF2B5EF4-FFF2-40B4-BE49-F238E27FC236}">
                <a16:creationId xmlns:a16="http://schemas.microsoft.com/office/drawing/2014/main" id="{43C87693-400A-8B4D-B697-5D411A72E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1235" y="82813"/>
            <a:ext cx="3102697" cy="1724663"/>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8CBD6491-7B2A-E541-8058-3AFCEE6F3B05}"/>
              </a:ext>
            </a:extLst>
          </p:cNvPr>
          <p:cNvSpPr txBox="1"/>
          <p:nvPr/>
        </p:nvSpPr>
        <p:spPr>
          <a:xfrm>
            <a:off x="330950" y="1014994"/>
            <a:ext cx="8138136" cy="1200329"/>
          </a:xfrm>
          <a:prstGeom prst="rect">
            <a:avLst/>
          </a:prstGeom>
          <a:noFill/>
        </p:spPr>
        <p:txBody>
          <a:bodyPr wrap="square" rtlCol="0">
            <a:spAutoFit/>
          </a:bodyPr>
          <a:lstStyle/>
          <a:p>
            <a:r>
              <a:rPr lang="fr-FR" sz="2400" noProof="1"/>
              <a:t>Consider the following dataset showing four female tennis players. Notice that the last column is trying to put multiple pieces of information in one value.</a:t>
            </a:r>
          </a:p>
        </p:txBody>
      </p:sp>
      <p:sp>
        <p:nvSpPr>
          <p:cNvPr id="10" name="ZoneTexte 9">
            <a:extLst>
              <a:ext uri="{FF2B5EF4-FFF2-40B4-BE49-F238E27FC236}">
                <a16:creationId xmlns:a16="http://schemas.microsoft.com/office/drawing/2014/main" id="{EA1F7F10-9892-E247-9BD5-0F3CF13B1077}"/>
              </a:ext>
            </a:extLst>
          </p:cNvPr>
          <p:cNvSpPr txBox="1"/>
          <p:nvPr/>
        </p:nvSpPr>
        <p:spPr>
          <a:xfrm>
            <a:off x="4265223" y="5728526"/>
            <a:ext cx="3661553"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Player</a:t>
            </a:r>
          </a:p>
        </p:txBody>
      </p:sp>
    </p:spTree>
    <p:extLst>
      <p:ext uri="{BB962C8B-B14F-4D97-AF65-F5344CB8AC3E}">
        <p14:creationId xmlns:p14="http://schemas.microsoft.com/office/powerpoint/2010/main" val="321655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43959"/>
            <a:ext cx="7367101" cy="830997"/>
          </a:xfrm>
          <a:prstGeom prst="rect">
            <a:avLst/>
          </a:prstGeom>
          <a:noFill/>
        </p:spPr>
        <p:txBody>
          <a:bodyPr wrap="square" rtlCol="0">
            <a:spAutoFit/>
          </a:bodyPr>
          <a:lstStyle/>
          <a:p>
            <a:r>
              <a:rPr lang="fr-FR" sz="4800" b="1" u="sng" noProof="1"/>
              <a:t>First Normal Form (1NF)</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5" name="Image 4" descr="Une image contenant table&#10;&#10;Description générée automatiquement">
            <a:extLst>
              <a:ext uri="{FF2B5EF4-FFF2-40B4-BE49-F238E27FC236}">
                <a16:creationId xmlns:a16="http://schemas.microsoft.com/office/drawing/2014/main" id="{4B80BC08-13CC-434A-AD90-AF7E985748F3}"/>
              </a:ext>
            </a:extLst>
          </p:cNvPr>
          <p:cNvPicPr>
            <a:picLocks noChangeAspect="1"/>
          </p:cNvPicPr>
          <p:nvPr/>
        </p:nvPicPr>
        <p:blipFill>
          <a:blip r:embed="rId3"/>
          <a:stretch>
            <a:fillRect/>
          </a:stretch>
        </p:blipFill>
        <p:spPr>
          <a:xfrm>
            <a:off x="330950" y="3480628"/>
            <a:ext cx="11623189" cy="2062339"/>
          </a:xfrm>
          <a:prstGeom prst="rect">
            <a:avLst/>
          </a:prstGeom>
        </p:spPr>
      </p:pic>
      <p:sp>
        <p:nvSpPr>
          <p:cNvPr id="9" name="ZoneTexte 8">
            <a:extLst>
              <a:ext uri="{FF2B5EF4-FFF2-40B4-BE49-F238E27FC236}">
                <a16:creationId xmlns:a16="http://schemas.microsoft.com/office/drawing/2014/main" id="{8017D76F-F7A3-C747-ACFD-1CC680278972}"/>
              </a:ext>
            </a:extLst>
          </p:cNvPr>
          <p:cNvSpPr txBox="1"/>
          <p:nvPr/>
        </p:nvSpPr>
        <p:spPr>
          <a:xfrm>
            <a:off x="330949" y="1014994"/>
            <a:ext cx="8476719" cy="1938992"/>
          </a:xfrm>
          <a:prstGeom prst="rect">
            <a:avLst/>
          </a:prstGeom>
          <a:noFill/>
        </p:spPr>
        <p:txBody>
          <a:bodyPr wrap="square" rtlCol="0">
            <a:spAutoFit/>
          </a:bodyPr>
          <a:lstStyle/>
          <a:p>
            <a:r>
              <a:rPr lang="fr-FR" sz="2000" noProof="1"/>
              <a:t>Here is an alternative that only has one piece of information in each cell. This table is said to be in the </a:t>
            </a:r>
            <a:r>
              <a:rPr lang="fr-FR" sz="2000" b="1" noProof="1"/>
              <a:t>First Normal Form (1NF)</a:t>
            </a:r>
            <a:r>
              <a:rPr lang="fr-FR" sz="2000" noProof="1"/>
              <a:t>.</a:t>
            </a:r>
          </a:p>
          <a:p>
            <a:endParaRPr lang="fr-FR" sz="2000" noProof="1"/>
          </a:p>
          <a:p>
            <a:r>
              <a:rPr lang="fr-FR" sz="2000" noProof="1"/>
              <a:t>1NF requires that the data be in a tabular format with only one individual piece of information in each cell. Here is one way to do that using the same unit of observation (note that a long format might be better for many kinds of analysis).</a:t>
            </a:r>
          </a:p>
        </p:txBody>
      </p:sp>
      <p:pic>
        <p:nvPicPr>
          <p:cNvPr id="10" name="Picture 2" descr="When US Open champion Emma Raducanu won the junior ITF ...">
            <a:extLst>
              <a:ext uri="{FF2B5EF4-FFF2-40B4-BE49-F238E27FC236}">
                <a16:creationId xmlns:a16="http://schemas.microsoft.com/office/drawing/2014/main" id="{9D91E3DE-E7CF-8641-9D6B-4C9ADD7EC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1235" y="82813"/>
            <a:ext cx="3102697" cy="172466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4C088457-6724-054D-AAB6-D70EE75B26B0}"/>
              </a:ext>
            </a:extLst>
          </p:cNvPr>
          <p:cNvSpPr txBox="1"/>
          <p:nvPr/>
        </p:nvSpPr>
        <p:spPr>
          <a:xfrm>
            <a:off x="4265223" y="5728526"/>
            <a:ext cx="3661553"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Player</a:t>
            </a:r>
          </a:p>
        </p:txBody>
      </p:sp>
    </p:spTree>
    <p:extLst>
      <p:ext uri="{BB962C8B-B14F-4D97-AF65-F5344CB8AC3E}">
        <p14:creationId xmlns:p14="http://schemas.microsoft.com/office/powerpoint/2010/main" val="334493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Another Example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074" name="Picture 2" descr="MPTT Double 6 ~ GC Wimbledon">
            <a:extLst>
              <a:ext uri="{FF2B5EF4-FFF2-40B4-BE49-F238E27FC236}">
                <a16:creationId xmlns:a16="http://schemas.microsoft.com/office/drawing/2014/main" id="{65CAD7CE-5C42-AA41-904E-A12B43A0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514" y="82813"/>
            <a:ext cx="3981418" cy="2613543"/>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4FEE09CC-AD0C-6844-86AC-D1D411717FA2}"/>
              </a:ext>
            </a:extLst>
          </p:cNvPr>
          <p:cNvSpPr txBox="1"/>
          <p:nvPr/>
        </p:nvSpPr>
        <p:spPr>
          <a:xfrm>
            <a:off x="330950" y="1014994"/>
            <a:ext cx="7702707" cy="1200329"/>
          </a:xfrm>
          <a:prstGeom prst="rect">
            <a:avLst/>
          </a:prstGeom>
          <a:noFill/>
        </p:spPr>
        <p:txBody>
          <a:bodyPr wrap="square" rtlCol="0">
            <a:spAutoFit/>
          </a:bodyPr>
          <a:lstStyle/>
          <a:p>
            <a:r>
              <a:rPr lang="fr-FR" sz="2400" noProof="1"/>
              <a:t>Here is another example of a similar dataset. This one gives information about each Grand Slam itself. It is in </a:t>
            </a:r>
            <a:r>
              <a:rPr lang="fr-FR" sz="2400" b="1" noProof="1"/>
              <a:t>1NF</a:t>
            </a:r>
            <a:r>
              <a:rPr lang="fr-FR" sz="2400" noProof="1"/>
              <a:t> but notice that it duplicates information.</a:t>
            </a:r>
          </a:p>
        </p:txBody>
      </p:sp>
      <p:pic>
        <p:nvPicPr>
          <p:cNvPr id="8" name="Image 7" descr="Une image contenant table&#10;&#10;Description générée automatiquement">
            <a:extLst>
              <a:ext uri="{FF2B5EF4-FFF2-40B4-BE49-F238E27FC236}">
                <a16:creationId xmlns:a16="http://schemas.microsoft.com/office/drawing/2014/main" id="{BB1666CC-A2DC-D34E-8919-1CEE2FB97388}"/>
              </a:ext>
            </a:extLst>
          </p:cNvPr>
          <p:cNvPicPr>
            <a:picLocks noChangeAspect="1"/>
          </p:cNvPicPr>
          <p:nvPr/>
        </p:nvPicPr>
        <p:blipFill>
          <a:blip r:embed="rId4"/>
          <a:stretch>
            <a:fillRect/>
          </a:stretch>
        </p:blipFill>
        <p:spPr>
          <a:xfrm>
            <a:off x="881743" y="2836394"/>
            <a:ext cx="9568543" cy="3183180"/>
          </a:xfrm>
          <a:prstGeom prst="rect">
            <a:avLst/>
          </a:prstGeom>
        </p:spPr>
      </p:pic>
      <p:sp>
        <p:nvSpPr>
          <p:cNvPr id="15" name="ZoneTexte 14">
            <a:extLst>
              <a:ext uri="{FF2B5EF4-FFF2-40B4-BE49-F238E27FC236}">
                <a16:creationId xmlns:a16="http://schemas.microsoft.com/office/drawing/2014/main" id="{8563D464-FCD9-8242-B6F2-DC5A9A4033AD}"/>
              </a:ext>
            </a:extLst>
          </p:cNvPr>
          <p:cNvSpPr txBox="1"/>
          <p:nvPr/>
        </p:nvSpPr>
        <p:spPr>
          <a:xfrm>
            <a:off x="3369689" y="6147213"/>
            <a:ext cx="5230025"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tournament x year</a:t>
            </a:r>
          </a:p>
        </p:txBody>
      </p:sp>
    </p:spTree>
    <p:extLst>
      <p:ext uri="{BB962C8B-B14F-4D97-AF65-F5344CB8AC3E}">
        <p14:creationId xmlns:p14="http://schemas.microsoft.com/office/powerpoint/2010/main" val="117242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Second Normal Form (2NF)</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2" name="ZoneTexte 11">
            <a:extLst>
              <a:ext uri="{FF2B5EF4-FFF2-40B4-BE49-F238E27FC236}">
                <a16:creationId xmlns:a16="http://schemas.microsoft.com/office/drawing/2014/main" id="{4FEE09CC-AD0C-6844-86AC-D1D411717FA2}"/>
              </a:ext>
            </a:extLst>
          </p:cNvPr>
          <p:cNvSpPr txBox="1"/>
          <p:nvPr/>
        </p:nvSpPr>
        <p:spPr>
          <a:xfrm>
            <a:off x="330950" y="1014994"/>
            <a:ext cx="11114816" cy="1323439"/>
          </a:xfrm>
          <a:prstGeom prst="rect">
            <a:avLst/>
          </a:prstGeom>
          <a:noFill/>
        </p:spPr>
        <p:txBody>
          <a:bodyPr wrap="square" rtlCol="0">
            <a:spAutoFit/>
          </a:bodyPr>
          <a:lstStyle/>
          <a:p>
            <a:r>
              <a:rPr lang="fr-FR" sz="2000" noProof="1"/>
              <a:t>We can fix the some problems of duplication by creating two different tables. Namely, we want all of the information in the table to relate to the unit of observation. All of the columns should be part of a </a:t>
            </a:r>
            <a:r>
              <a:rPr lang="fr-FR" sz="2000" i="1" noProof="1"/>
              <a:t>candidate key</a:t>
            </a:r>
            <a:r>
              <a:rPr lang="fr-FR" sz="2000" noProof="1"/>
              <a:t> or defined by the entire candidate key. The data is now follows the rules for the </a:t>
            </a:r>
            <a:r>
              <a:rPr lang="fr-FR" sz="2000" b="1" noProof="1"/>
              <a:t>second normal form (2NF)</a:t>
            </a:r>
            <a:r>
              <a:rPr lang="fr-FR" sz="2000" noProof="1"/>
              <a:t>.</a:t>
            </a:r>
          </a:p>
        </p:txBody>
      </p:sp>
      <p:sp>
        <p:nvSpPr>
          <p:cNvPr id="11" name="ZoneTexte 10">
            <a:extLst>
              <a:ext uri="{FF2B5EF4-FFF2-40B4-BE49-F238E27FC236}">
                <a16:creationId xmlns:a16="http://schemas.microsoft.com/office/drawing/2014/main" id="{4A40E2A8-092C-EB4D-AD46-EA7DA7C0BFF3}"/>
              </a:ext>
            </a:extLst>
          </p:cNvPr>
          <p:cNvSpPr txBox="1"/>
          <p:nvPr/>
        </p:nvSpPr>
        <p:spPr>
          <a:xfrm>
            <a:off x="865975" y="5804809"/>
            <a:ext cx="5230025"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tournament x year</a:t>
            </a:r>
          </a:p>
        </p:txBody>
      </p:sp>
      <p:pic>
        <p:nvPicPr>
          <p:cNvPr id="2" name="Image 9" descr="Une image contenant table&#10;&#10;Description générée automatiquement">
            <a:extLst>
              <a:ext uri="{FF2B5EF4-FFF2-40B4-BE49-F238E27FC236}">
                <a16:creationId xmlns:a16="http://schemas.microsoft.com/office/drawing/2014/main" id="{31E0EE1B-3EDE-0655-D2BF-A56157CDF551}"/>
              </a:ext>
            </a:extLst>
          </p:cNvPr>
          <p:cNvPicPr>
            <a:picLocks noChangeAspect="1"/>
          </p:cNvPicPr>
          <p:nvPr/>
        </p:nvPicPr>
        <p:blipFill>
          <a:blip r:embed="rId3"/>
          <a:stretch>
            <a:fillRect/>
          </a:stretch>
        </p:blipFill>
        <p:spPr>
          <a:xfrm>
            <a:off x="7031412" y="3059514"/>
            <a:ext cx="4940211" cy="2124600"/>
          </a:xfrm>
          <a:prstGeom prst="rect">
            <a:avLst/>
          </a:prstGeom>
        </p:spPr>
      </p:pic>
      <p:sp>
        <p:nvSpPr>
          <p:cNvPr id="3" name="ZoneTexte 16">
            <a:extLst>
              <a:ext uri="{FF2B5EF4-FFF2-40B4-BE49-F238E27FC236}">
                <a16:creationId xmlns:a16="http://schemas.microsoft.com/office/drawing/2014/main" id="{2ED36FAF-0409-F1C7-0759-F2E628E414A7}"/>
              </a:ext>
            </a:extLst>
          </p:cNvPr>
          <p:cNvSpPr txBox="1"/>
          <p:nvPr/>
        </p:nvSpPr>
        <p:spPr>
          <a:xfrm>
            <a:off x="7435169" y="5804808"/>
            <a:ext cx="4536454"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tournament</a:t>
            </a:r>
          </a:p>
        </p:txBody>
      </p:sp>
      <p:pic>
        <p:nvPicPr>
          <p:cNvPr id="5" name="Picture 4" descr="Graphical user interface, table, Excel&#10;&#10;Description automatically generated">
            <a:extLst>
              <a:ext uri="{FF2B5EF4-FFF2-40B4-BE49-F238E27FC236}">
                <a16:creationId xmlns:a16="http://schemas.microsoft.com/office/drawing/2014/main" id="{8F03F9C3-8F1F-F9AD-0D84-EB102C97EE12}"/>
              </a:ext>
            </a:extLst>
          </p:cNvPr>
          <p:cNvPicPr>
            <a:picLocks noChangeAspect="1"/>
          </p:cNvPicPr>
          <p:nvPr/>
        </p:nvPicPr>
        <p:blipFill>
          <a:blip r:embed="rId4"/>
          <a:stretch>
            <a:fillRect/>
          </a:stretch>
        </p:blipFill>
        <p:spPr>
          <a:xfrm>
            <a:off x="396971" y="2597096"/>
            <a:ext cx="6172494" cy="3050360"/>
          </a:xfrm>
          <a:prstGeom prst="rect">
            <a:avLst/>
          </a:prstGeom>
        </p:spPr>
      </p:pic>
    </p:spTree>
    <p:extLst>
      <p:ext uri="{BB962C8B-B14F-4D97-AF65-F5344CB8AC3E}">
        <p14:creationId xmlns:p14="http://schemas.microsoft.com/office/powerpoint/2010/main" val="222142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Third Normal Form (3NF)</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2" name="ZoneTexte 11">
            <a:extLst>
              <a:ext uri="{FF2B5EF4-FFF2-40B4-BE49-F238E27FC236}">
                <a16:creationId xmlns:a16="http://schemas.microsoft.com/office/drawing/2014/main" id="{4FEE09CC-AD0C-6844-86AC-D1D411717FA2}"/>
              </a:ext>
            </a:extLst>
          </p:cNvPr>
          <p:cNvSpPr txBox="1"/>
          <p:nvPr/>
        </p:nvSpPr>
        <p:spPr>
          <a:xfrm>
            <a:off x="330950" y="1014993"/>
            <a:ext cx="5979073" cy="1617365"/>
          </a:xfrm>
          <a:prstGeom prst="rect">
            <a:avLst/>
          </a:prstGeom>
          <a:noFill/>
        </p:spPr>
        <p:txBody>
          <a:bodyPr wrap="square" rtlCol="0">
            <a:spAutoFit/>
          </a:bodyPr>
          <a:lstStyle/>
          <a:p>
            <a:r>
              <a:rPr lang="fr-FR" sz="2000" noProof="1"/>
              <a:t>There is still a kind of duplication in the previous dataset because the winner nationality is a function of the winner name. Putting the tables into the </a:t>
            </a:r>
            <a:r>
              <a:rPr lang="fr-FR" sz="2000" b="1" noProof="1"/>
              <a:t>third normal form</a:t>
            </a:r>
            <a:r>
              <a:rPr lang="fr-FR" sz="2000" noProof="1"/>
              <a:t>, or 3NF, requires fixing this dependency as well.</a:t>
            </a:r>
          </a:p>
        </p:txBody>
      </p:sp>
      <p:pic>
        <p:nvPicPr>
          <p:cNvPr id="5" name="Image 4" descr="Une image contenant table&#10;&#10;Description générée automatiquement">
            <a:extLst>
              <a:ext uri="{FF2B5EF4-FFF2-40B4-BE49-F238E27FC236}">
                <a16:creationId xmlns:a16="http://schemas.microsoft.com/office/drawing/2014/main" id="{D865301D-BE2B-3D48-BCC3-42C9252D3BB9}"/>
              </a:ext>
            </a:extLst>
          </p:cNvPr>
          <p:cNvPicPr>
            <a:picLocks noChangeAspect="1"/>
          </p:cNvPicPr>
          <p:nvPr/>
        </p:nvPicPr>
        <p:blipFill>
          <a:blip r:embed="rId3"/>
          <a:stretch>
            <a:fillRect/>
          </a:stretch>
        </p:blipFill>
        <p:spPr>
          <a:xfrm>
            <a:off x="566914" y="3094024"/>
            <a:ext cx="5078422" cy="2894527"/>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DD7EB3A5-3900-B248-93E1-C49B68505C2D}"/>
              </a:ext>
            </a:extLst>
          </p:cNvPr>
          <p:cNvPicPr>
            <a:picLocks noChangeAspect="1"/>
          </p:cNvPicPr>
          <p:nvPr/>
        </p:nvPicPr>
        <p:blipFill>
          <a:blip r:embed="rId4"/>
          <a:stretch>
            <a:fillRect/>
          </a:stretch>
        </p:blipFill>
        <p:spPr>
          <a:xfrm>
            <a:off x="7359377" y="3443781"/>
            <a:ext cx="3550160" cy="2149200"/>
          </a:xfrm>
          <a:prstGeom prst="rect">
            <a:avLst/>
          </a:prstGeom>
        </p:spPr>
      </p:pic>
      <p:pic>
        <p:nvPicPr>
          <p:cNvPr id="10" name="Image 9" descr="Une image contenant table&#10;&#10;Description générée automatiquement">
            <a:extLst>
              <a:ext uri="{FF2B5EF4-FFF2-40B4-BE49-F238E27FC236}">
                <a16:creationId xmlns:a16="http://schemas.microsoft.com/office/drawing/2014/main" id="{3A8473A9-DC8B-394F-8EA8-F55D569660B7}"/>
              </a:ext>
            </a:extLst>
          </p:cNvPr>
          <p:cNvPicPr>
            <a:picLocks noChangeAspect="1"/>
          </p:cNvPicPr>
          <p:nvPr/>
        </p:nvPicPr>
        <p:blipFill>
          <a:blip r:embed="rId5"/>
          <a:stretch>
            <a:fillRect/>
          </a:stretch>
        </p:blipFill>
        <p:spPr>
          <a:xfrm>
            <a:off x="7152621" y="1195105"/>
            <a:ext cx="3963672" cy="1704627"/>
          </a:xfrm>
          <a:prstGeom prst="rect">
            <a:avLst/>
          </a:prstGeom>
        </p:spPr>
      </p:pic>
      <p:sp>
        <p:nvSpPr>
          <p:cNvPr id="16" name="ZoneTexte 15">
            <a:extLst>
              <a:ext uri="{FF2B5EF4-FFF2-40B4-BE49-F238E27FC236}">
                <a16:creationId xmlns:a16="http://schemas.microsoft.com/office/drawing/2014/main" id="{0DCDC158-7E66-5941-AD52-B9F039B6F533}"/>
              </a:ext>
            </a:extLst>
          </p:cNvPr>
          <p:cNvSpPr txBox="1"/>
          <p:nvPr/>
        </p:nvSpPr>
        <p:spPr>
          <a:xfrm>
            <a:off x="566914" y="5988551"/>
            <a:ext cx="5230025"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tournament x year</a:t>
            </a:r>
          </a:p>
        </p:txBody>
      </p:sp>
      <p:sp>
        <p:nvSpPr>
          <p:cNvPr id="17" name="ZoneTexte 16">
            <a:extLst>
              <a:ext uri="{FF2B5EF4-FFF2-40B4-BE49-F238E27FC236}">
                <a16:creationId xmlns:a16="http://schemas.microsoft.com/office/drawing/2014/main" id="{79FFE2AF-9F3D-AF4A-B021-093F6FD9A1E0}"/>
              </a:ext>
            </a:extLst>
          </p:cNvPr>
          <p:cNvSpPr txBox="1"/>
          <p:nvPr/>
        </p:nvSpPr>
        <p:spPr>
          <a:xfrm>
            <a:off x="7152621" y="2909119"/>
            <a:ext cx="4324676"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tournament</a:t>
            </a:r>
          </a:p>
        </p:txBody>
      </p:sp>
      <p:sp>
        <p:nvSpPr>
          <p:cNvPr id="18" name="ZoneTexte 17">
            <a:extLst>
              <a:ext uri="{FF2B5EF4-FFF2-40B4-BE49-F238E27FC236}">
                <a16:creationId xmlns:a16="http://schemas.microsoft.com/office/drawing/2014/main" id="{F27BFE16-D67F-8249-9748-1FF9BF83263D}"/>
              </a:ext>
            </a:extLst>
          </p:cNvPr>
          <p:cNvSpPr txBox="1"/>
          <p:nvPr/>
        </p:nvSpPr>
        <p:spPr>
          <a:xfrm>
            <a:off x="7359377" y="5577103"/>
            <a:ext cx="3550161" cy="461665"/>
          </a:xfrm>
          <a:prstGeom prst="rect">
            <a:avLst/>
          </a:prstGeom>
          <a:noFill/>
        </p:spPr>
        <p:txBody>
          <a:bodyPr wrap="square" rtlCol="0">
            <a:spAutoFit/>
          </a:bodyPr>
          <a:lstStyle/>
          <a:p>
            <a:r>
              <a:rPr lang="fr-FR" sz="2400" noProof="1">
                <a:solidFill>
                  <a:srgbClr val="7030A0"/>
                </a:solidFill>
              </a:rPr>
              <a:t>unit of observation: </a:t>
            </a:r>
            <a:r>
              <a:rPr lang="fr-FR" sz="2400" b="1" noProof="1">
                <a:solidFill>
                  <a:srgbClr val="7030A0"/>
                </a:solidFill>
              </a:rPr>
              <a:t>player</a:t>
            </a:r>
          </a:p>
        </p:txBody>
      </p:sp>
    </p:spTree>
    <p:extLst>
      <p:ext uri="{BB962C8B-B14F-4D97-AF65-F5344CB8AC3E}">
        <p14:creationId xmlns:p14="http://schemas.microsoft.com/office/powerpoint/2010/main" val="16379256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327</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23</cp:revision>
  <dcterms:created xsi:type="dcterms:W3CDTF">2021-04-28T17:57:29Z</dcterms:created>
  <dcterms:modified xsi:type="dcterms:W3CDTF">2022-09-22T16:59:06Z</dcterms:modified>
</cp:coreProperties>
</file>