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4" r:id="rId3"/>
    <p:sldId id="265" r:id="rId4"/>
    <p:sldId id="266" r:id="rId5"/>
    <p:sldId id="267" r:id="rId6"/>
    <p:sldId id="268" r:id="rId7"/>
    <p:sldId id="271" r:id="rId8"/>
    <p:sldId id="270" r:id="rId9"/>
    <p:sldId id="269" r:id="rId10"/>
    <p:sldId id="272" r:id="rId11"/>
    <p:sldId id="274" r:id="rId12"/>
    <p:sldId id="26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E23"/>
    <a:srgbClr val="FA8072"/>
    <a:srgbClr val="E0720C"/>
    <a:srgbClr val="FF9F0A"/>
    <a:srgbClr val="941651"/>
    <a:srgbClr val="4E8F00"/>
    <a:srgbClr val="008F00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328-FBA7-A54A-86BE-4FAFCAA9311A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1147D-71F1-F446-94EA-375E26B9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93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81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8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8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1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9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77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27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1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2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1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3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 #1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71">
            <a:extLst>
              <a:ext uri="{FF2B5EF4-FFF2-40B4-BE49-F238E27FC236}">
                <a16:creationId xmlns:a16="http://schemas.microsoft.com/office/drawing/2014/main" id="{01A7A7B9-6257-BB44-80BB-A7FB91F7D3ED}"/>
              </a:ext>
            </a:extLst>
          </p:cNvPr>
          <p:cNvSpPr txBox="1"/>
          <p:nvPr/>
        </p:nvSpPr>
        <p:spPr>
          <a:xfrm>
            <a:off x="935747" y="1097564"/>
            <a:ext cx="8586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rgbClr val="6B8E23"/>
                </a:solidFill>
              </a:rPr>
              <a:t>What is/are the candidate key(s) in the following table? What is the strongest normal form respected by the table?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595CC-E236-1737-F508-7DA81C0B8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240" y="2393716"/>
            <a:ext cx="9791808" cy="22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 #5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8" name="ZoneTexte 71">
            <a:extLst>
              <a:ext uri="{FF2B5EF4-FFF2-40B4-BE49-F238E27FC236}">
                <a16:creationId xmlns:a16="http://schemas.microsoft.com/office/drawing/2014/main" id="{EC4F17AC-6982-6755-E5BB-8BD49E67F571}"/>
              </a:ext>
            </a:extLst>
          </p:cNvPr>
          <p:cNvSpPr txBox="1"/>
          <p:nvPr/>
        </p:nvSpPr>
        <p:spPr>
          <a:xfrm>
            <a:off x="935747" y="1097564"/>
            <a:ext cx="10993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Candidate key is: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{city, country}</a:t>
            </a:r>
          </a:p>
          <a:p>
            <a:endParaRPr lang="fr-FR" sz="2400" b="1" noProof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The table is in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1NF 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because continent depends only on country, a proper subset of the first candidate key and country depends on a proper subset of the second candidate key.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AD781-E35A-2363-5412-C192AC1AD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799" y="3036556"/>
            <a:ext cx="70104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3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Feminism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71">
            <a:extLst>
              <a:ext uri="{FF2B5EF4-FFF2-40B4-BE49-F238E27FC236}">
                <a16:creationId xmlns:a16="http://schemas.microsoft.com/office/drawing/2014/main" id="{01A7A7B9-6257-BB44-80BB-A7FB91F7D3ED}"/>
              </a:ext>
            </a:extLst>
          </p:cNvPr>
          <p:cNvSpPr txBox="1"/>
          <p:nvPr/>
        </p:nvSpPr>
        <p:spPr>
          <a:xfrm>
            <a:off x="935747" y="1097564"/>
            <a:ext cx="983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rgbClr val="6B8E23"/>
                </a:solidFill>
              </a:rPr>
              <a:t>List the four principles of </a:t>
            </a:r>
            <a:r>
              <a:rPr lang="fr-FR" sz="2400" i="1" noProof="1">
                <a:solidFill>
                  <a:srgbClr val="6B8E23"/>
                </a:solidFill>
              </a:rPr>
              <a:t>Data Feminism</a:t>
            </a:r>
            <a:r>
              <a:rPr lang="fr-FR" sz="2400" noProof="1">
                <a:solidFill>
                  <a:srgbClr val="6B8E23"/>
                </a:solidFill>
              </a:rPr>
              <a:t> as described on the class slides. A single sentence for each is sufficent.</a:t>
            </a:r>
          </a:p>
        </p:txBody>
      </p:sp>
    </p:spTree>
    <p:extLst>
      <p:ext uri="{BB962C8B-B14F-4D97-AF65-F5344CB8AC3E}">
        <p14:creationId xmlns:p14="http://schemas.microsoft.com/office/powerpoint/2010/main" val="177353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" name="ZoneTexte 88">
            <a:extLst>
              <a:ext uri="{FF2B5EF4-FFF2-40B4-BE49-F238E27FC236}">
                <a16:creationId xmlns:a16="http://schemas.microsoft.com/office/drawing/2014/main" id="{00AC7743-B406-FC08-A7C3-DDF4847D75CD}"/>
              </a:ext>
            </a:extLst>
          </p:cNvPr>
          <p:cNvSpPr txBox="1"/>
          <p:nvPr/>
        </p:nvSpPr>
        <p:spPr>
          <a:xfrm>
            <a:off x="557305" y="1364256"/>
            <a:ext cx="4477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IS A STRUCTURE OF POWER</a:t>
            </a:r>
          </a:p>
        </p:txBody>
      </p:sp>
      <p:sp>
        <p:nvSpPr>
          <p:cNvPr id="5" name="ZoneTexte 88">
            <a:extLst>
              <a:ext uri="{FF2B5EF4-FFF2-40B4-BE49-F238E27FC236}">
                <a16:creationId xmlns:a16="http://schemas.microsoft.com/office/drawing/2014/main" id="{AF2BE4DA-10C4-E73B-9041-90217761FECD}"/>
              </a:ext>
            </a:extLst>
          </p:cNvPr>
          <p:cNvSpPr txBox="1"/>
          <p:nvPr/>
        </p:nvSpPr>
        <p:spPr>
          <a:xfrm>
            <a:off x="557305" y="2595807"/>
            <a:ext cx="538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IS NEVER NEUTRAL OR OBJECTIVE</a:t>
            </a:r>
          </a:p>
        </p:txBody>
      </p:sp>
      <p:sp>
        <p:nvSpPr>
          <p:cNvPr id="6" name="ZoneTexte 88">
            <a:extLst>
              <a:ext uri="{FF2B5EF4-FFF2-40B4-BE49-F238E27FC236}">
                <a16:creationId xmlns:a16="http://schemas.microsoft.com/office/drawing/2014/main" id="{4145534B-A261-9BBD-D75B-5ABA820E79C2}"/>
              </a:ext>
            </a:extLst>
          </p:cNvPr>
          <p:cNvSpPr txBox="1"/>
          <p:nvPr/>
        </p:nvSpPr>
        <p:spPr>
          <a:xfrm>
            <a:off x="557433" y="4463550"/>
            <a:ext cx="623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SCIENCE REQUIRES MANY PARTICIPANTS</a:t>
            </a:r>
          </a:p>
        </p:txBody>
      </p:sp>
      <p:sp>
        <p:nvSpPr>
          <p:cNvPr id="7" name="ZoneTexte 88">
            <a:extLst>
              <a:ext uri="{FF2B5EF4-FFF2-40B4-BE49-F238E27FC236}">
                <a16:creationId xmlns:a16="http://schemas.microsoft.com/office/drawing/2014/main" id="{E99F593A-4EFB-74C1-2AA2-9F370DC4B17E}"/>
              </a:ext>
            </a:extLst>
          </p:cNvPr>
          <p:cNvSpPr txBox="1"/>
          <p:nvPr/>
        </p:nvSpPr>
        <p:spPr>
          <a:xfrm>
            <a:off x="1439917" y="1926673"/>
            <a:ext cx="1043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Align work with your values to affect positive change in the world.</a:t>
            </a:r>
          </a:p>
        </p:txBody>
      </p:sp>
      <p:sp>
        <p:nvSpPr>
          <p:cNvPr id="10" name="ZoneTexte 88">
            <a:extLst>
              <a:ext uri="{FF2B5EF4-FFF2-40B4-BE49-F238E27FC236}">
                <a16:creationId xmlns:a16="http://schemas.microsoft.com/office/drawing/2014/main" id="{A084C283-27E1-17DC-0187-BDCF09FC9BD3}"/>
              </a:ext>
            </a:extLst>
          </p:cNvPr>
          <p:cNvSpPr txBox="1"/>
          <p:nvPr/>
        </p:nvSpPr>
        <p:spPr>
          <a:xfrm>
            <a:off x="914400" y="3113334"/>
            <a:ext cx="1095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Reflect, align with values, and document all the decisions made when creating data. </a:t>
            </a:r>
          </a:p>
        </p:txBody>
      </p:sp>
      <p:sp>
        <p:nvSpPr>
          <p:cNvPr id="11" name="ZoneTexte 88">
            <a:extLst>
              <a:ext uri="{FF2B5EF4-FFF2-40B4-BE49-F238E27FC236}">
                <a16:creationId xmlns:a16="http://schemas.microsoft.com/office/drawing/2014/main" id="{45EBE122-6A5F-3DE1-0177-C18B421F275C}"/>
              </a:ext>
            </a:extLst>
          </p:cNvPr>
          <p:cNvSpPr txBox="1"/>
          <p:nvPr/>
        </p:nvSpPr>
        <p:spPr>
          <a:xfrm>
            <a:off x="1271752" y="3680782"/>
            <a:ext cx="10598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Integrate a diverse range of sources; combine qualitative + quantitative analyses. </a:t>
            </a:r>
          </a:p>
        </p:txBody>
      </p:sp>
      <p:sp>
        <p:nvSpPr>
          <p:cNvPr id="12" name="ZoneTexte 88">
            <a:extLst>
              <a:ext uri="{FF2B5EF4-FFF2-40B4-BE49-F238E27FC236}">
                <a16:creationId xmlns:a16="http://schemas.microsoft.com/office/drawing/2014/main" id="{D32DF15D-1B4A-7548-DA3D-2D5D64E35BAD}"/>
              </a:ext>
            </a:extLst>
          </p:cNvPr>
          <p:cNvSpPr txBox="1"/>
          <p:nvPr/>
        </p:nvSpPr>
        <p:spPr>
          <a:xfrm>
            <a:off x="1506856" y="5212084"/>
            <a:ext cx="1018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Surface all the people that contribute to our work as data scientists. 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4155F051-1596-9C89-4DD5-85B91CADA8F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Feminism</a:t>
            </a:r>
          </a:p>
        </p:txBody>
      </p:sp>
    </p:spTree>
    <p:extLst>
      <p:ext uri="{BB962C8B-B14F-4D97-AF65-F5344CB8AC3E}">
        <p14:creationId xmlns:p14="http://schemas.microsoft.com/office/powerpoint/2010/main" val="387251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 #1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71">
            <a:extLst>
              <a:ext uri="{FF2B5EF4-FFF2-40B4-BE49-F238E27FC236}">
                <a16:creationId xmlns:a16="http://schemas.microsoft.com/office/drawing/2014/main" id="{01A7A7B9-6257-BB44-80BB-A7FB91F7D3ED}"/>
              </a:ext>
            </a:extLst>
          </p:cNvPr>
          <p:cNvSpPr txBox="1"/>
          <p:nvPr/>
        </p:nvSpPr>
        <p:spPr>
          <a:xfrm>
            <a:off x="935747" y="1097564"/>
            <a:ext cx="10993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Candidate keys are: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{employee_id} 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{employee_name}</a:t>
            </a:r>
          </a:p>
          <a:p>
            <a:endParaRPr lang="fr-FR" sz="2400" b="1" noProof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The table is in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2NF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. All of the features outside the candidate keys depend on the entire key, but there is a transitive dependency from dept_name =&gt; dept_head and dept_name =&gt; dept_location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FC8C0E-EBE2-5180-3F3D-115A09F57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240" y="3539342"/>
            <a:ext cx="9791808" cy="22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8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 #2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71">
            <a:extLst>
              <a:ext uri="{FF2B5EF4-FFF2-40B4-BE49-F238E27FC236}">
                <a16:creationId xmlns:a16="http://schemas.microsoft.com/office/drawing/2014/main" id="{01A7A7B9-6257-BB44-80BB-A7FB91F7D3ED}"/>
              </a:ext>
            </a:extLst>
          </p:cNvPr>
          <p:cNvSpPr txBox="1"/>
          <p:nvPr/>
        </p:nvSpPr>
        <p:spPr>
          <a:xfrm>
            <a:off x="935747" y="1097564"/>
            <a:ext cx="8586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rgbClr val="6B8E23"/>
                </a:solidFill>
              </a:rPr>
              <a:t>What is/are the candidate key(s) in the following table? What is the strongest normal form respected by the table?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DA408E-24F9-DF6B-C4B9-F09B5C518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550" y="2564426"/>
            <a:ext cx="7772400" cy="31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6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 #2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2" name="ZoneTexte 71">
            <a:extLst>
              <a:ext uri="{FF2B5EF4-FFF2-40B4-BE49-F238E27FC236}">
                <a16:creationId xmlns:a16="http://schemas.microsoft.com/office/drawing/2014/main" id="{718B3D92-E2B3-49F7-F30E-0EA8ECAA83FD}"/>
              </a:ext>
            </a:extLst>
          </p:cNvPr>
          <p:cNvSpPr txBox="1"/>
          <p:nvPr/>
        </p:nvSpPr>
        <p:spPr>
          <a:xfrm>
            <a:off x="935747" y="1097564"/>
            <a:ext cx="10993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Candidate key is: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{patient_id, surgeon_id}</a:t>
            </a:r>
          </a:p>
          <a:p>
            <a:endParaRPr lang="fr-FR" sz="2400" b="1" noProof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The table is in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3NF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. All of the features outside the non-candidate keys depend on the entire key, and none of them are functionally dependent on other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3EF61-B41C-E51B-9952-F8112C734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550" y="2973350"/>
            <a:ext cx="7772400" cy="31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4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 #3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71">
            <a:extLst>
              <a:ext uri="{FF2B5EF4-FFF2-40B4-BE49-F238E27FC236}">
                <a16:creationId xmlns:a16="http://schemas.microsoft.com/office/drawing/2014/main" id="{01A7A7B9-6257-BB44-80BB-A7FB91F7D3ED}"/>
              </a:ext>
            </a:extLst>
          </p:cNvPr>
          <p:cNvSpPr txBox="1"/>
          <p:nvPr/>
        </p:nvSpPr>
        <p:spPr>
          <a:xfrm>
            <a:off x="935747" y="1097564"/>
            <a:ext cx="8586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rgbClr val="6B8E23"/>
                </a:solidFill>
              </a:rPr>
              <a:t>What is/are the candidate key(s) in the following table? What is the strongest normal form respected by the table?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E622F4-8D3F-121D-F175-F6F8D5B6F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849" y="2490733"/>
            <a:ext cx="59563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6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 #3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6" name="ZoneTexte 71">
            <a:extLst>
              <a:ext uri="{FF2B5EF4-FFF2-40B4-BE49-F238E27FC236}">
                <a16:creationId xmlns:a16="http://schemas.microsoft.com/office/drawing/2014/main" id="{42651A54-F849-61B1-C710-2E1C464F48A9}"/>
              </a:ext>
            </a:extLst>
          </p:cNvPr>
          <p:cNvSpPr txBox="1"/>
          <p:nvPr/>
        </p:nvSpPr>
        <p:spPr>
          <a:xfrm>
            <a:off x="935747" y="1097564"/>
            <a:ext cx="10993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Candidate key is: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{professor}</a:t>
            </a:r>
          </a:p>
          <a:p>
            <a:endParaRPr lang="fr-FR" sz="2400" b="1" noProof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The table is in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0NF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. There is more than one value is a cell, which breaks even the 1NF rules. Note that the rules are cumulative; it does not matter that it results the 2NF and 3NF rules.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F1531-E8D4-F488-BA14-97FF618D9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933" y="3552277"/>
            <a:ext cx="59563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0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 #4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71">
            <a:extLst>
              <a:ext uri="{FF2B5EF4-FFF2-40B4-BE49-F238E27FC236}">
                <a16:creationId xmlns:a16="http://schemas.microsoft.com/office/drawing/2014/main" id="{01A7A7B9-6257-BB44-80BB-A7FB91F7D3ED}"/>
              </a:ext>
            </a:extLst>
          </p:cNvPr>
          <p:cNvSpPr txBox="1"/>
          <p:nvPr/>
        </p:nvSpPr>
        <p:spPr>
          <a:xfrm>
            <a:off x="935747" y="1097564"/>
            <a:ext cx="8586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rgbClr val="6B8E23"/>
                </a:solidFill>
              </a:rPr>
              <a:t>What is/are the candidate key(s) in the following table? What is the strongest normal form respected by the table? </a:t>
            </a:r>
          </a:p>
          <a:p>
            <a:endParaRPr lang="fr-FR" sz="2400" noProof="1">
              <a:solidFill>
                <a:srgbClr val="6B8E23"/>
              </a:solidFill>
            </a:endParaRPr>
          </a:p>
          <a:p>
            <a:r>
              <a:rPr lang="fr-FR" sz="2400" i="1" noProof="1">
                <a:solidFill>
                  <a:srgbClr val="6B8E23"/>
                </a:solidFill>
              </a:rPr>
              <a:t>Note: This is the way to fix the 1NF issue with the Example 3 table.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F5973-3DC6-9675-572B-E1B316470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032" y="2875139"/>
            <a:ext cx="3621687" cy="37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7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 #4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8" name="ZoneTexte 71">
            <a:extLst>
              <a:ext uri="{FF2B5EF4-FFF2-40B4-BE49-F238E27FC236}">
                <a16:creationId xmlns:a16="http://schemas.microsoft.com/office/drawing/2014/main" id="{EC4F17AC-6982-6755-E5BB-8BD49E67F571}"/>
              </a:ext>
            </a:extLst>
          </p:cNvPr>
          <p:cNvSpPr txBox="1"/>
          <p:nvPr/>
        </p:nvSpPr>
        <p:spPr>
          <a:xfrm>
            <a:off x="935747" y="1097564"/>
            <a:ext cx="10993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Candidate key is: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{professor, course_codes}</a:t>
            </a:r>
          </a:p>
          <a:p>
            <a:endParaRPr lang="fr-FR" sz="2400" b="1" noProof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The table is in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3NF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. Note: when the candidate key consists of all the columns, 1NF always implies 3NF.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F162D-FD38-D153-8FEB-E6CF8945A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155" y="2667224"/>
            <a:ext cx="3621687" cy="37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4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 #5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71">
            <a:extLst>
              <a:ext uri="{FF2B5EF4-FFF2-40B4-BE49-F238E27FC236}">
                <a16:creationId xmlns:a16="http://schemas.microsoft.com/office/drawing/2014/main" id="{01A7A7B9-6257-BB44-80BB-A7FB91F7D3ED}"/>
              </a:ext>
            </a:extLst>
          </p:cNvPr>
          <p:cNvSpPr txBox="1"/>
          <p:nvPr/>
        </p:nvSpPr>
        <p:spPr>
          <a:xfrm>
            <a:off x="935747" y="1097564"/>
            <a:ext cx="8586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rgbClr val="6B8E23"/>
                </a:solidFill>
              </a:rPr>
              <a:t>What is/are the candidate key(s) in the following table? What is the strongest normal form respected by the table?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F21E1C-3F7C-E235-FBD6-933071D4C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799" y="2557374"/>
            <a:ext cx="70104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792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558</Words>
  <Application>Microsoft Macintosh PowerPoint</Application>
  <PresentationFormat>Widescreen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51</cp:revision>
  <dcterms:created xsi:type="dcterms:W3CDTF">2021-04-28T17:57:29Z</dcterms:created>
  <dcterms:modified xsi:type="dcterms:W3CDTF">2022-10-24T13:20:16Z</dcterms:modified>
</cp:coreProperties>
</file>