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25/10/2022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25/10/2022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8027"/>
            <a:ext cx="8591556" cy="830997"/>
          </a:xfrm>
          <a:prstGeom prst="rect">
            <a:avLst/>
          </a:prstGeom>
          <a:noFill/>
        </p:spPr>
        <p:txBody>
          <a:bodyPr wrap="square" rtlCol="0">
            <a:spAutoFit/>
          </a:bodyPr>
          <a:lstStyle/>
          <a:p>
            <a:pPr algn="ctr"/>
            <a:r>
              <a:rPr lang="fr-FR" sz="4800" b="1" u="sng" noProof="1"/>
              <a:t>Temporal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6" name="ZoneTexte 5">
            <a:extLst>
              <a:ext uri="{FF2B5EF4-FFF2-40B4-BE49-F238E27FC236}">
                <a16:creationId xmlns:a16="http://schemas.microsoft.com/office/drawing/2014/main" id="{409F9BE0-B517-C14D-A1CC-4F8D82C87847}"/>
              </a:ext>
            </a:extLst>
          </p:cNvPr>
          <p:cNvSpPr txBox="1"/>
          <p:nvPr/>
        </p:nvSpPr>
        <p:spPr>
          <a:xfrm>
            <a:off x="980024" y="2043504"/>
            <a:ext cx="3584517" cy="4708981"/>
          </a:xfrm>
          <a:prstGeom prst="rect">
            <a:avLst/>
          </a:prstGeom>
          <a:noFill/>
        </p:spPr>
        <p:txBody>
          <a:bodyPr wrap="square" rtlCol="0">
            <a:spAutoFit/>
          </a:bodyPr>
          <a:lstStyle/>
          <a:p>
            <a:pPr algn="ctr"/>
            <a:r>
              <a:rPr lang="fr-FR" sz="2000" b="1" u="sng" noProof="1"/>
              <a:t>date</a:t>
            </a:r>
          </a:p>
          <a:p>
            <a:pPr algn="ctr"/>
            <a:endParaRPr lang="fr-FR" sz="2000" b="1" u="sng" noProof="1"/>
          </a:p>
          <a:p>
            <a:pPr algn="ctr"/>
            <a:r>
              <a:rPr lang="fr-FR" sz="2000" b="1" noProof="1">
                <a:solidFill>
                  <a:schemeClr val="accent4">
                    <a:lumMod val="75000"/>
                  </a:schemeClr>
                </a:solidFill>
              </a:rPr>
              <a:t>ymd('2021-10-10')</a:t>
            </a:r>
          </a:p>
          <a:p>
            <a:pPr algn="ctr"/>
            <a:r>
              <a:rPr lang="fr-FR" sz="2000" b="1" noProof="1">
                <a:solidFill>
                  <a:schemeClr val="accent4">
                    <a:lumMod val="75000"/>
                  </a:schemeClr>
                </a:solidFill>
              </a:rPr>
              <a:t>make_date(2021, 10, 10)</a:t>
            </a:r>
          </a:p>
          <a:p>
            <a:pPr algn="ctr"/>
            <a:r>
              <a:rPr lang="fr-FR" sz="2000" b="1" noProof="1">
                <a:solidFill>
                  <a:schemeClr val="accent4">
                    <a:lumMod val="75000"/>
                  </a:schemeClr>
                </a:solidFill>
              </a:rPr>
              <a:t>as_date(&lt;datetime&gt;)</a:t>
            </a:r>
            <a:endParaRPr lang="fr-FR" sz="2000" noProof="1"/>
          </a:p>
          <a:p>
            <a:pPr algn="ctr"/>
            <a:endParaRPr lang="fr-FR" sz="2000" noProof="1"/>
          </a:p>
          <a:p>
            <a:pPr algn="ctr"/>
            <a:endParaRPr lang="fr-FR" sz="2000" noProof="1"/>
          </a:p>
          <a:p>
            <a:pPr algn="ctr"/>
            <a:r>
              <a:rPr lang="fr-FR" sz="2000" b="1" noProof="1">
                <a:solidFill>
                  <a:schemeClr val="accent6">
                    <a:lumMod val="75000"/>
                  </a:schemeClr>
                </a:solidFill>
              </a:rPr>
              <a:t>+/- 1 (back/ahead by 1 day)</a:t>
            </a:r>
          </a:p>
          <a:p>
            <a:pPr algn="ctr"/>
            <a:endParaRPr lang="fr-FR" sz="2000" noProof="1"/>
          </a:p>
          <a:p>
            <a:pPr algn="ctr"/>
            <a:endParaRPr lang="fr-FR" sz="2000" noProof="1"/>
          </a:p>
          <a:p>
            <a:pPr algn="ctr"/>
            <a:endParaRPr lang="fr-FR" sz="2000" noProof="1"/>
          </a:p>
          <a:p>
            <a:pPr algn="ctr"/>
            <a:r>
              <a:rPr lang="fr-FR" sz="2000" b="1" noProof="1">
                <a:solidFill>
                  <a:srgbClr val="7030A0"/>
                </a:solidFill>
              </a:rPr>
              <a:t>year(), month(), day(), isoweek(), wday()</a:t>
            </a:r>
          </a:p>
          <a:p>
            <a:pPr algn="ctr"/>
            <a:endParaRPr lang="fr-FR" sz="2000" noProof="1"/>
          </a:p>
          <a:p>
            <a:pPr algn="ctr"/>
            <a:endParaRPr lang="fr-FR" sz="2000" noProof="1"/>
          </a:p>
        </p:txBody>
      </p:sp>
      <p:sp>
        <p:nvSpPr>
          <p:cNvPr id="7" name="ZoneTexte 6">
            <a:extLst>
              <a:ext uri="{FF2B5EF4-FFF2-40B4-BE49-F238E27FC236}">
                <a16:creationId xmlns:a16="http://schemas.microsoft.com/office/drawing/2014/main" id="{0B66F4D4-4054-8A4F-8B42-53B1D6754946}"/>
              </a:ext>
            </a:extLst>
          </p:cNvPr>
          <p:cNvSpPr txBox="1"/>
          <p:nvPr/>
        </p:nvSpPr>
        <p:spPr>
          <a:xfrm>
            <a:off x="1856089" y="822970"/>
            <a:ext cx="9024257" cy="369332"/>
          </a:xfrm>
          <a:prstGeom prst="rect">
            <a:avLst/>
          </a:prstGeom>
          <a:noFill/>
        </p:spPr>
        <p:txBody>
          <a:bodyPr wrap="square" rtlCol="0">
            <a:spAutoFit/>
          </a:bodyPr>
          <a:lstStyle/>
          <a:p>
            <a:r>
              <a:rPr lang="fr-FR" noProof="1"/>
              <a:t>We will deal with time data by creating a new type of column. </a:t>
            </a:r>
          </a:p>
        </p:txBody>
      </p:sp>
      <p:sp>
        <p:nvSpPr>
          <p:cNvPr id="8" name="ZoneTexte 7">
            <a:extLst>
              <a:ext uri="{FF2B5EF4-FFF2-40B4-BE49-F238E27FC236}">
                <a16:creationId xmlns:a16="http://schemas.microsoft.com/office/drawing/2014/main" id="{FC9A81DE-3C10-0A4E-A56E-D847B4BAA65F}"/>
              </a:ext>
            </a:extLst>
          </p:cNvPr>
          <p:cNvSpPr txBox="1"/>
          <p:nvPr/>
        </p:nvSpPr>
        <p:spPr>
          <a:xfrm>
            <a:off x="4234543" y="2047307"/>
            <a:ext cx="4386943" cy="4093428"/>
          </a:xfrm>
          <a:prstGeom prst="rect">
            <a:avLst/>
          </a:prstGeom>
          <a:noFill/>
        </p:spPr>
        <p:txBody>
          <a:bodyPr wrap="square" rtlCol="0">
            <a:spAutoFit/>
          </a:bodyPr>
          <a:lstStyle/>
          <a:p>
            <a:pPr algn="ctr"/>
            <a:r>
              <a:rPr lang="fr-FR" sz="2000" b="1" u="sng" noProof="1"/>
              <a:t>datetime</a:t>
            </a:r>
          </a:p>
          <a:p>
            <a:pPr algn="ctr"/>
            <a:endParaRPr lang="fr-FR" sz="2000" b="1" u="sng" noProof="1"/>
          </a:p>
          <a:p>
            <a:pPr algn="ctr"/>
            <a:r>
              <a:rPr lang="fr-FR" sz="2000" b="1" noProof="1">
                <a:solidFill>
                  <a:schemeClr val="accent4">
                    <a:lumMod val="75000"/>
                  </a:schemeClr>
                </a:solidFill>
              </a:rPr>
              <a:t>ymd_hms('2021-10-10 03:50')</a:t>
            </a:r>
          </a:p>
          <a:p>
            <a:pPr algn="ctr"/>
            <a:r>
              <a:rPr lang="fr-FR" sz="2000" b="1" noProof="1">
                <a:solidFill>
                  <a:schemeClr val="accent4">
                    <a:lumMod val="75000"/>
                  </a:schemeClr>
                </a:solidFill>
              </a:rPr>
              <a:t>make_datetime(2021, 10, 10, 3, 50)</a:t>
            </a:r>
          </a:p>
          <a:p>
            <a:pPr algn="ctr"/>
            <a:r>
              <a:rPr lang="fr-FR" sz="2000" b="1" noProof="1">
                <a:solidFill>
                  <a:schemeClr val="accent4">
                    <a:lumMod val="75000"/>
                  </a:schemeClr>
                </a:solidFill>
              </a:rPr>
              <a:t>as_datetime(&lt;date&gt;|&lt;hms&gt; | &lt;int&gt;) </a:t>
            </a:r>
            <a:endParaRPr lang="fr-FR" sz="2000" noProof="1"/>
          </a:p>
          <a:p>
            <a:pPr algn="ctr"/>
            <a:endParaRPr lang="fr-FR" sz="2000" noProof="1"/>
          </a:p>
          <a:p>
            <a:pPr algn="ctr"/>
            <a:endParaRPr lang="fr-FR" sz="2000" noProof="1"/>
          </a:p>
          <a:p>
            <a:pPr algn="ctr"/>
            <a:r>
              <a:rPr lang="fr-FR" sz="2000" b="1" noProof="1">
                <a:solidFill>
                  <a:schemeClr val="accent6">
                    <a:lumMod val="75000"/>
                  </a:schemeClr>
                </a:solidFill>
              </a:rPr>
              <a:t>+/- 1 (back/ahead by 1 second)</a:t>
            </a:r>
          </a:p>
          <a:p>
            <a:pPr algn="ctr"/>
            <a:r>
              <a:rPr lang="fr-FR" sz="2000" b="1" noProof="1">
                <a:solidFill>
                  <a:schemeClr val="accent6">
                    <a:lumMod val="75000"/>
                  </a:schemeClr>
                </a:solidFill>
              </a:rPr>
              <a:t>floor_date(), round_date()</a:t>
            </a:r>
          </a:p>
          <a:p>
            <a:pPr algn="ctr"/>
            <a:endParaRPr lang="fr-FR" sz="2000" noProof="1"/>
          </a:p>
          <a:p>
            <a:pPr algn="ctr"/>
            <a:endParaRPr lang="fr-FR" sz="2000" noProof="1"/>
          </a:p>
          <a:p>
            <a:pPr algn="ctr"/>
            <a:r>
              <a:rPr lang="fr-FR" sz="2000" b="1" noProof="1">
                <a:solidFill>
                  <a:srgbClr val="7030A0"/>
                </a:solidFill>
              </a:rPr>
              <a:t>+ hour(), minute(), second()</a:t>
            </a:r>
          </a:p>
          <a:p>
            <a:pPr algn="ctr"/>
            <a:endParaRPr lang="fr-FR" sz="2000" noProof="1"/>
          </a:p>
        </p:txBody>
      </p:sp>
      <p:sp>
        <p:nvSpPr>
          <p:cNvPr id="9" name="ZoneTexte 8">
            <a:extLst>
              <a:ext uri="{FF2B5EF4-FFF2-40B4-BE49-F238E27FC236}">
                <a16:creationId xmlns:a16="http://schemas.microsoft.com/office/drawing/2014/main" id="{FEC55070-18AA-9948-A6B1-DDEA4807040C}"/>
              </a:ext>
            </a:extLst>
          </p:cNvPr>
          <p:cNvSpPr txBox="1"/>
          <p:nvPr/>
        </p:nvSpPr>
        <p:spPr>
          <a:xfrm>
            <a:off x="8379245" y="2044005"/>
            <a:ext cx="3744687" cy="4093428"/>
          </a:xfrm>
          <a:prstGeom prst="rect">
            <a:avLst/>
          </a:prstGeom>
          <a:noFill/>
        </p:spPr>
        <p:txBody>
          <a:bodyPr wrap="square" rtlCol="0">
            <a:spAutoFit/>
          </a:bodyPr>
          <a:lstStyle/>
          <a:p>
            <a:pPr algn="ctr"/>
            <a:r>
              <a:rPr lang="fr-FR" sz="2000" b="1" u="sng" noProof="1"/>
              <a:t>hms (time)</a:t>
            </a:r>
          </a:p>
          <a:p>
            <a:pPr algn="ctr"/>
            <a:endParaRPr lang="fr-FR" sz="2000" b="1" u="sng" noProof="1"/>
          </a:p>
          <a:p>
            <a:pPr algn="ctr"/>
            <a:r>
              <a:rPr lang="fr-FR" sz="2000" b="1" noProof="1">
                <a:solidFill>
                  <a:schemeClr val="accent4">
                    <a:lumMod val="75000"/>
                  </a:schemeClr>
                </a:solidFill>
              </a:rPr>
              <a:t>hms('03:50:00’)</a:t>
            </a:r>
          </a:p>
          <a:p>
            <a:pPr algn="ctr"/>
            <a:endParaRPr lang="fr-FR" sz="2000" b="1" noProof="1">
              <a:solidFill>
                <a:schemeClr val="accent4">
                  <a:lumMod val="75000"/>
                </a:schemeClr>
              </a:solidFill>
            </a:endParaRPr>
          </a:p>
          <a:p>
            <a:pPr algn="ctr"/>
            <a:r>
              <a:rPr lang="fr-FR" sz="2000" b="1" noProof="1">
                <a:solidFill>
                  <a:schemeClr val="accent4">
                    <a:lumMod val="75000"/>
                  </a:schemeClr>
                </a:solidFill>
              </a:rPr>
              <a:t>as_hms(&lt;datetime&gt;)</a:t>
            </a:r>
          </a:p>
          <a:p>
            <a:pPr algn="ctr"/>
            <a:endParaRPr lang="fr-FR" sz="2000" noProof="1"/>
          </a:p>
          <a:p>
            <a:pPr algn="ctr"/>
            <a:endParaRPr lang="fr-FR" sz="2000" noProof="1"/>
          </a:p>
          <a:p>
            <a:pPr algn="ctr"/>
            <a:r>
              <a:rPr lang="fr-FR" sz="2000" b="1" noProof="1">
                <a:solidFill>
                  <a:schemeClr val="accent6">
                    <a:lumMod val="75000"/>
                  </a:schemeClr>
                </a:solidFill>
              </a:rPr>
              <a:t>+/- 1 (back/ahead by 1 second)</a:t>
            </a:r>
          </a:p>
          <a:p>
            <a:pPr algn="ctr"/>
            <a:endParaRPr lang="fr-FR" sz="2000" noProof="1"/>
          </a:p>
          <a:p>
            <a:pPr algn="ctr"/>
            <a:endParaRPr lang="fr-FR" sz="2000" noProof="1"/>
          </a:p>
          <a:p>
            <a:pPr algn="ctr"/>
            <a:endParaRPr lang="fr-FR" sz="2000" noProof="1"/>
          </a:p>
          <a:p>
            <a:pPr algn="ctr"/>
            <a:r>
              <a:rPr lang="fr-FR" sz="2000" b="1" noProof="1">
                <a:solidFill>
                  <a:srgbClr val="7030A0"/>
                </a:solidFill>
              </a:rPr>
              <a:t>+ hour(), minute(), second()</a:t>
            </a:r>
          </a:p>
          <a:p>
            <a:pPr algn="ctr"/>
            <a:endParaRPr lang="fr-FR" sz="2000" noProof="1"/>
          </a:p>
        </p:txBody>
      </p:sp>
      <p:sp>
        <p:nvSpPr>
          <p:cNvPr id="10" name="ZoneTexte 9">
            <a:extLst>
              <a:ext uri="{FF2B5EF4-FFF2-40B4-BE49-F238E27FC236}">
                <a16:creationId xmlns:a16="http://schemas.microsoft.com/office/drawing/2014/main" id="{E1945E9E-54FB-5142-86C8-9617D45CF073}"/>
              </a:ext>
            </a:extLst>
          </p:cNvPr>
          <p:cNvSpPr txBox="1"/>
          <p:nvPr/>
        </p:nvSpPr>
        <p:spPr>
          <a:xfrm rot="18348347">
            <a:off x="-20935" y="2820915"/>
            <a:ext cx="1210953" cy="400110"/>
          </a:xfrm>
          <a:prstGeom prst="rect">
            <a:avLst/>
          </a:prstGeom>
          <a:noFill/>
        </p:spPr>
        <p:txBody>
          <a:bodyPr wrap="square" rtlCol="0">
            <a:spAutoFit/>
          </a:bodyPr>
          <a:lstStyle/>
          <a:p>
            <a:pPr algn="ctr"/>
            <a:r>
              <a:rPr lang="fr-FR" sz="2000" b="1" noProof="1">
                <a:solidFill>
                  <a:schemeClr val="accent4">
                    <a:lumMod val="75000"/>
                  </a:schemeClr>
                </a:solidFill>
              </a:rPr>
              <a:t>CREATE</a:t>
            </a:r>
          </a:p>
        </p:txBody>
      </p:sp>
      <p:sp>
        <p:nvSpPr>
          <p:cNvPr id="11" name="ZoneTexte 10">
            <a:extLst>
              <a:ext uri="{FF2B5EF4-FFF2-40B4-BE49-F238E27FC236}">
                <a16:creationId xmlns:a16="http://schemas.microsoft.com/office/drawing/2014/main" id="{68D63B18-4CE5-1244-9FC5-ABC8DA94A7C6}"/>
              </a:ext>
            </a:extLst>
          </p:cNvPr>
          <p:cNvSpPr txBox="1"/>
          <p:nvPr/>
        </p:nvSpPr>
        <p:spPr>
          <a:xfrm rot="18348347">
            <a:off x="47495" y="4217931"/>
            <a:ext cx="1210953" cy="400110"/>
          </a:xfrm>
          <a:prstGeom prst="rect">
            <a:avLst/>
          </a:prstGeom>
          <a:noFill/>
        </p:spPr>
        <p:txBody>
          <a:bodyPr wrap="square" rtlCol="0">
            <a:spAutoFit/>
          </a:bodyPr>
          <a:lstStyle/>
          <a:p>
            <a:pPr algn="ctr"/>
            <a:r>
              <a:rPr lang="fr-FR" sz="2000" b="1" noProof="1">
                <a:solidFill>
                  <a:schemeClr val="accent6">
                    <a:lumMod val="75000"/>
                  </a:schemeClr>
                </a:solidFill>
              </a:rPr>
              <a:t>MODIFY</a:t>
            </a:r>
          </a:p>
        </p:txBody>
      </p:sp>
      <p:sp>
        <p:nvSpPr>
          <p:cNvPr id="12" name="ZoneTexte 11">
            <a:extLst>
              <a:ext uri="{FF2B5EF4-FFF2-40B4-BE49-F238E27FC236}">
                <a16:creationId xmlns:a16="http://schemas.microsoft.com/office/drawing/2014/main" id="{A2C3CAAC-226B-0642-B001-64D6DB5D79CF}"/>
              </a:ext>
            </a:extLst>
          </p:cNvPr>
          <p:cNvSpPr txBox="1"/>
          <p:nvPr/>
        </p:nvSpPr>
        <p:spPr>
          <a:xfrm rot="18348347">
            <a:off x="47494" y="5550723"/>
            <a:ext cx="1210953" cy="400110"/>
          </a:xfrm>
          <a:prstGeom prst="rect">
            <a:avLst/>
          </a:prstGeom>
          <a:noFill/>
        </p:spPr>
        <p:txBody>
          <a:bodyPr wrap="square" rtlCol="0">
            <a:spAutoFit/>
          </a:bodyPr>
          <a:lstStyle/>
          <a:p>
            <a:pPr algn="ctr"/>
            <a:r>
              <a:rPr lang="fr-FR" sz="2000" b="1" noProof="1">
                <a:solidFill>
                  <a:srgbClr val="7030A0"/>
                </a:solidFill>
              </a:rPr>
              <a:t>EXTRACT</a:t>
            </a:r>
          </a:p>
        </p:txBody>
      </p:sp>
    </p:spTree>
    <p:extLst>
      <p:ext uri="{BB962C8B-B14F-4D97-AF65-F5344CB8AC3E}">
        <p14:creationId xmlns:p14="http://schemas.microsoft.com/office/powerpoint/2010/main" val="35245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8027"/>
            <a:ext cx="8591556" cy="830997"/>
          </a:xfrm>
          <a:prstGeom prst="rect">
            <a:avLst/>
          </a:prstGeom>
          <a:noFill/>
        </p:spPr>
        <p:txBody>
          <a:bodyPr wrap="square" rtlCol="0">
            <a:spAutoFit/>
          </a:bodyPr>
          <a:lstStyle/>
          <a:p>
            <a:pPr algn="ctr"/>
            <a:r>
              <a:rPr lang="fr-FR" sz="4800" b="1" u="sng" noProof="1"/>
              <a:t>Loading Temporal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0B66F4D4-4054-8A4F-8B42-53B1D6754946}"/>
              </a:ext>
            </a:extLst>
          </p:cNvPr>
          <p:cNvSpPr txBox="1"/>
          <p:nvPr/>
        </p:nvSpPr>
        <p:spPr>
          <a:xfrm>
            <a:off x="1306286" y="1182198"/>
            <a:ext cx="9961059" cy="4524315"/>
          </a:xfrm>
          <a:prstGeom prst="rect">
            <a:avLst/>
          </a:prstGeom>
          <a:noFill/>
        </p:spPr>
        <p:txBody>
          <a:bodyPr wrap="square" rtlCol="0">
            <a:spAutoFit/>
          </a:bodyPr>
          <a:lstStyle/>
          <a:p>
            <a:r>
              <a:rPr lang="fr-FR" sz="2400" noProof="1"/>
              <a:t>When R reads in data from a CSV file that has dates or date times stored in a ISO 8601 format (such as YYYY-MM-DD or YYYY-MM-DD HH:MM), it will automatically create a &lt;date&gt; or &lt;dttm&gt; data type. </a:t>
            </a:r>
          </a:p>
          <a:p>
            <a:endParaRPr lang="fr-FR" sz="2400" noProof="1"/>
          </a:p>
          <a:p>
            <a:r>
              <a:rPr lang="fr-FR" sz="2400" noProof="1"/>
              <a:t>Another common way to store time data is as an integer representing Unix time. This is the number of seconds since 1 January 1970. These won’t be automatically converted; use </a:t>
            </a:r>
            <a:r>
              <a:rPr lang="fr-FR" sz="2400" b="1" noProof="1"/>
              <a:t>as_datetime()</a:t>
            </a:r>
            <a:r>
              <a:rPr lang="fr-FR" sz="2400" noProof="1"/>
              <a:t>. Often JSON data will contain Unix time but in milliseconds. Just divide by 1000 before using the function.</a:t>
            </a:r>
          </a:p>
          <a:p>
            <a:endParaRPr lang="fr-FR" sz="2400" noProof="1"/>
          </a:p>
          <a:p>
            <a:r>
              <a:rPr lang="fr-FR" sz="2400" noProof="1"/>
              <a:t>Hand constructed datasets may have dates in other weird formats. The functions ymd() and varients can handle most things that are consistent. Otherwise some tricky data cleaning with stringi may be needed. </a:t>
            </a:r>
          </a:p>
        </p:txBody>
      </p:sp>
    </p:spTree>
    <p:extLst>
      <p:ext uri="{BB962C8B-B14F-4D97-AF65-F5344CB8AC3E}">
        <p14:creationId xmlns:p14="http://schemas.microsoft.com/office/powerpoint/2010/main" val="41363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8027"/>
            <a:ext cx="8591556" cy="830997"/>
          </a:xfrm>
          <a:prstGeom prst="rect">
            <a:avLst/>
          </a:prstGeom>
          <a:noFill/>
        </p:spPr>
        <p:txBody>
          <a:bodyPr wrap="square" rtlCol="0">
            <a:spAutoFit/>
          </a:bodyPr>
          <a:lstStyle/>
          <a:p>
            <a:pPr algn="ctr"/>
            <a:r>
              <a:rPr lang="fr-FR" sz="4800" b="1" u="sng" noProof="1"/>
              <a:t>Plotting Temporal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0B66F4D4-4054-8A4F-8B42-53B1D6754946}"/>
              </a:ext>
            </a:extLst>
          </p:cNvPr>
          <p:cNvSpPr txBox="1"/>
          <p:nvPr/>
        </p:nvSpPr>
        <p:spPr>
          <a:xfrm>
            <a:off x="1306286" y="822970"/>
            <a:ext cx="9961059" cy="5262979"/>
          </a:xfrm>
          <a:prstGeom prst="rect">
            <a:avLst/>
          </a:prstGeom>
          <a:noFill/>
        </p:spPr>
        <p:txBody>
          <a:bodyPr wrap="square" rtlCol="0">
            <a:spAutoFit/>
          </a:bodyPr>
          <a:lstStyle/>
          <a:p>
            <a:r>
              <a:rPr lang="fr-FR" sz="2400" noProof="1"/>
              <a:t>If you put a date, datetime, or time object as a x- or y-aesthetic in a plot, it will generally work as you expect. However, as with color in spatial plots, you will often want to modify the default scales to make the plot easier to read. This can be done with (_y_ version exist as well):</a:t>
            </a:r>
          </a:p>
          <a:p>
            <a:endParaRPr lang="fr-FR" sz="2400" noProof="1"/>
          </a:p>
          <a:p>
            <a:pPr lvl="1"/>
            <a:r>
              <a:rPr lang="fr-FR" sz="2400" noProof="1"/>
              <a:t>	scale_x_date()</a:t>
            </a:r>
          </a:p>
          <a:p>
            <a:pPr lvl="1"/>
            <a:r>
              <a:rPr lang="fr-FR" sz="2400" noProof="1"/>
              <a:t>	scale_x_datetime()</a:t>
            </a:r>
          </a:p>
          <a:p>
            <a:pPr lvl="1"/>
            <a:r>
              <a:rPr lang="fr-FR" sz="2400" noProof="1"/>
              <a:t>	scale_x_time()</a:t>
            </a:r>
          </a:p>
          <a:p>
            <a:endParaRPr lang="fr-FR" sz="2400" noProof="1"/>
          </a:p>
          <a:p>
            <a:r>
              <a:rPr lang="fr-FR" sz="2400" noProof="1"/>
              <a:t>The first two have options date_breaks, date_labels, and date_minor_breaks that accept easy-to-use options (Note: it is always "date", never "datetime").</a:t>
            </a:r>
          </a:p>
          <a:p>
            <a:endParaRPr lang="fr-FR" sz="2400" noProof="1"/>
          </a:p>
          <a:p>
            <a:r>
              <a:rPr lang="fr-FR" sz="2400" noProof="1"/>
              <a:t>Times do not have the same flexibility. I find it best to use as_datetime() to squish the times into a single day and plot that instead.</a:t>
            </a:r>
          </a:p>
        </p:txBody>
      </p:sp>
    </p:spTree>
    <p:extLst>
      <p:ext uri="{BB962C8B-B14F-4D97-AF65-F5344CB8AC3E}">
        <p14:creationId xmlns:p14="http://schemas.microsoft.com/office/powerpoint/2010/main" val="17166069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459</Words>
  <Application>Microsoft Macintosh PowerPoint</Application>
  <PresentationFormat>Widescreen</PresentationFormat>
  <Paragraphs>60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Thème 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31</cp:revision>
  <dcterms:created xsi:type="dcterms:W3CDTF">2021-04-28T17:57:29Z</dcterms:created>
  <dcterms:modified xsi:type="dcterms:W3CDTF">2022-10-25T21:48:32Z</dcterms:modified>
</cp:coreProperties>
</file>