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18"/>
  </p:normalViewPr>
  <p:slideViewPr>
    <p:cSldViewPr snapToGrid="0" snapToObjects="1">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AA01D6-3E2E-3048-88FB-F31D2D7D01E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82CB76D-5934-D243-9648-80A4335889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A3D4122-66CD-9E42-89C0-5FF3243C9BD1}"/>
              </a:ext>
            </a:extLst>
          </p:cNvPr>
          <p:cNvSpPr>
            <a:spLocks noGrp="1"/>
          </p:cNvSpPr>
          <p:nvPr>
            <p:ph type="dt" sz="half" idx="10"/>
          </p:nvPr>
        </p:nvSpPr>
        <p:spPr/>
        <p:txBody>
          <a:bodyPr/>
          <a:lstStyle/>
          <a:p>
            <a:fld id="{7B9169B0-A344-9A43-AAD5-682508993835}" type="datetimeFigureOut">
              <a:rPr lang="fr-FR" smtClean="0"/>
              <a:t>30/10/2021</a:t>
            </a:fld>
            <a:endParaRPr lang="fr-FR"/>
          </a:p>
        </p:txBody>
      </p:sp>
      <p:sp>
        <p:nvSpPr>
          <p:cNvPr id="5" name="Espace réservé du pied de page 4">
            <a:extLst>
              <a:ext uri="{FF2B5EF4-FFF2-40B4-BE49-F238E27FC236}">
                <a16:creationId xmlns:a16="http://schemas.microsoft.com/office/drawing/2014/main" id="{AC367ED6-E912-6D4F-8988-D6940695055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FBFA74-1AD7-C74F-AAB3-1BE3F84EE4E2}"/>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740593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4FB344-6841-E644-992C-F77F76795E3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C7C83A0-E4AF-AF4E-8764-B493406D166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7355F40-A974-204B-AE8B-E64BE8C63EC2}"/>
              </a:ext>
            </a:extLst>
          </p:cNvPr>
          <p:cNvSpPr>
            <a:spLocks noGrp="1"/>
          </p:cNvSpPr>
          <p:nvPr>
            <p:ph type="dt" sz="half" idx="10"/>
          </p:nvPr>
        </p:nvSpPr>
        <p:spPr/>
        <p:txBody>
          <a:bodyPr/>
          <a:lstStyle/>
          <a:p>
            <a:fld id="{7B9169B0-A344-9A43-AAD5-682508993835}" type="datetimeFigureOut">
              <a:rPr lang="fr-FR" smtClean="0"/>
              <a:t>30/10/2021</a:t>
            </a:fld>
            <a:endParaRPr lang="fr-FR"/>
          </a:p>
        </p:txBody>
      </p:sp>
      <p:sp>
        <p:nvSpPr>
          <p:cNvPr id="5" name="Espace réservé du pied de page 4">
            <a:extLst>
              <a:ext uri="{FF2B5EF4-FFF2-40B4-BE49-F238E27FC236}">
                <a16:creationId xmlns:a16="http://schemas.microsoft.com/office/drawing/2014/main" id="{94037AF3-39EA-8246-AED8-95CD569290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6CBD72-32CC-624A-ABEF-D3AB22AF5814}"/>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12784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76D49FE-10F8-5741-A485-C4D72D28F78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877BDA-4CE1-8D45-A723-DA46BC19E69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D3113FF-4266-2542-8168-A62F24313AC1}"/>
              </a:ext>
            </a:extLst>
          </p:cNvPr>
          <p:cNvSpPr>
            <a:spLocks noGrp="1"/>
          </p:cNvSpPr>
          <p:nvPr>
            <p:ph type="dt" sz="half" idx="10"/>
          </p:nvPr>
        </p:nvSpPr>
        <p:spPr/>
        <p:txBody>
          <a:bodyPr/>
          <a:lstStyle/>
          <a:p>
            <a:fld id="{7B9169B0-A344-9A43-AAD5-682508993835}" type="datetimeFigureOut">
              <a:rPr lang="fr-FR" smtClean="0"/>
              <a:t>30/10/2021</a:t>
            </a:fld>
            <a:endParaRPr lang="fr-FR"/>
          </a:p>
        </p:txBody>
      </p:sp>
      <p:sp>
        <p:nvSpPr>
          <p:cNvPr id="5" name="Espace réservé du pied de page 4">
            <a:extLst>
              <a:ext uri="{FF2B5EF4-FFF2-40B4-BE49-F238E27FC236}">
                <a16:creationId xmlns:a16="http://schemas.microsoft.com/office/drawing/2014/main" id="{CBA2D1A1-9920-E64B-9E59-F90F6C7080C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4BAD6C1-E0F9-C94C-9C49-DE1E32FEF5FC}"/>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653354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BFA2A1-52A0-4C4C-982A-583ADC77776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BD5EF50-1A2F-8A4B-A7F8-ACA28C837C2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234B17-B7BC-0B46-888A-F5D6ECAFB9A9}"/>
              </a:ext>
            </a:extLst>
          </p:cNvPr>
          <p:cNvSpPr>
            <a:spLocks noGrp="1"/>
          </p:cNvSpPr>
          <p:nvPr>
            <p:ph type="dt" sz="half" idx="10"/>
          </p:nvPr>
        </p:nvSpPr>
        <p:spPr/>
        <p:txBody>
          <a:bodyPr/>
          <a:lstStyle/>
          <a:p>
            <a:fld id="{7B9169B0-A344-9A43-AAD5-682508993835}" type="datetimeFigureOut">
              <a:rPr lang="fr-FR" smtClean="0"/>
              <a:t>30/10/2021</a:t>
            </a:fld>
            <a:endParaRPr lang="fr-FR"/>
          </a:p>
        </p:txBody>
      </p:sp>
      <p:sp>
        <p:nvSpPr>
          <p:cNvPr id="5" name="Espace réservé du pied de page 4">
            <a:extLst>
              <a:ext uri="{FF2B5EF4-FFF2-40B4-BE49-F238E27FC236}">
                <a16:creationId xmlns:a16="http://schemas.microsoft.com/office/drawing/2014/main" id="{8C9C62B8-C921-B446-8AA2-10A1C1C83B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63B5121-9805-6C4F-875C-E9EC1279FC1A}"/>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80490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6F10F6-BE6C-AC4D-801F-11E488670C1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E367D0E-EE68-5740-BFA0-0087A7D2E2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27341AA-5E57-EB43-B20A-60AAEB554C9D}"/>
              </a:ext>
            </a:extLst>
          </p:cNvPr>
          <p:cNvSpPr>
            <a:spLocks noGrp="1"/>
          </p:cNvSpPr>
          <p:nvPr>
            <p:ph type="dt" sz="half" idx="10"/>
          </p:nvPr>
        </p:nvSpPr>
        <p:spPr/>
        <p:txBody>
          <a:bodyPr/>
          <a:lstStyle/>
          <a:p>
            <a:fld id="{7B9169B0-A344-9A43-AAD5-682508993835}" type="datetimeFigureOut">
              <a:rPr lang="fr-FR" smtClean="0"/>
              <a:t>30/10/2021</a:t>
            </a:fld>
            <a:endParaRPr lang="fr-FR"/>
          </a:p>
        </p:txBody>
      </p:sp>
      <p:sp>
        <p:nvSpPr>
          <p:cNvPr id="5" name="Espace réservé du pied de page 4">
            <a:extLst>
              <a:ext uri="{FF2B5EF4-FFF2-40B4-BE49-F238E27FC236}">
                <a16:creationId xmlns:a16="http://schemas.microsoft.com/office/drawing/2014/main" id="{FB32DA83-099B-5746-B11A-44DB92193BC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E0C98C-6A2F-1441-8C04-12B2D3956F2E}"/>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27891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632F7A-5579-7444-AA1A-7CB6646F07C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5B9E0ED-AD69-D54C-A6E3-7459B9015F1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DB488FE-8C00-B140-9835-372611083AD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0120A1F-A22F-9C4E-A1B2-929CBDA6D9E9}"/>
              </a:ext>
            </a:extLst>
          </p:cNvPr>
          <p:cNvSpPr>
            <a:spLocks noGrp="1"/>
          </p:cNvSpPr>
          <p:nvPr>
            <p:ph type="dt" sz="half" idx="10"/>
          </p:nvPr>
        </p:nvSpPr>
        <p:spPr/>
        <p:txBody>
          <a:bodyPr/>
          <a:lstStyle/>
          <a:p>
            <a:fld id="{7B9169B0-A344-9A43-AAD5-682508993835}" type="datetimeFigureOut">
              <a:rPr lang="fr-FR" smtClean="0"/>
              <a:t>30/10/2021</a:t>
            </a:fld>
            <a:endParaRPr lang="fr-FR"/>
          </a:p>
        </p:txBody>
      </p:sp>
      <p:sp>
        <p:nvSpPr>
          <p:cNvPr id="6" name="Espace réservé du pied de page 5">
            <a:extLst>
              <a:ext uri="{FF2B5EF4-FFF2-40B4-BE49-F238E27FC236}">
                <a16:creationId xmlns:a16="http://schemas.microsoft.com/office/drawing/2014/main" id="{2C77A836-D3EF-604D-AAA2-DC4527B7515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A2ABFA2-8FE5-E14C-B37A-4F38B3B5CD66}"/>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62477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FBC819-9B07-044F-A179-746D4929148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B0EB5E9-9B71-8E4B-9E43-6D545C12E9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DDFB3A0-7712-F845-80E1-118F655EDA7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D1369E9-BC2C-864C-949B-D2BAEE0DE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6A2AD5F-4DCC-0D4D-A8EA-22C9A9AFFFA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0F63096-4AD4-3042-81C0-04807FC612FC}"/>
              </a:ext>
            </a:extLst>
          </p:cNvPr>
          <p:cNvSpPr>
            <a:spLocks noGrp="1"/>
          </p:cNvSpPr>
          <p:nvPr>
            <p:ph type="dt" sz="half" idx="10"/>
          </p:nvPr>
        </p:nvSpPr>
        <p:spPr/>
        <p:txBody>
          <a:bodyPr/>
          <a:lstStyle/>
          <a:p>
            <a:fld id="{7B9169B0-A344-9A43-AAD5-682508993835}" type="datetimeFigureOut">
              <a:rPr lang="fr-FR" smtClean="0"/>
              <a:t>30/10/2021</a:t>
            </a:fld>
            <a:endParaRPr lang="fr-FR"/>
          </a:p>
        </p:txBody>
      </p:sp>
      <p:sp>
        <p:nvSpPr>
          <p:cNvPr id="8" name="Espace réservé du pied de page 7">
            <a:extLst>
              <a:ext uri="{FF2B5EF4-FFF2-40B4-BE49-F238E27FC236}">
                <a16:creationId xmlns:a16="http://schemas.microsoft.com/office/drawing/2014/main" id="{BB30CC11-22DD-994F-8512-097B9D0E310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09345E6-37B6-1B4B-96ED-79FB47D05684}"/>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407458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BAE7BC-CE39-B447-8A8E-37A06779565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243D727-7EF1-7440-BC9C-E4EAF8560D27}"/>
              </a:ext>
            </a:extLst>
          </p:cNvPr>
          <p:cNvSpPr>
            <a:spLocks noGrp="1"/>
          </p:cNvSpPr>
          <p:nvPr>
            <p:ph type="dt" sz="half" idx="10"/>
          </p:nvPr>
        </p:nvSpPr>
        <p:spPr/>
        <p:txBody>
          <a:bodyPr/>
          <a:lstStyle/>
          <a:p>
            <a:fld id="{7B9169B0-A344-9A43-AAD5-682508993835}" type="datetimeFigureOut">
              <a:rPr lang="fr-FR" smtClean="0"/>
              <a:t>30/10/2021</a:t>
            </a:fld>
            <a:endParaRPr lang="fr-FR"/>
          </a:p>
        </p:txBody>
      </p:sp>
      <p:sp>
        <p:nvSpPr>
          <p:cNvPr id="4" name="Espace réservé du pied de page 3">
            <a:extLst>
              <a:ext uri="{FF2B5EF4-FFF2-40B4-BE49-F238E27FC236}">
                <a16:creationId xmlns:a16="http://schemas.microsoft.com/office/drawing/2014/main" id="{90199F62-E42A-D841-B3AA-2E39023A6EF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60AD364-1AA0-0440-A000-BF42A402AAAC}"/>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01516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3F1DD0C-698E-EF48-BE50-E044DC3952FA}"/>
              </a:ext>
            </a:extLst>
          </p:cNvPr>
          <p:cNvSpPr>
            <a:spLocks noGrp="1"/>
          </p:cNvSpPr>
          <p:nvPr>
            <p:ph type="dt" sz="half" idx="10"/>
          </p:nvPr>
        </p:nvSpPr>
        <p:spPr/>
        <p:txBody>
          <a:bodyPr/>
          <a:lstStyle/>
          <a:p>
            <a:fld id="{7B9169B0-A344-9A43-AAD5-682508993835}" type="datetimeFigureOut">
              <a:rPr lang="fr-FR" smtClean="0"/>
              <a:t>30/10/2021</a:t>
            </a:fld>
            <a:endParaRPr lang="fr-FR"/>
          </a:p>
        </p:txBody>
      </p:sp>
      <p:sp>
        <p:nvSpPr>
          <p:cNvPr id="3" name="Espace réservé du pied de page 2">
            <a:extLst>
              <a:ext uri="{FF2B5EF4-FFF2-40B4-BE49-F238E27FC236}">
                <a16:creationId xmlns:a16="http://schemas.microsoft.com/office/drawing/2014/main" id="{21176551-4BEC-C444-8040-31EC8F3B697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674863B-B89E-A444-ABEA-51569A336A22}"/>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3889160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DC7065-1F1C-2B4C-A28A-1537E16F83C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475F5A1-612D-F74E-87FA-E6CE03F31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35A4101-49B9-0C4F-A8A1-A9794A836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B6F4A3-9CE6-2B4D-BB7F-647D0900BB16}"/>
              </a:ext>
            </a:extLst>
          </p:cNvPr>
          <p:cNvSpPr>
            <a:spLocks noGrp="1"/>
          </p:cNvSpPr>
          <p:nvPr>
            <p:ph type="dt" sz="half" idx="10"/>
          </p:nvPr>
        </p:nvSpPr>
        <p:spPr/>
        <p:txBody>
          <a:bodyPr/>
          <a:lstStyle/>
          <a:p>
            <a:fld id="{7B9169B0-A344-9A43-AAD5-682508993835}" type="datetimeFigureOut">
              <a:rPr lang="fr-FR" smtClean="0"/>
              <a:t>30/10/2021</a:t>
            </a:fld>
            <a:endParaRPr lang="fr-FR"/>
          </a:p>
        </p:txBody>
      </p:sp>
      <p:sp>
        <p:nvSpPr>
          <p:cNvPr id="6" name="Espace réservé du pied de page 5">
            <a:extLst>
              <a:ext uri="{FF2B5EF4-FFF2-40B4-BE49-F238E27FC236}">
                <a16:creationId xmlns:a16="http://schemas.microsoft.com/office/drawing/2014/main" id="{7FE284CA-6C41-2649-8DAB-27F40417017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D2842D4-3997-2847-A4FB-AB28B87104BF}"/>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895547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8B6831-5D34-5C42-8123-714202C5C43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69959DE-C234-FE4E-A64F-58D6B5DC3C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DFBA18B-B91B-2440-96FC-5377DDDAC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121DFAF-AF5D-334E-BDF8-ED54C09C36F1}"/>
              </a:ext>
            </a:extLst>
          </p:cNvPr>
          <p:cNvSpPr>
            <a:spLocks noGrp="1"/>
          </p:cNvSpPr>
          <p:nvPr>
            <p:ph type="dt" sz="half" idx="10"/>
          </p:nvPr>
        </p:nvSpPr>
        <p:spPr/>
        <p:txBody>
          <a:bodyPr/>
          <a:lstStyle/>
          <a:p>
            <a:fld id="{7B9169B0-A344-9A43-AAD5-682508993835}" type="datetimeFigureOut">
              <a:rPr lang="fr-FR" smtClean="0"/>
              <a:t>30/10/2021</a:t>
            </a:fld>
            <a:endParaRPr lang="fr-FR"/>
          </a:p>
        </p:txBody>
      </p:sp>
      <p:sp>
        <p:nvSpPr>
          <p:cNvPr id="6" name="Espace réservé du pied de page 5">
            <a:extLst>
              <a:ext uri="{FF2B5EF4-FFF2-40B4-BE49-F238E27FC236}">
                <a16:creationId xmlns:a16="http://schemas.microsoft.com/office/drawing/2014/main" id="{2B1C6804-F84C-2D4A-B198-884AC6CC392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EF072D9-1DD2-F045-A12C-19BF2444574B}"/>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98794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676B2C4-F4E4-7744-B2AE-E73CB1E155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6122187-1902-1B4A-84A8-B71EB2D62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727975-F918-FD47-9F32-6331AAF9F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169B0-A344-9A43-AAD5-682508993835}" type="datetimeFigureOut">
              <a:rPr lang="fr-FR" smtClean="0"/>
              <a:t>30/10/2021</a:t>
            </a:fld>
            <a:endParaRPr lang="fr-FR"/>
          </a:p>
        </p:txBody>
      </p:sp>
      <p:sp>
        <p:nvSpPr>
          <p:cNvPr id="5" name="Espace réservé du pied de page 4">
            <a:extLst>
              <a:ext uri="{FF2B5EF4-FFF2-40B4-BE49-F238E27FC236}">
                <a16:creationId xmlns:a16="http://schemas.microsoft.com/office/drawing/2014/main" id="{5D333007-5239-2248-8A97-69261B541A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89E6822-4693-D543-AA6A-2363ED31A9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B45CD-FBC7-AD46-884B-BD8C98FD575D}" type="slidenum">
              <a:rPr lang="fr-FR" smtClean="0"/>
              <a:t>‹N°›</a:t>
            </a:fld>
            <a:endParaRPr lang="fr-FR"/>
          </a:p>
        </p:txBody>
      </p:sp>
    </p:spTree>
    <p:extLst>
      <p:ext uri="{BB962C8B-B14F-4D97-AF65-F5344CB8AC3E}">
        <p14:creationId xmlns:p14="http://schemas.microsoft.com/office/powerpoint/2010/main" val="1621281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072440" y="285887"/>
            <a:ext cx="8591556" cy="830997"/>
          </a:xfrm>
          <a:prstGeom prst="rect">
            <a:avLst/>
          </a:prstGeom>
          <a:noFill/>
        </p:spPr>
        <p:txBody>
          <a:bodyPr wrap="square" rtlCol="0">
            <a:spAutoFit/>
          </a:bodyPr>
          <a:lstStyle/>
          <a:p>
            <a:pPr algn="ctr"/>
            <a:r>
              <a:rPr lang="fr-FR" sz="4800" b="1" u="sng" noProof="1"/>
              <a:t>Spatial Data</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228819" y="1520785"/>
            <a:ext cx="10278798" cy="3816429"/>
          </a:xfrm>
          <a:prstGeom prst="rect">
            <a:avLst/>
          </a:prstGeom>
          <a:noFill/>
        </p:spPr>
        <p:txBody>
          <a:bodyPr wrap="square" rtlCol="0">
            <a:spAutoFit/>
          </a:bodyPr>
          <a:lstStyle/>
          <a:p>
            <a:pPr algn="just"/>
            <a:r>
              <a:rPr lang="fr-FR" sz="2200" noProof="1"/>
              <a:t>We are going to work with spatial data in this class by embedding a special </a:t>
            </a:r>
            <a:r>
              <a:rPr lang="fr-FR" sz="2200" b="1" noProof="1"/>
              <a:t>geometry </a:t>
            </a:r>
            <a:r>
              <a:rPr lang="fr-FR" sz="2200" noProof="1"/>
              <a:t>column into a tabular data set that contains information about spatial elements associated with each row. Benefits of this approach:</a:t>
            </a:r>
          </a:p>
          <a:p>
            <a:pPr algn="just"/>
            <a:endParaRPr lang="fr-FR" sz="2200" noProof="1"/>
          </a:p>
          <a:p>
            <a:pPr algn="just"/>
            <a:r>
              <a:rPr lang="fr-FR" sz="2200" noProof="1"/>
              <a:t>        — retains existing tools for data visualization, manipulation, and models</a:t>
            </a:r>
          </a:p>
          <a:p>
            <a:pPr algn="just"/>
            <a:r>
              <a:rPr lang="fr-FR" sz="2200" noProof="1"/>
              <a:t>        — allows for special ploting functions, such as using alternative coordinate systems</a:t>
            </a:r>
          </a:p>
          <a:p>
            <a:pPr algn="just"/>
            <a:r>
              <a:rPr lang="fr-FR" sz="2200" noProof="1"/>
              <a:t>        — access to spatial algorithms: length/area, spatial joins and set operations</a:t>
            </a:r>
          </a:p>
          <a:p>
            <a:pPr algn="just"/>
            <a:endParaRPr lang="fr-FR" sz="2200" noProof="1"/>
          </a:p>
          <a:p>
            <a:pPr algn="just"/>
            <a:r>
              <a:rPr lang="fr-FR" sz="2200" noProof="1"/>
              <a:t>I think it is best to understand the functions  and syntax for spatial data by using the functions yourself. The notes for this are, therefore, embedded in the notebook for today. Here we will just outline a few concepts. </a:t>
            </a:r>
          </a:p>
        </p:txBody>
      </p:sp>
    </p:spTree>
    <p:extLst>
      <p:ext uri="{BB962C8B-B14F-4D97-AF65-F5344CB8AC3E}">
        <p14:creationId xmlns:p14="http://schemas.microsoft.com/office/powerpoint/2010/main" val="3524561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 coins arrondis 2">
            <a:extLst>
              <a:ext uri="{FF2B5EF4-FFF2-40B4-BE49-F238E27FC236}">
                <a16:creationId xmlns:a16="http://schemas.microsoft.com/office/drawing/2014/main" id="{1A0E8413-07D8-CD45-A279-CD3F293BB62E}"/>
              </a:ext>
            </a:extLst>
          </p:cNvPr>
          <p:cNvSpPr/>
          <p:nvPr/>
        </p:nvSpPr>
        <p:spPr>
          <a:xfrm>
            <a:off x="696686" y="1116884"/>
            <a:ext cx="1915885" cy="1758036"/>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72" name="ZoneTexte 71">
            <a:extLst>
              <a:ext uri="{FF2B5EF4-FFF2-40B4-BE49-F238E27FC236}">
                <a16:creationId xmlns:a16="http://schemas.microsoft.com/office/drawing/2014/main" id="{3890A706-5F2B-E84E-A26A-A267907CC130}"/>
              </a:ext>
            </a:extLst>
          </p:cNvPr>
          <p:cNvSpPr txBox="1"/>
          <p:nvPr/>
        </p:nvSpPr>
        <p:spPr>
          <a:xfrm>
            <a:off x="2032529" y="211807"/>
            <a:ext cx="8591556" cy="830997"/>
          </a:xfrm>
          <a:prstGeom prst="rect">
            <a:avLst/>
          </a:prstGeom>
          <a:noFill/>
          <a:ln>
            <a:solidFill>
              <a:schemeClr val="bg1"/>
            </a:solidFill>
          </a:ln>
        </p:spPr>
        <p:txBody>
          <a:bodyPr wrap="square" rtlCol="0">
            <a:spAutoFit/>
          </a:bodyPr>
          <a:lstStyle/>
          <a:p>
            <a:pPr algn="ctr"/>
            <a:r>
              <a:rPr lang="fr-FR" sz="4800" b="1" u="sng" noProof="1"/>
              <a:t>Spatial Data: Types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44547" y="3429000"/>
            <a:ext cx="3855786" cy="2769989"/>
          </a:xfrm>
          <a:prstGeom prst="rect">
            <a:avLst/>
          </a:prstGeom>
          <a:noFill/>
        </p:spPr>
        <p:txBody>
          <a:bodyPr wrap="square" rtlCol="0">
            <a:spAutoFit/>
          </a:bodyPr>
          <a:lstStyle/>
          <a:p>
            <a:pPr algn="ctr"/>
            <a:r>
              <a:rPr lang="fr-FR" sz="2400" b="1" u="sng" noProof="1"/>
              <a:t>POINTS</a:t>
            </a:r>
          </a:p>
          <a:p>
            <a:pPr algn="ctr"/>
            <a:endParaRPr lang="fr-FR" sz="2400" b="1" u="sng" noProof="1"/>
          </a:p>
          <a:p>
            <a:pPr algn="ctr"/>
            <a:r>
              <a:rPr lang="fr-FR" noProof="1"/>
              <a:t>Each row associated w/ lon &amp; lat</a:t>
            </a:r>
          </a:p>
          <a:p>
            <a:pPr algn="ctr"/>
            <a:endParaRPr lang="fr-FR" noProof="1"/>
          </a:p>
          <a:p>
            <a:pPr algn="ctr"/>
            <a:endParaRPr lang="fr-FR" noProof="1"/>
          </a:p>
          <a:p>
            <a:pPr algn="ctr"/>
            <a:r>
              <a:rPr lang="fr-FR" noProof="1"/>
              <a:t>Examples: coordinates of cities</a:t>
            </a:r>
          </a:p>
          <a:p>
            <a:pPr algn="ctr"/>
            <a:endParaRPr lang="fr-FR" noProof="1"/>
          </a:p>
          <a:p>
            <a:pPr algn="ctr"/>
            <a:endParaRPr lang="fr-FR" noProof="1"/>
          </a:p>
          <a:p>
            <a:pPr algn="ctr"/>
            <a:r>
              <a:rPr lang="fr-FR" noProof="1"/>
              <a:t>Can create from CSV file </a:t>
            </a:r>
          </a:p>
        </p:txBody>
      </p:sp>
      <p:sp>
        <p:nvSpPr>
          <p:cNvPr id="8" name="ZoneTexte 7">
            <a:extLst>
              <a:ext uri="{FF2B5EF4-FFF2-40B4-BE49-F238E27FC236}">
                <a16:creationId xmlns:a16="http://schemas.microsoft.com/office/drawing/2014/main" id="{04495A7A-412A-874E-8B80-9997DAA73F5C}"/>
              </a:ext>
            </a:extLst>
          </p:cNvPr>
          <p:cNvSpPr txBox="1"/>
          <p:nvPr/>
        </p:nvSpPr>
        <p:spPr>
          <a:xfrm>
            <a:off x="3843613" y="1393382"/>
            <a:ext cx="4252554" cy="2769989"/>
          </a:xfrm>
          <a:prstGeom prst="rect">
            <a:avLst/>
          </a:prstGeom>
          <a:noFill/>
        </p:spPr>
        <p:txBody>
          <a:bodyPr wrap="square" rtlCol="0">
            <a:spAutoFit/>
          </a:bodyPr>
          <a:lstStyle/>
          <a:p>
            <a:pPr algn="ctr"/>
            <a:r>
              <a:rPr lang="fr-FR" sz="2400" b="1" u="sng" noProof="1"/>
              <a:t>LINES</a:t>
            </a:r>
          </a:p>
          <a:p>
            <a:pPr algn="ctr"/>
            <a:endParaRPr lang="fr-FR" sz="2400" b="1" u="sng" noProof="1"/>
          </a:p>
          <a:p>
            <a:pPr algn="ctr"/>
            <a:r>
              <a:rPr lang="fr-FR" noProof="1"/>
              <a:t>Each row associated w/ sequence of points</a:t>
            </a:r>
          </a:p>
          <a:p>
            <a:pPr algn="ctr"/>
            <a:endParaRPr lang="fr-FR" noProof="1"/>
          </a:p>
          <a:p>
            <a:pPr algn="ctr"/>
            <a:endParaRPr lang="fr-FR" noProof="1"/>
          </a:p>
          <a:p>
            <a:pPr algn="ctr"/>
            <a:r>
              <a:rPr lang="fr-FR" noProof="1"/>
              <a:t>Examples: roads, railroads, rivers</a:t>
            </a:r>
          </a:p>
          <a:p>
            <a:pPr algn="ctr"/>
            <a:endParaRPr lang="fr-FR" noProof="1"/>
          </a:p>
          <a:p>
            <a:pPr algn="ctr"/>
            <a:endParaRPr lang="fr-FR" noProof="1"/>
          </a:p>
          <a:p>
            <a:pPr algn="ctr"/>
            <a:r>
              <a:rPr lang="fr-FR" noProof="1"/>
              <a:t>Usually loaded from GeoJSON</a:t>
            </a:r>
          </a:p>
        </p:txBody>
      </p:sp>
      <p:sp>
        <p:nvSpPr>
          <p:cNvPr id="9" name="ZoneTexte 8">
            <a:extLst>
              <a:ext uri="{FF2B5EF4-FFF2-40B4-BE49-F238E27FC236}">
                <a16:creationId xmlns:a16="http://schemas.microsoft.com/office/drawing/2014/main" id="{B86DDFAD-0BD5-4041-B921-7D480011698C}"/>
              </a:ext>
            </a:extLst>
          </p:cNvPr>
          <p:cNvSpPr txBox="1"/>
          <p:nvPr/>
        </p:nvSpPr>
        <p:spPr>
          <a:xfrm>
            <a:off x="7939446" y="3224518"/>
            <a:ext cx="4252554" cy="2769989"/>
          </a:xfrm>
          <a:prstGeom prst="rect">
            <a:avLst/>
          </a:prstGeom>
          <a:noFill/>
        </p:spPr>
        <p:txBody>
          <a:bodyPr wrap="square" rtlCol="0">
            <a:spAutoFit/>
          </a:bodyPr>
          <a:lstStyle/>
          <a:p>
            <a:pPr algn="ctr"/>
            <a:r>
              <a:rPr lang="fr-FR" sz="2400" b="1" u="sng" noProof="1"/>
              <a:t>(MULTI)POLYGON</a:t>
            </a:r>
          </a:p>
          <a:p>
            <a:pPr algn="ctr"/>
            <a:endParaRPr lang="fr-FR" sz="2400" b="1" u="sng" noProof="1"/>
          </a:p>
          <a:p>
            <a:pPr algn="ctr"/>
            <a:r>
              <a:rPr lang="fr-FR" noProof="1"/>
              <a:t>Rows associated w/ one or more areas </a:t>
            </a:r>
          </a:p>
          <a:p>
            <a:pPr algn="ctr"/>
            <a:endParaRPr lang="fr-FR" noProof="1"/>
          </a:p>
          <a:p>
            <a:pPr algn="ctr"/>
            <a:endParaRPr lang="fr-FR" noProof="1"/>
          </a:p>
          <a:p>
            <a:pPr algn="ctr"/>
            <a:r>
              <a:rPr lang="fr-FR" noProof="1"/>
              <a:t>Examples: zip codes, states, countries</a:t>
            </a:r>
          </a:p>
          <a:p>
            <a:pPr algn="ctr"/>
            <a:endParaRPr lang="fr-FR" noProof="1"/>
          </a:p>
          <a:p>
            <a:pPr algn="ctr"/>
            <a:endParaRPr lang="fr-FR" noProof="1"/>
          </a:p>
          <a:p>
            <a:pPr algn="ctr"/>
            <a:r>
              <a:rPr lang="fr-FR" noProof="1"/>
              <a:t>Usually loaded from GeoJSON</a:t>
            </a:r>
          </a:p>
        </p:txBody>
      </p:sp>
      <p:sp>
        <p:nvSpPr>
          <p:cNvPr id="2" name="Ellipse 1">
            <a:extLst>
              <a:ext uri="{FF2B5EF4-FFF2-40B4-BE49-F238E27FC236}">
                <a16:creationId xmlns:a16="http://schemas.microsoft.com/office/drawing/2014/main" id="{C5473E21-82B2-8E46-9FFD-87E514658DBF}"/>
              </a:ext>
            </a:extLst>
          </p:cNvPr>
          <p:cNvSpPr/>
          <p:nvPr/>
        </p:nvSpPr>
        <p:spPr>
          <a:xfrm>
            <a:off x="957943" y="1752600"/>
            <a:ext cx="185057" cy="185057"/>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a:extLst>
              <a:ext uri="{FF2B5EF4-FFF2-40B4-BE49-F238E27FC236}">
                <a16:creationId xmlns:a16="http://schemas.microsoft.com/office/drawing/2014/main" id="{92E40829-BA4F-D347-AED4-9CBA701C1F87}"/>
              </a:ext>
            </a:extLst>
          </p:cNvPr>
          <p:cNvSpPr/>
          <p:nvPr/>
        </p:nvSpPr>
        <p:spPr>
          <a:xfrm>
            <a:off x="1534885" y="1937657"/>
            <a:ext cx="185057" cy="185057"/>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a16="http://schemas.microsoft.com/office/drawing/2014/main" id="{B2080C1C-AB69-7F4D-9194-69C89FC07D0D}"/>
              </a:ext>
            </a:extLst>
          </p:cNvPr>
          <p:cNvSpPr/>
          <p:nvPr/>
        </p:nvSpPr>
        <p:spPr>
          <a:xfrm>
            <a:off x="1143000" y="2320840"/>
            <a:ext cx="185057" cy="185057"/>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a:extLst>
              <a:ext uri="{FF2B5EF4-FFF2-40B4-BE49-F238E27FC236}">
                <a16:creationId xmlns:a16="http://schemas.microsoft.com/office/drawing/2014/main" id="{624D7AF7-C551-B34B-8F66-64BB7C22D7B4}"/>
              </a:ext>
            </a:extLst>
          </p:cNvPr>
          <p:cNvSpPr/>
          <p:nvPr/>
        </p:nvSpPr>
        <p:spPr>
          <a:xfrm>
            <a:off x="2215721" y="2330641"/>
            <a:ext cx="185057" cy="18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a:extLst>
              <a:ext uri="{FF2B5EF4-FFF2-40B4-BE49-F238E27FC236}">
                <a16:creationId xmlns:a16="http://schemas.microsoft.com/office/drawing/2014/main" id="{BBB1BC51-3E33-874D-A596-6E7191C300D8}"/>
              </a:ext>
            </a:extLst>
          </p:cNvPr>
          <p:cNvSpPr/>
          <p:nvPr/>
        </p:nvSpPr>
        <p:spPr>
          <a:xfrm>
            <a:off x="1979911" y="1393382"/>
            <a:ext cx="185057" cy="185057"/>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 coins arrondis 15">
            <a:extLst>
              <a:ext uri="{FF2B5EF4-FFF2-40B4-BE49-F238E27FC236}">
                <a16:creationId xmlns:a16="http://schemas.microsoft.com/office/drawing/2014/main" id="{4BDE5E91-4FBD-3D47-838B-057FEF894960}"/>
              </a:ext>
            </a:extLst>
          </p:cNvPr>
          <p:cNvSpPr/>
          <p:nvPr/>
        </p:nvSpPr>
        <p:spPr>
          <a:xfrm>
            <a:off x="4952554" y="4440953"/>
            <a:ext cx="1915885" cy="1758036"/>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7" name="Ellipse 16">
            <a:extLst>
              <a:ext uri="{FF2B5EF4-FFF2-40B4-BE49-F238E27FC236}">
                <a16:creationId xmlns:a16="http://schemas.microsoft.com/office/drawing/2014/main" id="{BF965069-E9B0-8540-A230-6D8C56D84382}"/>
              </a:ext>
            </a:extLst>
          </p:cNvPr>
          <p:cNvSpPr/>
          <p:nvPr/>
        </p:nvSpPr>
        <p:spPr>
          <a:xfrm>
            <a:off x="5109897" y="4717450"/>
            <a:ext cx="185057" cy="18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a:extLst>
              <a:ext uri="{FF2B5EF4-FFF2-40B4-BE49-F238E27FC236}">
                <a16:creationId xmlns:a16="http://schemas.microsoft.com/office/drawing/2014/main" id="{77B763E3-C61B-824C-B2CB-0CE7548FE27C}"/>
              </a:ext>
            </a:extLst>
          </p:cNvPr>
          <p:cNvSpPr/>
          <p:nvPr/>
        </p:nvSpPr>
        <p:spPr>
          <a:xfrm>
            <a:off x="5817967" y="5319971"/>
            <a:ext cx="185057" cy="18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a:extLst>
              <a:ext uri="{FF2B5EF4-FFF2-40B4-BE49-F238E27FC236}">
                <a16:creationId xmlns:a16="http://schemas.microsoft.com/office/drawing/2014/main" id="{2FF13B99-E874-3948-A4A9-CCA6666335DC}"/>
              </a:ext>
            </a:extLst>
          </p:cNvPr>
          <p:cNvSpPr/>
          <p:nvPr/>
        </p:nvSpPr>
        <p:spPr>
          <a:xfrm>
            <a:off x="5475068" y="5041843"/>
            <a:ext cx="185057" cy="18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a:extLst>
              <a:ext uri="{FF2B5EF4-FFF2-40B4-BE49-F238E27FC236}">
                <a16:creationId xmlns:a16="http://schemas.microsoft.com/office/drawing/2014/main" id="{FF2100AE-2B2C-B943-88FC-8337AF9D01E6}"/>
              </a:ext>
            </a:extLst>
          </p:cNvPr>
          <p:cNvSpPr/>
          <p:nvPr/>
        </p:nvSpPr>
        <p:spPr>
          <a:xfrm>
            <a:off x="6143250" y="5611167"/>
            <a:ext cx="185057" cy="18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a:extLst>
              <a:ext uri="{FF2B5EF4-FFF2-40B4-BE49-F238E27FC236}">
                <a16:creationId xmlns:a16="http://schemas.microsoft.com/office/drawing/2014/main" id="{B1E1D208-F3C3-9748-BED9-DB273B575EA0}"/>
              </a:ext>
            </a:extLst>
          </p:cNvPr>
          <p:cNvSpPr/>
          <p:nvPr/>
        </p:nvSpPr>
        <p:spPr>
          <a:xfrm>
            <a:off x="6475264" y="5901978"/>
            <a:ext cx="185057" cy="18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 name="Connecteur droit 4">
            <a:extLst>
              <a:ext uri="{FF2B5EF4-FFF2-40B4-BE49-F238E27FC236}">
                <a16:creationId xmlns:a16="http://schemas.microsoft.com/office/drawing/2014/main" id="{27F08B5C-C349-7147-9153-EE60E29549AA}"/>
              </a:ext>
            </a:extLst>
          </p:cNvPr>
          <p:cNvCxnSpPr>
            <a:stCxn id="17" idx="1"/>
            <a:endCxn id="19" idx="1"/>
          </p:cNvCxnSpPr>
          <p:nvPr/>
        </p:nvCxnSpPr>
        <p:spPr>
          <a:xfrm>
            <a:off x="5136998" y="4744551"/>
            <a:ext cx="365171" cy="32439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608FA358-6DA1-8D49-B836-F0804613B97E}"/>
              </a:ext>
            </a:extLst>
          </p:cNvPr>
          <p:cNvCxnSpPr>
            <a:cxnSpLocks/>
            <a:endCxn id="21" idx="5"/>
          </p:cNvCxnSpPr>
          <p:nvPr/>
        </p:nvCxnSpPr>
        <p:spPr>
          <a:xfrm>
            <a:off x="5539769" y="5092897"/>
            <a:ext cx="1093451" cy="96703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6" name="Rectangle : coins arrondis 25">
            <a:extLst>
              <a:ext uri="{FF2B5EF4-FFF2-40B4-BE49-F238E27FC236}">
                <a16:creationId xmlns:a16="http://schemas.microsoft.com/office/drawing/2014/main" id="{1ED392A7-413E-A146-BD88-8CD65C8B2717}"/>
              </a:ext>
            </a:extLst>
          </p:cNvPr>
          <p:cNvSpPr/>
          <p:nvPr/>
        </p:nvSpPr>
        <p:spPr>
          <a:xfrm>
            <a:off x="9186141" y="1189984"/>
            <a:ext cx="1915885" cy="1758036"/>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61" name="Ellipse 60">
            <a:extLst>
              <a:ext uri="{FF2B5EF4-FFF2-40B4-BE49-F238E27FC236}">
                <a16:creationId xmlns:a16="http://schemas.microsoft.com/office/drawing/2014/main" id="{564B2403-4767-0243-9BCD-7342532ED207}"/>
              </a:ext>
            </a:extLst>
          </p:cNvPr>
          <p:cNvSpPr/>
          <p:nvPr/>
        </p:nvSpPr>
        <p:spPr>
          <a:xfrm>
            <a:off x="6284205" y="4589112"/>
            <a:ext cx="185057" cy="185057"/>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Ellipse 61">
            <a:extLst>
              <a:ext uri="{FF2B5EF4-FFF2-40B4-BE49-F238E27FC236}">
                <a16:creationId xmlns:a16="http://schemas.microsoft.com/office/drawing/2014/main" id="{0609DF8B-C3D3-D845-AC79-56523199CD66}"/>
              </a:ext>
            </a:extLst>
          </p:cNvPr>
          <p:cNvSpPr/>
          <p:nvPr/>
        </p:nvSpPr>
        <p:spPr>
          <a:xfrm>
            <a:off x="6567792" y="4892374"/>
            <a:ext cx="185057" cy="185057"/>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Ellipse 62">
            <a:extLst>
              <a:ext uri="{FF2B5EF4-FFF2-40B4-BE49-F238E27FC236}">
                <a16:creationId xmlns:a16="http://schemas.microsoft.com/office/drawing/2014/main" id="{7DBFDFAB-0F80-A64F-8620-07F266E6FA9F}"/>
              </a:ext>
            </a:extLst>
          </p:cNvPr>
          <p:cNvSpPr/>
          <p:nvPr/>
        </p:nvSpPr>
        <p:spPr>
          <a:xfrm>
            <a:off x="6225593" y="5194791"/>
            <a:ext cx="185057" cy="185057"/>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4" name="Connecteur droit 63">
            <a:extLst>
              <a:ext uri="{FF2B5EF4-FFF2-40B4-BE49-F238E27FC236}">
                <a16:creationId xmlns:a16="http://schemas.microsoft.com/office/drawing/2014/main" id="{AEEF539E-B353-C44B-84FD-0AAB5D5CD4DA}"/>
              </a:ext>
            </a:extLst>
          </p:cNvPr>
          <p:cNvCxnSpPr>
            <a:cxnSpLocks/>
            <a:stCxn id="61" idx="5"/>
            <a:endCxn id="62" idx="1"/>
          </p:cNvCxnSpPr>
          <p:nvPr/>
        </p:nvCxnSpPr>
        <p:spPr>
          <a:xfrm>
            <a:off x="6442161" y="4747068"/>
            <a:ext cx="152732" cy="17240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Connecteur droit 66">
            <a:extLst>
              <a:ext uri="{FF2B5EF4-FFF2-40B4-BE49-F238E27FC236}">
                <a16:creationId xmlns:a16="http://schemas.microsoft.com/office/drawing/2014/main" id="{6EAA1920-CCEC-6348-A09E-9E01E06F4227}"/>
              </a:ext>
            </a:extLst>
          </p:cNvPr>
          <p:cNvCxnSpPr>
            <a:cxnSpLocks/>
            <a:stCxn id="63" idx="7"/>
            <a:endCxn id="62" idx="3"/>
          </p:cNvCxnSpPr>
          <p:nvPr/>
        </p:nvCxnSpPr>
        <p:spPr>
          <a:xfrm flipV="1">
            <a:off x="6383549" y="5050330"/>
            <a:ext cx="211344" cy="17156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6" name="Forme libre 65">
            <a:extLst>
              <a:ext uri="{FF2B5EF4-FFF2-40B4-BE49-F238E27FC236}">
                <a16:creationId xmlns:a16="http://schemas.microsoft.com/office/drawing/2014/main" id="{8327694A-BBB2-4E40-9643-DCC0F15F823B}"/>
              </a:ext>
            </a:extLst>
          </p:cNvPr>
          <p:cNvSpPr/>
          <p:nvPr/>
        </p:nvSpPr>
        <p:spPr>
          <a:xfrm>
            <a:off x="9764486" y="1353647"/>
            <a:ext cx="740228" cy="740229"/>
          </a:xfrm>
          <a:custGeom>
            <a:avLst/>
            <a:gdLst>
              <a:gd name="connsiteX0" fmla="*/ 108857 w 740228"/>
              <a:gd name="connsiteY0" fmla="*/ 152400 h 740229"/>
              <a:gd name="connsiteX1" fmla="*/ 108857 w 740228"/>
              <a:gd name="connsiteY1" fmla="*/ 152400 h 740229"/>
              <a:gd name="connsiteX2" fmla="*/ 0 w 740228"/>
              <a:gd name="connsiteY2" fmla="*/ 457200 h 740229"/>
              <a:gd name="connsiteX3" fmla="*/ 76200 w 740228"/>
              <a:gd name="connsiteY3" fmla="*/ 674915 h 740229"/>
              <a:gd name="connsiteX4" fmla="*/ 250371 w 740228"/>
              <a:gd name="connsiteY4" fmla="*/ 740229 h 740229"/>
              <a:gd name="connsiteX5" fmla="*/ 478971 w 740228"/>
              <a:gd name="connsiteY5" fmla="*/ 740229 h 740229"/>
              <a:gd name="connsiteX6" fmla="*/ 620485 w 740228"/>
              <a:gd name="connsiteY6" fmla="*/ 631372 h 740229"/>
              <a:gd name="connsiteX7" fmla="*/ 740228 w 740228"/>
              <a:gd name="connsiteY7" fmla="*/ 435429 h 740229"/>
              <a:gd name="connsiteX8" fmla="*/ 718457 w 740228"/>
              <a:gd name="connsiteY8" fmla="*/ 381000 h 740229"/>
              <a:gd name="connsiteX9" fmla="*/ 587828 w 740228"/>
              <a:gd name="connsiteY9" fmla="*/ 283029 h 740229"/>
              <a:gd name="connsiteX10" fmla="*/ 468085 w 740228"/>
              <a:gd name="connsiteY10" fmla="*/ 130629 h 740229"/>
              <a:gd name="connsiteX11" fmla="*/ 195943 w 740228"/>
              <a:gd name="connsiteY11" fmla="*/ 0 h 740229"/>
              <a:gd name="connsiteX12" fmla="*/ 108857 w 740228"/>
              <a:gd name="connsiteY12" fmla="*/ 152400 h 740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0228" h="740229">
                <a:moveTo>
                  <a:pt x="108857" y="152400"/>
                </a:moveTo>
                <a:lnTo>
                  <a:pt x="108857" y="152400"/>
                </a:lnTo>
                <a:lnTo>
                  <a:pt x="0" y="457200"/>
                </a:lnTo>
                <a:lnTo>
                  <a:pt x="76200" y="674915"/>
                </a:lnTo>
                <a:lnTo>
                  <a:pt x="250371" y="740229"/>
                </a:lnTo>
                <a:lnTo>
                  <a:pt x="478971" y="740229"/>
                </a:lnTo>
                <a:lnTo>
                  <a:pt x="620485" y="631372"/>
                </a:lnTo>
                <a:lnTo>
                  <a:pt x="740228" y="435429"/>
                </a:lnTo>
                <a:lnTo>
                  <a:pt x="718457" y="381000"/>
                </a:lnTo>
                <a:lnTo>
                  <a:pt x="587828" y="283029"/>
                </a:lnTo>
                <a:lnTo>
                  <a:pt x="468085" y="130629"/>
                </a:lnTo>
                <a:lnTo>
                  <a:pt x="195943" y="0"/>
                </a:lnTo>
                <a:lnTo>
                  <a:pt x="108857" y="1524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 name="Forme libre 67">
            <a:extLst>
              <a:ext uri="{FF2B5EF4-FFF2-40B4-BE49-F238E27FC236}">
                <a16:creationId xmlns:a16="http://schemas.microsoft.com/office/drawing/2014/main" id="{EE1EC98C-82EE-1848-987D-A158F857F904}"/>
              </a:ext>
            </a:extLst>
          </p:cNvPr>
          <p:cNvSpPr/>
          <p:nvPr/>
        </p:nvSpPr>
        <p:spPr>
          <a:xfrm>
            <a:off x="9445027" y="2286905"/>
            <a:ext cx="936171" cy="468086"/>
          </a:xfrm>
          <a:custGeom>
            <a:avLst/>
            <a:gdLst>
              <a:gd name="connsiteX0" fmla="*/ 54428 w 936171"/>
              <a:gd name="connsiteY0" fmla="*/ 195943 h 468086"/>
              <a:gd name="connsiteX1" fmla="*/ 0 w 936171"/>
              <a:gd name="connsiteY1" fmla="*/ 391886 h 468086"/>
              <a:gd name="connsiteX2" fmla="*/ 228600 w 936171"/>
              <a:gd name="connsiteY2" fmla="*/ 468086 h 468086"/>
              <a:gd name="connsiteX3" fmla="*/ 413657 w 936171"/>
              <a:gd name="connsiteY3" fmla="*/ 457200 h 468086"/>
              <a:gd name="connsiteX4" fmla="*/ 370114 w 936171"/>
              <a:gd name="connsiteY4" fmla="*/ 402772 h 468086"/>
              <a:gd name="connsiteX5" fmla="*/ 511628 w 936171"/>
              <a:gd name="connsiteY5" fmla="*/ 304800 h 468086"/>
              <a:gd name="connsiteX6" fmla="*/ 772886 w 936171"/>
              <a:gd name="connsiteY6" fmla="*/ 272143 h 468086"/>
              <a:gd name="connsiteX7" fmla="*/ 729343 w 936171"/>
              <a:gd name="connsiteY7" fmla="*/ 424543 h 468086"/>
              <a:gd name="connsiteX8" fmla="*/ 936171 w 936171"/>
              <a:gd name="connsiteY8" fmla="*/ 457200 h 468086"/>
              <a:gd name="connsiteX9" fmla="*/ 925286 w 936171"/>
              <a:gd name="connsiteY9" fmla="*/ 195943 h 468086"/>
              <a:gd name="connsiteX10" fmla="*/ 609600 w 936171"/>
              <a:gd name="connsiteY10" fmla="*/ 87086 h 468086"/>
              <a:gd name="connsiteX11" fmla="*/ 293914 w 936171"/>
              <a:gd name="connsiteY11" fmla="*/ 0 h 468086"/>
              <a:gd name="connsiteX12" fmla="*/ 152400 w 936171"/>
              <a:gd name="connsiteY12" fmla="*/ 65314 h 468086"/>
              <a:gd name="connsiteX13" fmla="*/ 54428 w 936171"/>
              <a:gd name="connsiteY13" fmla="*/ 195943 h 46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6171" h="468086">
                <a:moveTo>
                  <a:pt x="54428" y="195943"/>
                </a:moveTo>
                <a:lnTo>
                  <a:pt x="0" y="391886"/>
                </a:lnTo>
                <a:lnTo>
                  <a:pt x="228600" y="468086"/>
                </a:lnTo>
                <a:lnTo>
                  <a:pt x="413657" y="457200"/>
                </a:lnTo>
                <a:lnTo>
                  <a:pt x="370114" y="402772"/>
                </a:lnTo>
                <a:lnTo>
                  <a:pt x="511628" y="304800"/>
                </a:lnTo>
                <a:lnTo>
                  <a:pt x="772886" y="272143"/>
                </a:lnTo>
                <a:lnTo>
                  <a:pt x="729343" y="424543"/>
                </a:lnTo>
                <a:lnTo>
                  <a:pt x="936171" y="457200"/>
                </a:lnTo>
                <a:lnTo>
                  <a:pt x="925286" y="195943"/>
                </a:lnTo>
                <a:lnTo>
                  <a:pt x="609600" y="87086"/>
                </a:lnTo>
                <a:lnTo>
                  <a:pt x="293914" y="0"/>
                </a:lnTo>
                <a:lnTo>
                  <a:pt x="152400" y="65314"/>
                </a:lnTo>
                <a:lnTo>
                  <a:pt x="54428" y="195943"/>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Forme libre 68">
            <a:extLst>
              <a:ext uri="{FF2B5EF4-FFF2-40B4-BE49-F238E27FC236}">
                <a16:creationId xmlns:a16="http://schemas.microsoft.com/office/drawing/2014/main" id="{C48FF748-126C-D64E-B105-3123012FE3B5}"/>
              </a:ext>
            </a:extLst>
          </p:cNvPr>
          <p:cNvSpPr/>
          <p:nvPr/>
        </p:nvSpPr>
        <p:spPr>
          <a:xfrm>
            <a:off x="10619281" y="2427345"/>
            <a:ext cx="326571" cy="309145"/>
          </a:xfrm>
          <a:custGeom>
            <a:avLst/>
            <a:gdLst>
              <a:gd name="connsiteX0" fmla="*/ 0 w 130628"/>
              <a:gd name="connsiteY0" fmla="*/ 0 h 141514"/>
              <a:gd name="connsiteX1" fmla="*/ 10886 w 130628"/>
              <a:gd name="connsiteY1" fmla="*/ 141514 h 141514"/>
              <a:gd name="connsiteX2" fmla="*/ 10886 w 130628"/>
              <a:gd name="connsiteY2" fmla="*/ 141514 h 141514"/>
              <a:gd name="connsiteX3" fmla="*/ 130628 w 130628"/>
              <a:gd name="connsiteY3" fmla="*/ 32657 h 141514"/>
              <a:gd name="connsiteX4" fmla="*/ 130628 w 130628"/>
              <a:gd name="connsiteY4" fmla="*/ 32657 h 141514"/>
              <a:gd name="connsiteX5" fmla="*/ 0 w 130628"/>
              <a:gd name="connsiteY5" fmla="*/ 0 h 141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628" h="141514">
                <a:moveTo>
                  <a:pt x="0" y="0"/>
                </a:moveTo>
                <a:lnTo>
                  <a:pt x="10886" y="141514"/>
                </a:lnTo>
                <a:lnTo>
                  <a:pt x="10886" y="141514"/>
                </a:lnTo>
                <a:lnTo>
                  <a:pt x="130628" y="32657"/>
                </a:lnTo>
                <a:lnTo>
                  <a:pt x="130628" y="32657"/>
                </a:lnTo>
                <a:lnTo>
                  <a:pt x="0" y="0"/>
                </a:lnTo>
                <a:close/>
              </a:path>
            </a:pathLst>
          </a:cu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0409073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200</Words>
  <Application>Microsoft Macintosh PowerPoint</Application>
  <PresentationFormat>Grand écran</PresentationFormat>
  <Paragraphs>38</Paragraphs>
  <Slides>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vt:i4>
      </vt:variant>
    </vt:vector>
  </HeadingPairs>
  <TitlesOfParts>
    <vt:vector size="6" baseType="lpstr">
      <vt:lpstr>Arial</vt:lpstr>
      <vt:lpstr>Calibri</vt:lpstr>
      <vt:lpstr>Calibri Light</vt:lpstr>
      <vt:lpstr>Thème Office</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Arnold, Taylor</dc:creator>
  <cp:lastModifiedBy>Arnold, Taylor</cp:lastModifiedBy>
  <cp:revision>28</cp:revision>
  <dcterms:created xsi:type="dcterms:W3CDTF">2021-04-28T17:57:29Z</dcterms:created>
  <dcterms:modified xsi:type="dcterms:W3CDTF">2021-10-31T00:29:06Z</dcterms:modified>
</cp:coreProperties>
</file>