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16/11/2021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16/11/2021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Window 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6" name="ZoneTexte 5">
            <a:extLst>
              <a:ext uri="{FF2B5EF4-FFF2-40B4-BE49-F238E27FC236}">
                <a16:creationId xmlns:a16="http://schemas.microsoft.com/office/drawing/2014/main" id="{409F9BE0-B517-C14D-A1CC-4F8D82C87847}"/>
              </a:ext>
            </a:extLst>
          </p:cNvPr>
          <p:cNvSpPr txBox="1"/>
          <p:nvPr/>
        </p:nvSpPr>
        <p:spPr>
          <a:xfrm>
            <a:off x="1290827" y="2633564"/>
            <a:ext cx="2808205" cy="830997"/>
          </a:xfrm>
          <a:prstGeom prst="rect">
            <a:avLst/>
          </a:prstGeom>
          <a:noFill/>
        </p:spPr>
        <p:txBody>
          <a:bodyPr wrap="square" rtlCol="0">
            <a:spAutoFit/>
          </a:bodyPr>
          <a:lstStyle/>
          <a:p>
            <a:pPr algn="ctr"/>
            <a:r>
              <a:rPr lang="fr-FR" sz="2400" b="1" noProof="1">
                <a:solidFill>
                  <a:schemeClr val="accent4">
                    <a:lumMod val="75000"/>
                  </a:schemeClr>
                </a:solidFill>
              </a:rPr>
              <a:t>lag(var, n = 1)</a:t>
            </a:r>
          </a:p>
          <a:p>
            <a:pPr algn="ctr"/>
            <a:r>
              <a:rPr lang="fr-FR" sz="2400" b="1" noProof="1">
                <a:solidFill>
                  <a:schemeClr val="accent4">
                    <a:lumMod val="75000"/>
                  </a:schemeClr>
                </a:solidFill>
              </a:rPr>
              <a:t>lead(var, n = 1)</a:t>
            </a:r>
          </a:p>
        </p:txBody>
      </p:sp>
      <p:sp>
        <p:nvSpPr>
          <p:cNvPr id="7" name="ZoneTexte 6">
            <a:extLst>
              <a:ext uri="{FF2B5EF4-FFF2-40B4-BE49-F238E27FC236}">
                <a16:creationId xmlns:a16="http://schemas.microsoft.com/office/drawing/2014/main" id="{0B66F4D4-4054-8A4F-8B42-53B1D6754946}"/>
              </a:ext>
            </a:extLst>
          </p:cNvPr>
          <p:cNvSpPr txBox="1"/>
          <p:nvPr/>
        </p:nvSpPr>
        <p:spPr>
          <a:xfrm>
            <a:off x="1856089" y="822970"/>
            <a:ext cx="9024257" cy="1200329"/>
          </a:xfrm>
          <a:prstGeom prst="rect">
            <a:avLst/>
          </a:prstGeom>
          <a:noFill/>
        </p:spPr>
        <p:txBody>
          <a:bodyPr wrap="square" rtlCol="0">
            <a:spAutoFit/>
          </a:bodyPr>
          <a:lstStyle/>
          <a:p>
            <a:r>
              <a:rPr lang="fr-FR" sz="2400" noProof="1"/>
              <a:t>Window functions create new variables and are used inside of a mutate verb. Unlike other functions used inside mutate, these depend on the ordering of the data. </a:t>
            </a:r>
          </a:p>
        </p:txBody>
      </p:sp>
      <p:sp>
        <p:nvSpPr>
          <p:cNvPr id="13" name="ZoneTexte 12">
            <a:extLst>
              <a:ext uri="{FF2B5EF4-FFF2-40B4-BE49-F238E27FC236}">
                <a16:creationId xmlns:a16="http://schemas.microsoft.com/office/drawing/2014/main" id="{2E486E3D-7812-2249-AF9B-5E7B29C69624}"/>
              </a:ext>
            </a:extLst>
          </p:cNvPr>
          <p:cNvSpPr txBox="1"/>
          <p:nvPr/>
        </p:nvSpPr>
        <p:spPr>
          <a:xfrm>
            <a:off x="4964114" y="2633565"/>
            <a:ext cx="2808205" cy="830997"/>
          </a:xfrm>
          <a:prstGeom prst="rect">
            <a:avLst/>
          </a:prstGeom>
          <a:noFill/>
        </p:spPr>
        <p:txBody>
          <a:bodyPr wrap="square" rtlCol="0">
            <a:spAutoFit/>
          </a:bodyPr>
          <a:lstStyle/>
          <a:p>
            <a:pPr algn="ctr"/>
            <a:r>
              <a:rPr lang="fr-FR" sz="2400" b="1" noProof="1">
                <a:solidFill>
                  <a:srgbClr val="7030A0"/>
                </a:solidFill>
              </a:rPr>
              <a:t>cumsum(var)</a:t>
            </a:r>
          </a:p>
          <a:p>
            <a:pPr algn="ctr"/>
            <a:r>
              <a:rPr lang="fr-FR" sz="2400" b="1" noProof="1">
                <a:solidFill>
                  <a:srgbClr val="7030A0"/>
                </a:solidFill>
              </a:rPr>
              <a:t>cummean(var)</a:t>
            </a:r>
          </a:p>
        </p:txBody>
      </p:sp>
      <p:sp>
        <p:nvSpPr>
          <p:cNvPr id="14" name="ZoneTexte 13">
            <a:extLst>
              <a:ext uri="{FF2B5EF4-FFF2-40B4-BE49-F238E27FC236}">
                <a16:creationId xmlns:a16="http://schemas.microsoft.com/office/drawing/2014/main" id="{A5C1AABA-D350-2041-A062-12EC74AFFE92}"/>
              </a:ext>
            </a:extLst>
          </p:cNvPr>
          <p:cNvSpPr txBox="1"/>
          <p:nvPr/>
        </p:nvSpPr>
        <p:spPr>
          <a:xfrm>
            <a:off x="8376435" y="2633564"/>
            <a:ext cx="3319203" cy="1569660"/>
          </a:xfrm>
          <a:prstGeom prst="rect">
            <a:avLst/>
          </a:prstGeom>
          <a:noFill/>
        </p:spPr>
        <p:txBody>
          <a:bodyPr wrap="square" rtlCol="0">
            <a:spAutoFit/>
          </a:bodyPr>
          <a:lstStyle/>
          <a:p>
            <a:pPr algn="ctr"/>
            <a:r>
              <a:rPr lang="fr-FR" sz="2400" b="1" noProof="1">
                <a:solidFill>
                  <a:schemeClr val="accent6">
                    <a:lumMod val="75000"/>
                  </a:schemeClr>
                </a:solidFill>
              </a:rPr>
              <a:t>roll_mean(var, n = 3)</a:t>
            </a:r>
          </a:p>
          <a:p>
            <a:pPr algn="ctr"/>
            <a:r>
              <a:rPr lang="fr-FR" sz="2400" b="1" noProof="1">
                <a:solidFill>
                  <a:schemeClr val="accent6">
                    <a:lumMod val="75000"/>
                  </a:schemeClr>
                </a:solidFill>
              </a:rPr>
              <a:t>roll_median(var, n = 3)</a:t>
            </a:r>
          </a:p>
          <a:p>
            <a:pPr algn="ctr"/>
            <a:r>
              <a:rPr lang="fr-FR" sz="2400" b="1" noProof="1">
                <a:solidFill>
                  <a:schemeClr val="accent6">
                    <a:lumMod val="75000"/>
                  </a:schemeClr>
                </a:solidFill>
              </a:rPr>
              <a:t>roll_min(var, n = 3)</a:t>
            </a:r>
          </a:p>
          <a:p>
            <a:pPr algn="ctr"/>
            <a:r>
              <a:rPr lang="fr-FR" sz="2400" b="1" noProof="1">
                <a:solidFill>
                  <a:schemeClr val="accent6">
                    <a:lumMod val="75000"/>
                  </a:schemeClr>
                </a:solidFill>
              </a:rPr>
              <a:t>roll_max(var, n = 3)</a:t>
            </a:r>
          </a:p>
        </p:txBody>
      </p:sp>
      <p:sp>
        <p:nvSpPr>
          <p:cNvPr id="15" name="ZoneTexte 14">
            <a:extLst>
              <a:ext uri="{FF2B5EF4-FFF2-40B4-BE49-F238E27FC236}">
                <a16:creationId xmlns:a16="http://schemas.microsoft.com/office/drawing/2014/main" id="{91F5C496-14AD-F74E-85E1-7EF5EB5ED0DB}"/>
              </a:ext>
            </a:extLst>
          </p:cNvPr>
          <p:cNvSpPr txBox="1"/>
          <p:nvPr/>
        </p:nvSpPr>
        <p:spPr>
          <a:xfrm>
            <a:off x="1975832" y="4834702"/>
            <a:ext cx="9024257" cy="1200329"/>
          </a:xfrm>
          <a:prstGeom prst="rect">
            <a:avLst/>
          </a:prstGeom>
          <a:noFill/>
        </p:spPr>
        <p:txBody>
          <a:bodyPr wrap="square" rtlCol="0">
            <a:spAutoFit/>
          </a:bodyPr>
          <a:lstStyle/>
          <a:p>
            <a:r>
              <a:rPr lang="fr-FR" sz="2400" noProof="1"/>
              <a:t>Window functions are not particularly hard to use but they do require an attentive understanding of your data. Note that these functions do respect grouping and often create missing values at the end points.</a:t>
            </a:r>
          </a:p>
        </p:txBody>
      </p:sp>
    </p:spTree>
    <p:extLst>
      <p:ext uri="{BB962C8B-B14F-4D97-AF65-F5344CB8AC3E}">
        <p14:creationId xmlns:p14="http://schemas.microsoft.com/office/powerpoint/2010/main" val="35245611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135</Words>
  <Application>Microsoft Macintosh PowerPoint</Application>
  <PresentationFormat>Grand écran</PresentationFormat>
  <Paragraphs>12</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31</cp:revision>
  <dcterms:created xsi:type="dcterms:W3CDTF">2021-04-28T17:57:29Z</dcterms:created>
  <dcterms:modified xsi:type="dcterms:W3CDTF">2021-11-16T15:39:19Z</dcterms:modified>
</cp:coreProperties>
</file>