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iVXPP2muRVMx/87bvtmkWxlwr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b20baa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9b20baac5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b20baac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9b20baac5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85" name="Google Shape;85;p1"/>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A5A5A5"/>
                </a:solidFill>
                <a:latin typeface="Calibri"/>
                <a:ea typeface="Calibri"/>
                <a:cs typeface="Calibri"/>
                <a:sym typeface="Calibri"/>
              </a:rPr>
              <a:t>T. ARNOLD</a:t>
            </a:r>
            <a:endParaRPr/>
          </a:p>
        </p:txBody>
      </p:sp>
      <p:sp>
        <p:nvSpPr>
          <p:cNvPr id="86" name="Google Shape;86;p1"/>
          <p:cNvSpPr txBox="1"/>
          <p:nvPr/>
        </p:nvSpPr>
        <p:spPr>
          <a:xfrm>
            <a:off x="2650671" y="2367171"/>
            <a:ext cx="6890658"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dk1"/>
                </a:solidFill>
                <a:latin typeface="Calibri"/>
                <a:ea typeface="Calibri"/>
                <a:cs typeface="Calibri"/>
                <a:sym typeface="Calibri"/>
              </a:rPr>
              <a:t>Introduction to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nvSpPr>
        <p:spPr>
          <a:xfrm>
            <a:off x="1668552" y="83214"/>
            <a:ext cx="885489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Structured Query Language (SQL)</a:t>
            </a:r>
            <a:endParaRPr/>
          </a:p>
        </p:txBody>
      </p:sp>
      <p:pic>
        <p:nvPicPr>
          <p:cNvPr id="185" name="Google Shape;185;p11"/>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86" name="Google Shape;186;p11"/>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87" name="Google Shape;187;p11"/>
          <p:cNvSpPr txBox="1"/>
          <p:nvPr/>
        </p:nvSpPr>
        <p:spPr>
          <a:xfrm>
            <a:off x="1587130" y="966761"/>
            <a:ext cx="893631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language for manipulating data from a data base. Closely linked to the data verbs from </a:t>
            </a:r>
            <a:r>
              <a:rPr b="1" lang="en-US" sz="2400">
                <a:solidFill>
                  <a:schemeClr val="dk1"/>
                </a:solidFill>
                <a:latin typeface="Calibri"/>
                <a:ea typeface="Calibri"/>
                <a:cs typeface="Calibri"/>
                <a:sym typeface="Calibri"/>
              </a:rPr>
              <a:t>dplyr</a:t>
            </a:r>
            <a:r>
              <a:rPr lang="en-US" sz="2400">
                <a:solidFill>
                  <a:schemeClr val="dk1"/>
                </a:solidFill>
                <a:latin typeface="Calibri"/>
                <a:ea typeface="Calibri"/>
                <a:cs typeface="Calibri"/>
                <a:sym typeface="Calibri"/>
              </a:rPr>
              <a:t>.</a:t>
            </a:r>
            <a:endParaRPr/>
          </a:p>
        </p:txBody>
      </p:sp>
      <p:sp>
        <p:nvSpPr>
          <p:cNvPr id="188" name="Google Shape;188;p11"/>
          <p:cNvSpPr txBox="1"/>
          <p:nvPr/>
        </p:nvSpPr>
        <p:spPr>
          <a:xfrm>
            <a:off x="674279" y="1905506"/>
            <a:ext cx="1102135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BF9000"/>
                </a:solidFill>
                <a:latin typeface="Calibri"/>
                <a:ea typeface="Calibri"/>
                <a:cs typeface="Calibri"/>
                <a:sym typeface="Calibri"/>
              </a:rPr>
              <a:t>SELECT calories, sugar FROM food WHERE food_group = "fruit" ORDER BY sugar ;</a:t>
            </a:r>
            <a:endParaRPr/>
          </a:p>
          <a:p>
            <a:pPr indent="0" lvl="0" marL="0" marR="0" rtl="0" algn="l">
              <a:spcBef>
                <a:spcPts val="0"/>
              </a:spcBef>
              <a:spcAft>
                <a:spcPts val="0"/>
              </a:spcAft>
              <a:buNone/>
            </a:pPr>
            <a:r>
              <a:t/>
            </a:r>
            <a:endParaRPr b="1" sz="2400">
              <a:solidFill>
                <a:srgbClr val="BF9000"/>
              </a:solidFill>
              <a:latin typeface="Calibri"/>
              <a:ea typeface="Calibri"/>
              <a:cs typeface="Calibri"/>
              <a:sym typeface="Calibri"/>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food %&gt;%</a:t>
            </a:r>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  filter(food_group == "fruit") %&gt;%</a:t>
            </a:r>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  select(calories, sugar) %&gt;%</a:t>
            </a:r>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  arrange(sugar) </a:t>
            </a:r>
            <a:endParaRPr/>
          </a:p>
          <a:p>
            <a:pPr indent="0" lvl="0" marL="0" marR="0" rtl="0" algn="l">
              <a:spcBef>
                <a:spcPts val="0"/>
              </a:spcBef>
              <a:spcAft>
                <a:spcPts val="0"/>
              </a:spcAft>
              <a:buNone/>
            </a:pPr>
            <a:r>
              <a:t/>
            </a:r>
            <a:endParaRPr b="1" sz="2400">
              <a:solidFill>
                <a:srgbClr val="BF9000"/>
              </a:solidFill>
              <a:latin typeface="Calibri"/>
              <a:ea typeface="Calibri"/>
              <a:cs typeface="Calibri"/>
              <a:sym typeface="Calibri"/>
            </a:endParaRPr>
          </a:p>
          <a:p>
            <a:pPr indent="0" lvl="0" marL="0" marR="0" rtl="0" algn="l">
              <a:spcBef>
                <a:spcPts val="0"/>
              </a:spcBef>
              <a:spcAft>
                <a:spcPts val="0"/>
              </a:spcAft>
              <a:buNone/>
            </a:pPr>
            <a:r>
              <a:rPr b="1" lang="en-US" sz="2400">
                <a:solidFill>
                  <a:srgbClr val="BF9000"/>
                </a:solidFill>
                <a:latin typeface="Calibri"/>
                <a:ea typeface="Calibri"/>
                <a:cs typeface="Calibri"/>
                <a:sym typeface="Calibri"/>
              </a:rPr>
              <a:t>SELECT mu AS avg(calories) FROM food GROUP BY food_group ;</a:t>
            </a:r>
            <a:endParaRPr/>
          </a:p>
          <a:p>
            <a:pPr indent="0" lvl="0" marL="0" marR="0" rtl="0" algn="l">
              <a:spcBef>
                <a:spcPts val="0"/>
              </a:spcBef>
              <a:spcAft>
                <a:spcPts val="0"/>
              </a:spcAft>
              <a:buNone/>
            </a:pPr>
            <a:r>
              <a:t/>
            </a:r>
            <a:endParaRPr b="1" sz="2400">
              <a:solidFill>
                <a:srgbClr val="BF9000"/>
              </a:solidFill>
              <a:latin typeface="Calibri"/>
              <a:ea typeface="Calibri"/>
              <a:cs typeface="Calibri"/>
              <a:sym typeface="Calibri"/>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food %&gt;%</a:t>
            </a:r>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  group_by(food_group) %&gt;%</a:t>
            </a:r>
            <a:endParaRPr/>
          </a:p>
          <a:p>
            <a:pPr indent="0" lvl="1" marL="457200" marR="0" rtl="0" algn="l">
              <a:spcBef>
                <a:spcPts val="0"/>
              </a:spcBef>
              <a:spcAft>
                <a:spcPts val="0"/>
              </a:spcAft>
              <a:buNone/>
            </a:pPr>
            <a:r>
              <a:rPr b="1" i="0" lang="en-US" sz="2400" u="none" cap="none" strike="noStrike">
                <a:solidFill>
                  <a:srgbClr val="548135"/>
                </a:solidFill>
                <a:latin typeface="Calibri"/>
                <a:ea typeface="Calibri"/>
                <a:cs typeface="Calibri"/>
                <a:sym typeface="Calibri"/>
              </a:rPr>
              <a:t>  summarize(mu = mean(calories))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9b20baac53_0_0"/>
          <p:cNvSpPr txBox="1"/>
          <p:nvPr/>
        </p:nvSpPr>
        <p:spPr>
          <a:xfrm>
            <a:off x="1668552" y="83214"/>
            <a:ext cx="88548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Python</a:t>
            </a:r>
            <a:endParaRPr/>
          </a:p>
        </p:txBody>
      </p:sp>
      <p:pic>
        <p:nvPicPr>
          <p:cNvPr id="194" name="Google Shape;194;g19b20baac53_0_0"/>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95" name="Google Shape;195;g19b20baac53_0_0"/>
          <p:cNvSpPr txBox="1"/>
          <p:nvPr/>
        </p:nvSpPr>
        <p:spPr>
          <a:xfrm>
            <a:off x="68068" y="6475487"/>
            <a:ext cx="4031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96" name="Google Shape;196;g19b20baac53_0_0"/>
          <p:cNvSpPr txBox="1"/>
          <p:nvPr/>
        </p:nvSpPr>
        <p:spPr>
          <a:xfrm>
            <a:off x="1587130" y="966761"/>
            <a:ext cx="89364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 language very similar to R, particularly when you use the popular </a:t>
            </a:r>
            <a:r>
              <a:rPr b="1" lang="en-US" sz="2400">
                <a:solidFill>
                  <a:schemeClr val="dk1"/>
                </a:solidFill>
                <a:latin typeface="Calibri"/>
                <a:ea typeface="Calibri"/>
                <a:cs typeface="Calibri"/>
                <a:sym typeface="Calibri"/>
              </a:rPr>
              <a:t>pandas</a:t>
            </a:r>
            <a:r>
              <a:rPr lang="en-US" sz="2400">
                <a:solidFill>
                  <a:schemeClr val="dk1"/>
                </a:solidFill>
                <a:latin typeface="Calibri"/>
                <a:ea typeface="Calibri"/>
                <a:cs typeface="Calibri"/>
                <a:sym typeface="Calibri"/>
              </a:rPr>
              <a:t> library and Python notebooks.</a:t>
            </a:r>
            <a:endParaRPr sz="2400">
              <a:solidFill>
                <a:schemeClr val="dk1"/>
              </a:solidFill>
              <a:latin typeface="Calibri"/>
              <a:ea typeface="Calibri"/>
              <a:cs typeface="Calibri"/>
              <a:sym typeface="Calibri"/>
            </a:endParaRPr>
          </a:p>
        </p:txBody>
      </p:sp>
      <p:sp>
        <p:nvSpPr>
          <p:cNvPr id="197" name="Google Shape;197;g19b20baac53_0_0"/>
          <p:cNvSpPr txBox="1"/>
          <p:nvPr/>
        </p:nvSpPr>
        <p:spPr>
          <a:xfrm>
            <a:off x="674275" y="1905500"/>
            <a:ext cx="11378400" cy="4716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BF9000"/>
                </a:solidFill>
                <a:latin typeface="Calibri"/>
                <a:ea typeface="Calibri"/>
                <a:cs typeface="Calibri"/>
                <a:sym typeface="Calibri"/>
              </a:rPr>
              <a:t>import numpy as np</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BF9000"/>
                </a:solidFill>
                <a:latin typeface="Calibri"/>
                <a:ea typeface="Calibri"/>
                <a:cs typeface="Calibri"/>
                <a:sym typeface="Calibri"/>
              </a:rPr>
              <a:t>import pandas as pd</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BF9000"/>
                </a:solidFill>
                <a:latin typeface="Calibri"/>
                <a:ea typeface="Calibri"/>
                <a:cs typeface="Calibri"/>
                <a:sym typeface="Calibri"/>
              </a:rPr>
              <a:t>from plotnine import ggplot, geom_point, geom_text, aes</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400">
              <a:solidFill>
                <a:srgbClr val="BF9000"/>
              </a:solidFill>
              <a:latin typeface="Calibri"/>
              <a:ea typeface="Calibri"/>
              <a:cs typeface="Calibri"/>
              <a:sym typeface="Calibri"/>
            </a:endParaRPr>
          </a:p>
          <a:p>
            <a:pPr indent="0" lvl="0" marL="0" marR="0" rtl="0" algn="l">
              <a:spcBef>
                <a:spcPts val="0"/>
              </a:spcBef>
              <a:spcAft>
                <a:spcPts val="0"/>
              </a:spcAft>
              <a:buNone/>
            </a:pPr>
            <a:r>
              <a:rPr b="1" lang="en-US" sz="2400">
                <a:solidFill>
                  <a:srgbClr val="BF9000"/>
                </a:solidFill>
                <a:latin typeface="Calibri"/>
                <a:ea typeface="Calibri"/>
                <a:cs typeface="Calibri"/>
                <a:sym typeface="Calibri"/>
              </a:rPr>
              <a:t>dt = pd.read_csv('notes/data/food.csv')</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	</a:t>
            </a:r>
            <a:r>
              <a:rPr b="1" lang="en-US" sz="2400">
                <a:solidFill>
                  <a:srgbClr val="548135"/>
                </a:solidFill>
                <a:latin typeface="Calibri"/>
                <a:ea typeface="Calibri"/>
                <a:cs typeface="Calibri"/>
                <a:sym typeface="Calibri"/>
              </a:rPr>
              <a:t>dt &lt;- read_csv("notes/data/food.csv")</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BF9000"/>
                </a:solidFill>
                <a:latin typeface="Calibri"/>
                <a:ea typeface="Calibri"/>
                <a:cs typeface="Calibri"/>
                <a:sym typeface="Calibri"/>
              </a:rPr>
              <a:t>(ggplot(dt, aes('calories', 'sugar', color='factor(food_group)')) +</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    geom_point())</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	</a:t>
            </a:r>
            <a:r>
              <a:rPr b="1" lang="en-US" sz="2400">
                <a:solidFill>
                  <a:srgbClr val="548135"/>
                </a:solidFill>
                <a:latin typeface="Calibri"/>
                <a:ea typeface="Calibri"/>
                <a:cs typeface="Calibri"/>
                <a:sym typeface="Calibri"/>
              </a:rPr>
              <a:t>dt %&gt;% ggplot(aes(calories, sugar)) + geom_point()</a:t>
            </a:r>
            <a:endParaRPr b="1" sz="2400">
              <a:solidFill>
                <a:srgbClr val="BF9000"/>
              </a:solidFill>
              <a:latin typeface="Calibri"/>
              <a:ea typeface="Calibri"/>
              <a:cs typeface="Calibri"/>
              <a:sym typeface="Calibri"/>
            </a:endParaRPr>
          </a:p>
          <a:p>
            <a:pPr indent="0" lvl="1" marL="0" marR="0" rtl="0" algn="l">
              <a:spcBef>
                <a:spcPts val="0"/>
              </a:spcBef>
              <a:spcAft>
                <a:spcPts val="0"/>
              </a:spcAft>
              <a:buNone/>
            </a:pPr>
            <a:r>
              <a:t/>
            </a:r>
            <a:endParaRPr/>
          </a:p>
          <a:p>
            <a:pPr indent="0" lvl="1" marL="0" marR="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9b20baac53_0_14"/>
          <p:cNvSpPr txBox="1"/>
          <p:nvPr/>
        </p:nvSpPr>
        <p:spPr>
          <a:xfrm>
            <a:off x="1668552" y="83214"/>
            <a:ext cx="88548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Python (cont.)</a:t>
            </a:r>
            <a:endParaRPr/>
          </a:p>
        </p:txBody>
      </p:sp>
      <p:pic>
        <p:nvPicPr>
          <p:cNvPr id="203" name="Google Shape;203;g19b20baac53_0_14"/>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204" name="Google Shape;204;g19b20baac53_0_14"/>
          <p:cNvSpPr txBox="1"/>
          <p:nvPr/>
        </p:nvSpPr>
        <p:spPr>
          <a:xfrm>
            <a:off x="68068" y="6475487"/>
            <a:ext cx="4031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05" name="Google Shape;205;g19b20baac53_0_14"/>
          <p:cNvSpPr txBox="1"/>
          <p:nvPr/>
        </p:nvSpPr>
        <p:spPr>
          <a:xfrm>
            <a:off x="585925" y="1070850"/>
            <a:ext cx="11378400" cy="5196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dt[dt['food_group'] == 'vegetable']</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	</a:t>
            </a:r>
            <a:r>
              <a:rPr b="1" lang="en-US" sz="2400">
                <a:solidFill>
                  <a:srgbClr val="548135"/>
                </a:solidFill>
                <a:latin typeface="Calibri"/>
                <a:ea typeface="Calibri"/>
                <a:cs typeface="Calibri"/>
                <a:sym typeface="Calibri"/>
              </a:rPr>
              <a:t>filter(dt, food_group == 'vegetable')</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dt['calories2'] = dt['calories'] * 2</a:t>
            </a:r>
            <a:endParaRPr b="1" sz="2400">
              <a:solidFill>
                <a:srgbClr val="BF9000"/>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	</a:t>
            </a:r>
            <a:r>
              <a:rPr b="1" lang="en-US" sz="2400">
                <a:solidFill>
                  <a:srgbClr val="548135"/>
                </a:solidFill>
                <a:latin typeface="Calibri"/>
                <a:ea typeface="Calibri"/>
                <a:cs typeface="Calibri"/>
                <a:sym typeface="Calibri"/>
              </a:rPr>
              <a:t>mutate(dt, calories2 = calories * 2)</a:t>
            </a:r>
            <a:endParaRPr b="1" sz="2400">
              <a:solidFill>
                <a:srgbClr val="548135"/>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2400">
              <a:solidFill>
                <a:srgbClr val="548135"/>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dt[['fiber', 'food_group']]</a:t>
            </a:r>
            <a:endParaRPr b="1" sz="2400">
              <a:solidFill>
                <a:srgbClr val="BF9000"/>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b="1" lang="en-US" sz="2400">
                <a:solidFill>
                  <a:srgbClr val="548135"/>
                </a:solidFill>
                <a:latin typeface="Calibri"/>
                <a:ea typeface="Calibri"/>
                <a:cs typeface="Calibri"/>
                <a:sym typeface="Calibri"/>
              </a:rPr>
              <a:t>select</a:t>
            </a:r>
            <a:r>
              <a:rPr b="1" lang="en-US" sz="2400">
                <a:solidFill>
                  <a:srgbClr val="548135"/>
                </a:solidFill>
                <a:latin typeface="Calibri"/>
                <a:ea typeface="Calibri"/>
                <a:cs typeface="Calibri"/>
                <a:sym typeface="Calibri"/>
              </a:rPr>
              <a:t>(dt, fiber, food_group)</a:t>
            </a:r>
            <a:endParaRPr b="1" sz="2400">
              <a:solidFill>
                <a:srgbClr val="548135"/>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2400">
              <a:solidFill>
                <a:srgbClr val="548135"/>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2400">
                <a:solidFill>
                  <a:srgbClr val="BF9000"/>
                </a:solidFill>
                <a:latin typeface="Calibri"/>
                <a:ea typeface="Calibri"/>
                <a:cs typeface="Calibri"/>
                <a:sym typeface="Calibri"/>
              </a:rPr>
              <a:t>dt.sort_values('calories')</a:t>
            </a:r>
            <a:endParaRPr b="1" sz="2400">
              <a:solidFill>
                <a:srgbClr val="BF9000"/>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b="1" lang="en-US" sz="2400">
                <a:solidFill>
                  <a:srgbClr val="548135"/>
                </a:solidFill>
                <a:latin typeface="Calibri"/>
                <a:ea typeface="Calibri"/>
                <a:cs typeface="Calibri"/>
                <a:sym typeface="Calibri"/>
              </a:rPr>
              <a:t>arrange</a:t>
            </a:r>
            <a:r>
              <a:rPr b="1" lang="en-US" sz="2400">
                <a:solidFill>
                  <a:srgbClr val="548135"/>
                </a:solidFill>
                <a:latin typeface="Calibri"/>
                <a:ea typeface="Calibri"/>
                <a:cs typeface="Calibri"/>
                <a:sym typeface="Calibri"/>
              </a:rPr>
              <a:t>(dt, calories)</a:t>
            </a:r>
            <a:endParaRPr b="1" sz="2400">
              <a:solidFill>
                <a:srgbClr val="BF9000"/>
              </a:solidFill>
              <a:latin typeface="Calibri"/>
              <a:ea typeface="Calibri"/>
              <a:cs typeface="Calibri"/>
              <a:sym typeface="Calibri"/>
            </a:endParaRPr>
          </a:p>
          <a:p>
            <a:pPr indent="0" lvl="1" marL="0" marR="0" rtl="0" algn="l">
              <a:spcBef>
                <a:spcPts val="0"/>
              </a:spcBef>
              <a:spcAft>
                <a:spcPts val="0"/>
              </a:spcAft>
              <a:buNone/>
            </a:pPr>
            <a:r>
              <a:t/>
            </a:r>
            <a:endParaRPr/>
          </a:p>
          <a:p>
            <a:pPr indent="0" lvl="1" marL="0" marR="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nvSpPr>
        <p:spPr>
          <a:xfrm>
            <a:off x="1668552" y="83214"/>
            <a:ext cx="885489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Python</a:t>
            </a:r>
            <a:endParaRPr/>
          </a:p>
        </p:txBody>
      </p:sp>
      <p:pic>
        <p:nvPicPr>
          <p:cNvPr id="211" name="Google Shape;211;p12"/>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212" name="Google Shape;212;p12"/>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13" name="Google Shape;213;p12"/>
          <p:cNvSpPr txBox="1"/>
          <p:nvPr/>
        </p:nvSpPr>
        <p:spPr>
          <a:xfrm>
            <a:off x="2680820" y="1514023"/>
            <a:ext cx="68303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language very similar to R, let’s see it compares.</a:t>
            </a:r>
            <a:endParaRPr/>
          </a:p>
        </p:txBody>
      </p:sp>
      <p:pic>
        <p:nvPicPr>
          <p:cNvPr descr="python™" id="214" name="Google Shape;214;p12"/>
          <p:cNvPicPr preferRelativeResize="0"/>
          <p:nvPr/>
        </p:nvPicPr>
        <p:blipFill rotWithShape="1">
          <a:blip r:embed="rId4">
            <a:alphaModFix/>
          </a:blip>
          <a:srcRect b="0" l="0" r="0" t="0"/>
          <a:stretch/>
        </p:blipFill>
        <p:spPr>
          <a:xfrm>
            <a:off x="2996724" y="3129619"/>
            <a:ext cx="6198551" cy="17526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3"/>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220" name="Google Shape;220;p13"/>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21" name="Google Shape;221;p13"/>
          <p:cNvSpPr txBox="1"/>
          <p:nvPr/>
        </p:nvSpPr>
        <p:spPr>
          <a:xfrm>
            <a:off x="2242456" y="2598003"/>
            <a:ext cx="770708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4. Course Evaluations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nvSpPr>
        <p:spPr>
          <a:xfrm>
            <a:off x="2412449" y="187151"/>
            <a:ext cx="736710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Course Evaluations</a:t>
            </a:r>
            <a:endParaRPr/>
          </a:p>
        </p:txBody>
      </p:sp>
      <p:pic>
        <p:nvPicPr>
          <p:cNvPr id="227" name="Google Shape;227;p14"/>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228" name="Google Shape;228;p14"/>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29" name="Google Shape;229;p14"/>
          <p:cNvSpPr txBox="1"/>
          <p:nvPr/>
        </p:nvSpPr>
        <p:spPr>
          <a:xfrm>
            <a:off x="2083550" y="2397948"/>
            <a:ext cx="8179352"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Finally, I ask that you finish today by taking a few minutes to fill out the course evaluations. These are helpful as we think about how this class evolves under the new data science minor.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2412449" y="187151"/>
            <a:ext cx="736710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Course Wrap-Up</a:t>
            </a:r>
            <a:endParaRPr/>
          </a:p>
        </p:txBody>
      </p:sp>
      <p:pic>
        <p:nvPicPr>
          <p:cNvPr id="92" name="Google Shape;92;p2"/>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93" name="Google Shape;93;p2"/>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94" name="Google Shape;94;p2"/>
          <p:cNvSpPr txBox="1"/>
          <p:nvPr/>
        </p:nvSpPr>
        <p:spPr>
          <a:xfrm>
            <a:off x="1646251" y="1776050"/>
            <a:ext cx="94107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Today we are going to discuss a few final closing thoughts about the course: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1. data science in the wild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2. data science minor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3. SQL and Python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4. evaluations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 will be brief so that we have plenty of time to work on the final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3"/>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00" name="Google Shape;100;p3"/>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01" name="Google Shape;101;p3"/>
          <p:cNvSpPr txBox="1"/>
          <p:nvPr/>
        </p:nvSpPr>
        <p:spPr>
          <a:xfrm>
            <a:off x="2242456" y="2598003"/>
            <a:ext cx="770708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1. Data Science in the Wild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2412449" y="187151"/>
            <a:ext cx="736710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Data Science in the Wild</a:t>
            </a:r>
            <a:endParaRPr/>
          </a:p>
        </p:txBody>
      </p:sp>
      <p:pic>
        <p:nvPicPr>
          <p:cNvPr id="107" name="Google Shape;107;p4"/>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08" name="Google Shape;108;p4"/>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09" name="Google Shape;109;p4"/>
          <p:cNvSpPr txBox="1"/>
          <p:nvPr/>
        </p:nvSpPr>
        <p:spPr>
          <a:xfrm>
            <a:off x="544874" y="1263249"/>
            <a:ext cx="69228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 encourage you to use the techniques in this class in future endeavors. This may be as soon as a course next semester, or it may be a job several years down the road.</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 suggest keeping two things in mind:</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1. We covered the basics in the first 8 weeks, and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these will cover most use-cases. Do not get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overwhelmed by the more advanced stuff.</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2. The most important thing to keep in mind are the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class notes about creating data. If you make the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basic data well, it is easy to use </a:t>
            </a:r>
            <a:r>
              <a:rPr b="1" lang="en-US" sz="2400">
                <a:solidFill>
                  <a:schemeClr val="dk1"/>
                </a:solidFill>
                <a:latin typeface="Calibri"/>
                <a:ea typeface="Calibri"/>
                <a:cs typeface="Calibri"/>
                <a:sym typeface="Calibri"/>
              </a:rPr>
              <a:t>ggplot2</a:t>
            </a:r>
            <a:r>
              <a:rPr lang="en-US" sz="2400">
                <a:solidFill>
                  <a:schemeClr val="dk1"/>
                </a:solidFill>
                <a:latin typeface="Calibri"/>
                <a:ea typeface="Calibri"/>
                <a:cs typeface="Calibri"/>
                <a:sym typeface="Calibri"/>
              </a:rPr>
              <a:t> + </a:t>
            </a:r>
            <a:r>
              <a:rPr b="1" lang="en-US" sz="2400">
                <a:solidFill>
                  <a:schemeClr val="dk1"/>
                </a:solidFill>
                <a:latin typeface="Calibri"/>
                <a:ea typeface="Calibri"/>
                <a:cs typeface="Calibri"/>
                <a:sym typeface="Calibri"/>
              </a:rPr>
              <a:t>dplyr</a:t>
            </a:r>
            <a:r>
              <a:rPr lang="en-US" sz="2400">
                <a:solidFill>
                  <a:schemeClr val="dk1"/>
                </a:solidFill>
                <a:latin typeface="Calibri"/>
                <a:ea typeface="Calibri"/>
                <a:cs typeface="Calibri"/>
                <a:sym typeface="Calibri"/>
              </a:rPr>
              <a:t>.</a:t>
            </a:r>
            <a:endParaRPr/>
          </a:p>
        </p:txBody>
      </p:sp>
      <p:pic>
        <p:nvPicPr>
          <p:cNvPr descr="Master MS Excel with This Indispensable Online Boot Camp" id="110" name="Google Shape;110;p4"/>
          <p:cNvPicPr preferRelativeResize="0"/>
          <p:nvPr/>
        </p:nvPicPr>
        <p:blipFill rotWithShape="1">
          <a:blip r:embed="rId4">
            <a:alphaModFix/>
          </a:blip>
          <a:srcRect b="0" l="0" r="0" t="0"/>
          <a:stretch/>
        </p:blipFill>
        <p:spPr>
          <a:xfrm>
            <a:off x="7681240" y="1850820"/>
            <a:ext cx="4228727" cy="2819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2412449" y="187151"/>
            <a:ext cx="736710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Getting Help</a:t>
            </a:r>
            <a:endParaRPr/>
          </a:p>
        </p:txBody>
      </p:sp>
      <p:pic>
        <p:nvPicPr>
          <p:cNvPr id="116" name="Google Shape;116;p5"/>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17" name="Google Shape;117;p5"/>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18" name="Google Shape;118;p5"/>
          <p:cNvSpPr txBox="1"/>
          <p:nvPr/>
        </p:nvSpPr>
        <p:spPr>
          <a:xfrm>
            <a:off x="436017" y="1736901"/>
            <a:ext cx="6922726"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If you are trying to get help with R, or just data science in general, here are a few sources of help:</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1. our course website (it should still be up)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2. The R for Data Science book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3. R package vignettes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4. GitHub issues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5. ROpenSci and the R Journal</a:t>
            </a:r>
            <a:endParaRPr/>
          </a:p>
        </p:txBody>
      </p:sp>
      <p:pic>
        <p:nvPicPr>
          <p:cNvPr descr="Buy from amazon" id="119" name="Google Shape;119;p5"/>
          <p:cNvPicPr preferRelativeResize="0"/>
          <p:nvPr/>
        </p:nvPicPr>
        <p:blipFill rotWithShape="1">
          <a:blip r:embed="rId4">
            <a:alphaModFix/>
          </a:blip>
          <a:srcRect b="0" l="0" r="0" t="0"/>
          <a:stretch/>
        </p:blipFill>
        <p:spPr>
          <a:xfrm>
            <a:off x="8520638" y="1309008"/>
            <a:ext cx="3175000" cy="476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25" name="Google Shape;125;p6"/>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26" name="Google Shape;126;p6"/>
          <p:cNvSpPr txBox="1"/>
          <p:nvPr/>
        </p:nvSpPr>
        <p:spPr>
          <a:xfrm>
            <a:off x="2242456" y="2598003"/>
            <a:ext cx="770708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2. DS Minor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3381690" y="1918141"/>
            <a:ext cx="2102069" cy="1019503"/>
          </a:xfrm>
          <a:prstGeom prst="roundRect">
            <a:avLst>
              <a:gd fmla="val 16667" name="adj"/>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8"/>
          <p:cNvSpPr txBox="1"/>
          <p:nvPr/>
        </p:nvSpPr>
        <p:spPr>
          <a:xfrm>
            <a:off x="3365927" y="2012393"/>
            <a:ext cx="210206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Intro</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Data Science</a:t>
            </a:r>
            <a:endParaRPr/>
          </a:p>
        </p:txBody>
      </p:sp>
      <p:sp>
        <p:nvSpPr>
          <p:cNvPr id="133" name="Google Shape;133;p8"/>
          <p:cNvSpPr/>
          <p:nvPr/>
        </p:nvSpPr>
        <p:spPr>
          <a:xfrm>
            <a:off x="6380886" y="1912591"/>
            <a:ext cx="2102069" cy="1019503"/>
          </a:xfrm>
          <a:prstGeom prst="roundRect">
            <a:avLst>
              <a:gd fmla="val 16667" name="adj"/>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8"/>
          <p:cNvSpPr/>
          <p:nvPr/>
        </p:nvSpPr>
        <p:spPr>
          <a:xfrm>
            <a:off x="501107" y="1892263"/>
            <a:ext cx="2102069" cy="1019503"/>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CC2E5"/>
              </a:solidFill>
              <a:latin typeface="Calibri"/>
              <a:ea typeface="Calibri"/>
              <a:cs typeface="Calibri"/>
              <a:sym typeface="Calibri"/>
            </a:endParaRPr>
          </a:p>
        </p:txBody>
      </p:sp>
      <p:sp>
        <p:nvSpPr>
          <p:cNvPr id="135" name="Google Shape;135;p8"/>
          <p:cNvSpPr txBox="1"/>
          <p:nvPr/>
        </p:nvSpPr>
        <p:spPr>
          <a:xfrm>
            <a:off x="516870" y="2171181"/>
            <a:ext cx="210206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Intro Statistics</a:t>
            </a:r>
            <a:endParaRPr/>
          </a:p>
        </p:txBody>
      </p:sp>
      <p:cxnSp>
        <p:nvCxnSpPr>
          <p:cNvPr id="136" name="Google Shape;136;p8"/>
          <p:cNvCxnSpPr/>
          <p:nvPr/>
        </p:nvCxnSpPr>
        <p:spPr>
          <a:xfrm>
            <a:off x="2732315" y="2422342"/>
            <a:ext cx="463568" cy="0"/>
          </a:xfrm>
          <a:prstGeom prst="straightConnector1">
            <a:avLst/>
          </a:prstGeom>
          <a:noFill/>
          <a:ln cap="flat" cmpd="sng" w="57150">
            <a:solidFill>
              <a:srgbClr val="9CC2E5"/>
            </a:solidFill>
            <a:prstDash val="solid"/>
            <a:miter lim="800000"/>
            <a:headEnd len="sm" w="sm" type="none"/>
            <a:tailEnd len="med" w="med" type="triangle"/>
          </a:ln>
        </p:spPr>
      </p:cxnSp>
      <p:sp>
        <p:nvSpPr>
          <p:cNvPr id="137" name="Google Shape;137;p8"/>
          <p:cNvSpPr txBox="1"/>
          <p:nvPr/>
        </p:nvSpPr>
        <p:spPr>
          <a:xfrm>
            <a:off x="6349361" y="1991078"/>
            <a:ext cx="210206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Statistical Learning</a:t>
            </a:r>
            <a:endParaRPr/>
          </a:p>
        </p:txBody>
      </p:sp>
      <p:sp>
        <p:nvSpPr>
          <p:cNvPr id="138" name="Google Shape;138;p8"/>
          <p:cNvSpPr txBox="1"/>
          <p:nvPr/>
        </p:nvSpPr>
        <p:spPr>
          <a:xfrm>
            <a:off x="4042337" y="5372509"/>
            <a:ext cx="362606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548135"/>
                </a:solidFill>
                <a:latin typeface="Calibri"/>
                <a:ea typeface="Calibri"/>
                <a:cs typeface="Calibri"/>
                <a:sym typeface="Calibri"/>
              </a:rPr>
              <a:t>CORE COURSES (3)</a:t>
            </a:r>
            <a:endParaRPr/>
          </a:p>
        </p:txBody>
      </p:sp>
      <p:sp>
        <p:nvSpPr>
          <p:cNvPr id="139" name="Google Shape;139;p8"/>
          <p:cNvSpPr txBox="1"/>
          <p:nvPr/>
        </p:nvSpPr>
        <p:spPr>
          <a:xfrm>
            <a:off x="501105" y="2984620"/>
            <a:ext cx="21020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7F7F7F"/>
                </a:solidFill>
                <a:latin typeface="Calibri"/>
                <a:ea typeface="Calibri"/>
                <a:cs typeface="Calibri"/>
                <a:sym typeface="Calibri"/>
              </a:rPr>
              <a:t>MATH 209</a:t>
            </a:r>
            <a:endParaRPr/>
          </a:p>
        </p:txBody>
      </p:sp>
      <p:sp>
        <p:nvSpPr>
          <p:cNvPr id="140" name="Google Shape;140;p8"/>
          <p:cNvSpPr txBox="1"/>
          <p:nvPr/>
        </p:nvSpPr>
        <p:spPr>
          <a:xfrm>
            <a:off x="3365927" y="2968081"/>
            <a:ext cx="21020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7F7F7F"/>
                </a:solidFill>
                <a:latin typeface="Calibri"/>
                <a:ea typeface="Calibri"/>
                <a:cs typeface="Calibri"/>
                <a:sym typeface="Calibri"/>
              </a:rPr>
              <a:t>MATH 289 =&gt; DSST 289</a:t>
            </a:r>
            <a:endParaRPr/>
          </a:p>
        </p:txBody>
      </p:sp>
      <p:sp>
        <p:nvSpPr>
          <p:cNvPr id="141" name="Google Shape;141;p8"/>
          <p:cNvSpPr txBox="1"/>
          <p:nvPr/>
        </p:nvSpPr>
        <p:spPr>
          <a:xfrm>
            <a:off x="6349361" y="2952434"/>
            <a:ext cx="21020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7F7F7F"/>
                </a:solidFill>
                <a:latin typeface="Calibri"/>
                <a:ea typeface="Calibri"/>
                <a:cs typeface="Calibri"/>
                <a:sym typeface="Calibri"/>
              </a:rPr>
              <a:t>MATH 389</a:t>
            </a:r>
            <a:endParaRPr/>
          </a:p>
        </p:txBody>
      </p:sp>
      <p:sp>
        <p:nvSpPr>
          <p:cNvPr id="142" name="Google Shape;142;p8"/>
          <p:cNvSpPr txBox="1"/>
          <p:nvPr/>
        </p:nvSpPr>
        <p:spPr>
          <a:xfrm>
            <a:off x="231218" y="136300"/>
            <a:ext cx="80636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Science and Statistics Minor: Structure</a:t>
            </a:r>
            <a:endParaRPr/>
          </a:p>
        </p:txBody>
      </p:sp>
      <p:cxnSp>
        <p:nvCxnSpPr>
          <p:cNvPr id="143" name="Google Shape;143;p8"/>
          <p:cNvCxnSpPr/>
          <p:nvPr/>
        </p:nvCxnSpPr>
        <p:spPr>
          <a:xfrm>
            <a:off x="5656046" y="2422342"/>
            <a:ext cx="529278" cy="0"/>
          </a:xfrm>
          <a:prstGeom prst="straightConnector1">
            <a:avLst/>
          </a:prstGeom>
          <a:noFill/>
          <a:ln cap="flat" cmpd="sng" w="57150">
            <a:solidFill>
              <a:srgbClr val="A8D08C"/>
            </a:solidFill>
            <a:prstDash val="solid"/>
            <a:miter lim="800000"/>
            <a:headEnd len="sm" w="sm" type="none"/>
            <a:tailEnd len="med" w="med" type="triangle"/>
          </a:ln>
        </p:spPr>
      </p:cxnSp>
      <p:sp>
        <p:nvSpPr>
          <p:cNvPr id="144" name="Google Shape;144;p8"/>
          <p:cNvSpPr/>
          <p:nvPr/>
        </p:nvSpPr>
        <p:spPr>
          <a:xfrm>
            <a:off x="4862147" y="3371724"/>
            <a:ext cx="2102069" cy="1019503"/>
          </a:xfrm>
          <a:prstGeom prst="roundRect">
            <a:avLst>
              <a:gd fmla="val 16667" name="adj"/>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8"/>
          <p:cNvSpPr txBox="1"/>
          <p:nvPr/>
        </p:nvSpPr>
        <p:spPr>
          <a:xfrm>
            <a:off x="4846384" y="3465976"/>
            <a:ext cx="210206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Data and Society</a:t>
            </a:r>
            <a:endParaRPr/>
          </a:p>
        </p:txBody>
      </p:sp>
      <p:sp>
        <p:nvSpPr>
          <p:cNvPr id="146" name="Google Shape;146;p8"/>
          <p:cNvSpPr txBox="1"/>
          <p:nvPr/>
        </p:nvSpPr>
        <p:spPr>
          <a:xfrm>
            <a:off x="4846384" y="4421664"/>
            <a:ext cx="21020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7F7F7F"/>
                </a:solidFill>
                <a:latin typeface="Calibri"/>
                <a:ea typeface="Calibri"/>
                <a:cs typeface="Calibri"/>
                <a:sym typeface="Calibri"/>
              </a:rPr>
              <a:t>RHCS 345</a:t>
            </a:r>
            <a:endParaRPr/>
          </a:p>
        </p:txBody>
      </p:sp>
      <p:sp>
        <p:nvSpPr>
          <p:cNvPr id="147" name="Google Shape;147;p8"/>
          <p:cNvSpPr txBox="1"/>
          <p:nvPr/>
        </p:nvSpPr>
        <p:spPr>
          <a:xfrm>
            <a:off x="325049" y="697279"/>
            <a:ext cx="29173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total of six credits.</a:t>
            </a:r>
            <a:endParaRPr/>
          </a:p>
        </p:txBody>
      </p:sp>
      <p:sp>
        <p:nvSpPr>
          <p:cNvPr id="148" name="Google Shape;148;p8"/>
          <p:cNvSpPr txBox="1"/>
          <p:nvPr/>
        </p:nvSpPr>
        <p:spPr>
          <a:xfrm>
            <a:off x="224832" y="5369499"/>
            <a:ext cx="31568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2E75B5"/>
                </a:solidFill>
                <a:latin typeface="Calibri"/>
                <a:ea typeface="Calibri"/>
                <a:cs typeface="Calibri"/>
                <a:sym typeface="Calibri"/>
              </a:rPr>
              <a:t>INTRODUCTION (1)</a:t>
            </a:r>
            <a:endParaRPr/>
          </a:p>
        </p:txBody>
      </p:sp>
      <p:sp>
        <p:nvSpPr>
          <p:cNvPr id="149" name="Google Shape;149;p8"/>
          <p:cNvSpPr/>
          <p:nvPr/>
        </p:nvSpPr>
        <p:spPr>
          <a:xfrm>
            <a:off x="9046027" y="815133"/>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50" name="Google Shape;150;p8"/>
          <p:cNvSpPr txBox="1"/>
          <p:nvPr/>
        </p:nvSpPr>
        <p:spPr>
          <a:xfrm>
            <a:off x="9046026" y="893620"/>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BIOL 336</a:t>
            </a:r>
            <a:endParaRPr/>
          </a:p>
        </p:txBody>
      </p:sp>
      <p:sp>
        <p:nvSpPr>
          <p:cNvPr id="151" name="Google Shape;151;p8"/>
          <p:cNvSpPr txBox="1"/>
          <p:nvPr/>
        </p:nvSpPr>
        <p:spPr>
          <a:xfrm>
            <a:off x="109218" y="3631758"/>
            <a:ext cx="29173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2E75B5"/>
                </a:solidFill>
                <a:latin typeface="Calibri"/>
                <a:ea typeface="Calibri"/>
                <a:cs typeface="Calibri"/>
                <a:sym typeface="Calibri"/>
              </a:rPr>
              <a:t>or</a:t>
            </a:r>
            <a:endParaRPr/>
          </a:p>
          <a:p>
            <a:pPr indent="0" lvl="0" marL="0" marR="0" rtl="0" algn="ctr">
              <a:spcBef>
                <a:spcPts val="0"/>
              </a:spcBef>
              <a:spcAft>
                <a:spcPts val="0"/>
              </a:spcAft>
              <a:buNone/>
            </a:pPr>
            <a:r>
              <a:rPr b="1" lang="en-US" sz="1200">
                <a:solidFill>
                  <a:srgbClr val="2E75B5"/>
                </a:solidFill>
                <a:latin typeface="Calibri"/>
                <a:ea typeface="Calibri"/>
                <a:cs typeface="Calibri"/>
                <a:sym typeface="Calibri"/>
              </a:rPr>
              <a:t>BIOL 320; CHEM 300; PSYC 200; RHCS 245</a:t>
            </a:r>
            <a:endParaRPr/>
          </a:p>
        </p:txBody>
      </p:sp>
      <p:sp>
        <p:nvSpPr>
          <p:cNvPr id="152" name="Google Shape;152;p8"/>
          <p:cNvSpPr/>
          <p:nvPr/>
        </p:nvSpPr>
        <p:spPr>
          <a:xfrm>
            <a:off x="9046027" y="1574264"/>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53" name="Google Shape;153;p8"/>
          <p:cNvSpPr txBox="1"/>
          <p:nvPr/>
        </p:nvSpPr>
        <p:spPr>
          <a:xfrm>
            <a:off x="9046026" y="1652751"/>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CHEM 301, 314, 315</a:t>
            </a:r>
            <a:endParaRPr/>
          </a:p>
        </p:txBody>
      </p:sp>
      <p:sp>
        <p:nvSpPr>
          <p:cNvPr id="154" name="Google Shape;154;p8"/>
          <p:cNvSpPr/>
          <p:nvPr/>
        </p:nvSpPr>
        <p:spPr>
          <a:xfrm>
            <a:off x="9046027" y="2333395"/>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55" name="Google Shape;155;p8"/>
          <p:cNvSpPr txBox="1"/>
          <p:nvPr/>
        </p:nvSpPr>
        <p:spPr>
          <a:xfrm>
            <a:off x="9046026" y="2411882"/>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CMCS 325, 327</a:t>
            </a:r>
            <a:endParaRPr/>
          </a:p>
        </p:txBody>
      </p:sp>
      <p:sp>
        <p:nvSpPr>
          <p:cNvPr id="156" name="Google Shape;156;p8"/>
          <p:cNvSpPr/>
          <p:nvPr/>
        </p:nvSpPr>
        <p:spPr>
          <a:xfrm>
            <a:off x="9046027" y="3073642"/>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57" name="Google Shape;157;p8"/>
          <p:cNvSpPr txBox="1"/>
          <p:nvPr/>
        </p:nvSpPr>
        <p:spPr>
          <a:xfrm>
            <a:off x="9046026" y="3152129"/>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GEOG 260, 360, 365</a:t>
            </a:r>
            <a:endParaRPr/>
          </a:p>
        </p:txBody>
      </p:sp>
      <p:sp>
        <p:nvSpPr>
          <p:cNvPr id="158" name="Google Shape;158;p8"/>
          <p:cNvSpPr/>
          <p:nvPr/>
        </p:nvSpPr>
        <p:spPr>
          <a:xfrm>
            <a:off x="9046029" y="4514041"/>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59" name="Google Shape;159;p8"/>
          <p:cNvSpPr txBox="1"/>
          <p:nvPr/>
        </p:nvSpPr>
        <p:spPr>
          <a:xfrm>
            <a:off x="9046028" y="4592528"/>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PSYC 300, 343</a:t>
            </a:r>
            <a:endParaRPr/>
          </a:p>
        </p:txBody>
      </p:sp>
      <p:sp>
        <p:nvSpPr>
          <p:cNvPr id="160" name="Google Shape;160;p8"/>
          <p:cNvSpPr txBox="1"/>
          <p:nvPr/>
        </p:nvSpPr>
        <p:spPr>
          <a:xfrm>
            <a:off x="8810310" y="5369499"/>
            <a:ext cx="31568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BF9000"/>
                </a:solidFill>
                <a:latin typeface="Calibri"/>
                <a:ea typeface="Calibri"/>
                <a:cs typeface="Calibri"/>
                <a:sym typeface="Calibri"/>
              </a:rPr>
              <a:t>ELECTIVES (2)</a:t>
            </a:r>
            <a:endParaRPr/>
          </a:p>
        </p:txBody>
      </p:sp>
      <p:sp>
        <p:nvSpPr>
          <p:cNvPr id="161" name="Google Shape;161;p8"/>
          <p:cNvSpPr/>
          <p:nvPr/>
        </p:nvSpPr>
        <p:spPr>
          <a:xfrm>
            <a:off x="9046027" y="3796155"/>
            <a:ext cx="2732314" cy="58477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BF9000"/>
              </a:solidFill>
              <a:latin typeface="Calibri"/>
              <a:ea typeface="Calibri"/>
              <a:cs typeface="Calibri"/>
              <a:sym typeface="Calibri"/>
            </a:endParaRPr>
          </a:p>
        </p:txBody>
      </p:sp>
      <p:sp>
        <p:nvSpPr>
          <p:cNvPr id="162" name="Google Shape;162;p8"/>
          <p:cNvSpPr txBox="1"/>
          <p:nvPr/>
        </p:nvSpPr>
        <p:spPr>
          <a:xfrm>
            <a:off x="9046026" y="3874642"/>
            <a:ext cx="27323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MATH 329, 330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68" name="Google Shape;168;p9"/>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69" name="Google Shape;169;p9"/>
          <p:cNvSpPr txBox="1"/>
          <p:nvPr/>
        </p:nvSpPr>
        <p:spPr>
          <a:xfrm>
            <a:off x="2242456" y="2598003"/>
            <a:ext cx="770708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3. SQL and 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2412449" y="187151"/>
            <a:ext cx="736710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u="sng">
                <a:solidFill>
                  <a:schemeClr val="dk1"/>
                </a:solidFill>
                <a:latin typeface="Calibri"/>
                <a:ea typeface="Calibri"/>
                <a:cs typeface="Calibri"/>
                <a:sym typeface="Calibri"/>
              </a:rPr>
              <a:t>What We Have Learned</a:t>
            </a:r>
            <a:endParaRPr/>
          </a:p>
        </p:txBody>
      </p:sp>
      <p:pic>
        <p:nvPicPr>
          <p:cNvPr id="175" name="Google Shape;175;p10"/>
          <p:cNvPicPr preferRelativeResize="0"/>
          <p:nvPr/>
        </p:nvPicPr>
        <p:blipFill rotWithShape="1">
          <a:blip r:embed="rId3">
            <a:alphaModFix/>
          </a:blip>
          <a:srcRect b="0" l="0" r="0" t="0"/>
          <a:stretch/>
        </p:blipFill>
        <p:spPr>
          <a:xfrm>
            <a:off x="11267345" y="6475487"/>
            <a:ext cx="856587" cy="299700"/>
          </a:xfrm>
          <a:prstGeom prst="rect">
            <a:avLst/>
          </a:prstGeom>
          <a:noFill/>
          <a:ln>
            <a:noFill/>
          </a:ln>
        </p:spPr>
      </p:pic>
      <p:sp>
        <p:nvSpPr>
          <p:cNvPr id="176" name="Google Shape;176;p10"/>
          <p:cNvSpPr txBox="1"/>
          <p:nvPr/>
        </p:nvSpPr>
        <p:spPr>
          <a:xfrm>
            <a:off x="68068" y="6475487"/>
            <a:ext cx="40309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77" name="Google Shape;177;p10"/>
          <p:cNvSpPr txBox="1"/>
          <p:nvPr/>
        </p:nvSpPr>
        <p:spPr>
          <a:xfrm>
            <a:off x="588683" y="1720840"/>
            <a:ext cx="692272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 warned you all at the start of the semester that this course can often feel like we are just learning the programming language R, while in fact we are learning more general concepts from various fields of data science.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 a way of giving a course recap and to illustrate this, let’s look at two other popular languages for data analysis. This is not a complete introduction to them, but a good starting point.</a:t>
            </a:r>
            <a:endParaRPr/>
          </a:p>
        </p:txBody>
      </p:sp>
      <p:pic>
        <p:nvPicPr>
          <p:cNvPr descr="python™" id="178" name="Google Shape;178;p10"/>
          <p:cNvPicPr preferRelativeResize="0"/>
          <p:nvPr/>
        </p:nvPicPr>
        <p:blipFill rotWithShape="1">
          <a:blip r:embed="rId4">
            <a:alphaModFix/>
          </a:blip>
          <a:srcRect b="0" l="0" r="0" t="0"/>
          <a:stretch/>
        </p:blipFill>
        <p:spPr>
          <a:xfrm>
            <a:off x="8141955" y="3552912"/>
            <a:ext cx="3619500" cy="1023445"/>
          </a:xfrm>
          <a:prstGeom prst="rect">
            <a:avLst/>
          </a:prstGeom>
          <a:noFill/>
          <a:ln>
            <a:noFill/>
          </a:ln>
        </p:spPr>
      </p:pic>
      <p:pic>
        <p:nvPicPr>
          <p:cNvPr descr="PostgreSQL Reviews, Pricing, Key Info, and FAQs" id="179" name="Google Shape;179;p10"/>
          <p:cNvPicPr preferRelativeResize="0"/>
          <p:nvPr/>
        </p:nvPicPr>
        <p:blipFill rotWithShape="1">
          <a:blip r:embed="rId5">
            <a:alphaModFix/>
          </a:blip>
          <a:srcRect b="0" l="0" r="0" t="0"/>
          <a:stretch/>
        </p:blipFill>
        <p:spPr>
          <a:xfrm>
            <a:off x="7969800" y="1619250"/>
            <a:ext cx="3619500" cy="18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2021-04-28T17:57:29Z</dcterms:created>
  <dc:creator>Arnold, Taylor</dc:creator>
</cp:coreProperties>
</file>