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iiVXPP2muRVMx/87bvtmkWxlwr1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23"/>
    <p:restoredTop sz="94719"/>
  </p:normalViewPr>
  <p:slideViewPr>
    <p:cSldViewPr snapToGrid="0">
      <p:cViewPr varScale="1">
        <p:scale>
          <a:sx n="148" d="100"/>
          <a:sy n="148" d="100"/>
        </p:scale>
        <p:origin x="10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9b20baac5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g19b20baac53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9b20baac5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g19b20baac53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11"/>
        <p:cNvGrpSpPr/>
        <p:nvPr/>
      </p:nvGrpSpPr>
      <p:grpSpPr>
        <a:xfrm>
          <a:off x="0" y="0"/>
          <a:ext cx="0" cy="0"/>
          <a:chOff x="0" y="0"/>
          <a:chExt cx="0" cy="0"/>
        </a:xfrm>
      </p:grpSpPr>
      <p:sp>
        <p:nvSpPr>
          <p:cNvPr id="12" name="Google Shape;12;p1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et texte vertical" type="vertTx">
  <p:cSld name="VERTICAL_TEXT">
    <p:spTree>
      <p:nvGrpSpPr>
        <p:cNvPr id="1" name="Shape 68"/>
        <p:cNvGrpSpPr/>
        <p:nvPr/>
      </p:nvGrpSpPr>
      <p:grpSpPr>
        <a:xfrm>
          <a:off x="0" y="0"/>
          <a:ext cx="0" cy="0"/>
          <a:chOff x="0" y="0"/>
          <a:chExt cx="0" cy="0"/>
        </a:xfrm>
      </p:grpSpPr>
      <p:sp>
        <p:nvSpPr>
          <p:cNvPr id="69" name="Google Shape;69;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re vertical et texte" type="vertTitleAndTx">
  <p:cSld name="VERTICAL_TITLE_AND_VERTICAL_TEXT">
    <p:spTree>
      <p:nvGrpSpPr>
        <p:cNvPr id="1" name="Shape 74"/>
        <p:cNvGrpSpPr/>
        <p:nvPr/>
      </p:nvGrpSpPr>
      <p:grpSpPr>
        <a:xfrm>
          <a:off x="0" y="0"/>
          <a:ext cx="0" cy="0"/>
          <a:chOff x="0" y="0"/>
          <a:chExt cx="0" cy="0"/>
        </a:xfrm>
      </p:grpSpPr>
      <p:sp>
        <p:nvSpPr>
          <p:cNvPr id="75" name="Google Shape;75;p2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17"/>
        <p:cNvGrpSpPr/>
        <p:nvPr/>
      </p:nvGrpSpPr>
      <p:grpSpPr>
        <a:xfrm>
          <a:off x="0" y="0"/>
          <a:ext cx="0" cy="0"/>
          <a:chOff x="0" y="0"/>
          <a:chExt cx="0" cy="0"/>
        </a:xfrm>
      </p:grpSpPr>
      <p:sp>
        <p:nvSpPr>
          <p:cNvPr id="18" name="Google Shape;18;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re de section" type="secHead">
  <p:cSld name="SECTION_HEADER">
    <p:spTree>
      <p:nvGrpSpPr>
        <p:cNvPr id="1" name="Shape 23"/>
        <p:cNvGrpSpPr/>
        <p:nvPr/>
      </p:nvGrpSpPr>
      <p:grpSpPr>
        <a:xfrm>
          <a:off x="0" y="0"/>
          <a:ext cx="0" cy="0"/>
          <a:chOff x="0" y="0"/>
          <a:chExt cx="0" cy="0"/>
        </a:xfrm>
      </p:grpSpPr>
      <p:sp>
        <p:nvSpPr>
          <p:cNvPr id="24" name="Google Shape;24;p2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ux contenus" type="twoObj">
  <p:cSld name="TWO_OBJECTS">
    <p:spTree>
      <p:nvGrpSpPr>
        <p:cNvPr id="1" name="Shape 29"/>
        <p:cNvGrpSpPr/>
        <p:nvPr/>
      </p:nvGrpSpPr>
      <p:grpSpPr>
        <a:xfrm>
          <a:off x="0" y="0"/>
          <a:ext cx="0" cy="0"/>
          <a:chOff x="0" y="0"/>
          <a:chExt cx="0" cy="0"/>
        </a:xfrm>
      </p:grpSpPr>
      <p:sp>
        <p:nvSpPr>
          <p:cNvPr id="30" name="Google Shape;3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ison" type="twoTxTwoObj">
  <p:cSld name="TWO_OBJECTS_WITH_TEXT">
    <p:spTree>
      <p:nvGrpSpPr>
        <p:cNvPr id="1" name="Shape 36"/>
        <p:cNvGrpSpPr/>
        <p:nvPr/>
      </p:nvGrpSpPr>
      <p:grpSpPr>
        <a:xfrm>
          <a:off x="0" y="0"/>
          <a:ext cx="0" cy="0"/>
          <a:chOff x="0" y="0"/>
          <a:chExt cx="0" cy="0"/>
        </a:xfrm>
      </p:grpSpPr>
      <p:sp>
        <p:nvSpPr>
          <p:cNvPr id="37" name="Google Shape;37;p2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re seul" type="titleOnly">
  <p:cSld name="TITLE_ONLY">
    <p:spTree>
      <p:nvGrpSpPr>
        <p:cNvPr id="1" name="Shape 45"/>
        <p:cNvGrpSpPr/>
        <p:nvPr/>
      </p:nvGrpSpPr>
      <p:grpSpPr>
        <a:xfrm>
          <a:off x="0" y="0"/>
          <a:ext cx="0" cy="0"/>
          <a:chOff x="0" y="0"/>
          <a:chExt cx="0" cy="0"/>
        </a:xfrm>
      </p:grpSpPr>
      <p:sp>
        <p:nvSpPr>
          <p:cNvPr id="46" name="Google Shape;4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50"/>
        <p:cNvGrpSpPr/>
        <p:nvPr/>
      </p:nvGrpSpPr>
      <p:grpSpPr>
        <a:xfrm>
          <a:off x="0" y="0"/>
          <a:ext cx="0" cy="0"/>
          <a:chOff x="0" y="0"/>
          <a:chExt cx="0" cy="0"/>
        </a:xfrm>
      </p:grpSpPr>
      <p:sp>
        <p:nvSpPr>
          <p:cNvPr id="51" name="Google Shape;5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54"/>
        <p:cNvGrpSpPr/>
        <p:nvPr/>
      </p:nvGrpSpPr>
      <p:grpSpPr>
        <a:xfrm>
          <a:off x="0" y="0"/>
          <a:ext cx="0" cy="0"/>
          <a:chOff x="0" y="0"/>
          <a:chExt cx="0" cy="0"/>
        </a:xfrm>
      </p:grpSpPr>
      <p:sp>
        <p:nvSpPr>
          <p:cNvPr id="55" name="Google Shape;55;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avec légende" type="picTx">
  <p:cSld name="PICTURE_WITH_CAPTION_TEXT">
    <p:spTree>
      <p:nvGrpSpPr>
        <p:cNvPr id="1" name="Shape 61"/>
        <p:cNvGrpSpPr/>
        <p:nvPr/>
      </p:nvGrpSpPr>
      <p:grpSpPr>
        <a:xfrm>
          <a:off x="0" y="0"/>
          <a:ext cx="0" cy="0"/>
          <a:chOff x="0" y="0"/>
          <a:chExt cx="0" cy="0"/>
        </a:xfrm>
      </p:grpSpPr>
      <p:sp>
        <p:nvSpPr>
          <p:cNvPr id="62" name="Google Shape;62;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6"/>
          <p:cNvSpPr>
            <a:spLocks noGrp="1"/>
          </p:cNvSpPr>
          <p:nvPr>
            <p:ph type="pic" idx="2"/>
          </p:nvPr>
        </p:nvSpPr>
        <p:spPr>
          <a:xfrm>
            <a:off x="5183188" y="987425"/>
            <a:ext cx="6172200" cy="4873625"/>
          </a:xfrm>
          <a:prstGeom prst="rect">
            <a:avLst/>
          </a:prstGeom>
          <a:noFill/>
          <a:ln>
            <a:noFill/>
          </a:ln>
        </p:spPr>
      </p:sp>
      <p:sp>
        <p:nvSpPr>
          <p:cNvPr id="64" name="Google Shape;64;p2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a:stretch/>
        </p:blipFill>
        <p:spPr>
          <a:xfrm>
            <a:off x="11267345" y="6475487"/>
            <a:ext cx="856587" cy="299700"/>
          </a:xfrm>
          <a:prstGeom prst="rect">
            <a:avLst/>
          </a:prstGeom>
          <a:noFill/>
          <a:ln>
            <a:noFill/>
          </a:ln>
        </p:spPr>
      </p:pic>
      <p:sp>
        <p:nvSpPr>
          <p:cNvPr id="85" name="Google Shape;85;p1"/>
          <p:cNvSpPr txBox="1"/>
          <p:nvPr/>
        </p:nvSpPr>
        <p:spPr>
          <a:xfrm>
            <a:off x="68068" y="6475487"/>
            <a:ext cx="403096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0" i="0" u="none" strike="noStrike" cap="none">
                <a:solidFill>
                  <a:srgbClr val="A5A5A5"/>
                </a:solidFill>
                <a:latin typeface="Calibri"/>
                <a:ea typeface="Calibri"/>
                <a:cs typeface="Calibri"/>
                <a:sym typeface="Calibri"/>
              </a:rPr>
              <a:t>T. ARNOLD</a:t>
            </a:r>
            <a:endParaRPr/>
          </a:p>
        </p:txBody>
      </p:sp>
      <p:sp>
        <p:nvSpPr>
          <p:cNvPr id="86" name="Google Shape;86;p1"/>
          <p:cNvSpPr txBox="1"/>
          <p:nvPr/>
        </p:nvSpPr>
        <p:spPr>
          <a:xfrm>
            <a:off x="2650671" y="2367171"/>
            <a:ext cx="6890658" cy="212365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600" b="1">
                <a:solidFill>
                  <a:schemeClr val="dk1"/>
                </a:solidFill>
                <a:latin typeface="Calibri"/>
                <a:ea typeface="Calibri"/>
                <a:cs typeface="Calibri"/>
                <a:sym typeface="Calibri"/>
              </a:rPr>
              <a:t>Introduction to Data Science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p:nvPr/>
        </p:nvSpPr>
        <p:spPr>
          <a:xfrm>
            <a:off x="1668552" y="83214"/>
            <a:ext cx="8854896"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u="sng">
                <a:solidFill>
                  <a:schemeClr val="dk1"/>
                </a:solidFill>
                <a:latin typeface="Calibri"/>
                <a:ea typeface="Calibri"/>
                <a:cs typeface="Calibri"/>
                <a:sym typeface="Calibri"/>
              </a:rPr>
              <a:t>Structured Query Language (SQL)</a:t>
            </a:r>
            <a:endParaRPr/>
          </a:p>
        </p:txBody>
      </p:sp>
      <p:pic>
        <p:nvPicPr>
          <p:cNvPr id="185" name="Google Shape;185;p11"/>
          <p:cNvPicPr preferRelativeResize="0"/>
          <p:nvPr/>
        </p:nvPicPr>
        <p:blipFill rotWithShape="1">
          <a:blip r:embed="rId3">
            <a:alphaModFix/>
          </a:blip>
          <a:srcRect/>
          <a:stretch/>
        </p:blipFill>
        <p:spPr>
          <a:xfrm>
            <a:off x="11267345" y="6475487"/>
            <a:ext cx="856587" cy="299700"/>
          </a:xfrm>
          <a:prstGeom prst="rect">
            <a:avLst/>
          </a:prstGeom>
          <a:noFill/>
          <a:ln>
            <a:noFill/>
          </a:ln>
        </p:spPr>
      </p:pic>
      <p:sp>
        <p:nvSpPr>
          <p:cNvPr id="186" name="Google Shape;186;p11"/>
          <p:cNvSpPr txBox="1"/>
          <p:nvPr/>
        </p:nvSpPr>
        <p:spPr>
          <a:xfrm>
            <a:off x="68068" y="6475487"/>
            <a:ext cx="403096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A5A5A5"/>
                </a:solidFill>
                <a:latin typeface="Calibri"/>
                <a:ea typeface="Calibri"/>
                <a:cs typeface="Calibri"/>
                <a:sym typeface="Calibri"/>
              </a:rPr>
              <a:t>T. ARNOLD</a:t>
            </a:r>
            <a:endParaRPr/>
          </a:p>
        </p:txBody>
      </p:sp>
      <p:sp>
        <p:nvSpPr>
          <p:cNvPr id="187" name="Google Shape;187;p11"/>
          <p:cNvSpPr txBox="1"/>
          <p:nvPr/>
        </p:nvSpPr>
        <p:spPr>
          <a:xfrm>
            <a:off x="1587130" y="966761"/>
            <a:ext cx="8936318"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A language for manipulating data from a data base. Closely linked to the data verbs from </a:t>
            </a:r>
            <a:r>
              <a:rPr lang="en-US" sz="2400" b="1">
                <a:solidFill>
                  <a:schemeClr val="dk1"/>
                </a:solidFill>
                <a:latin typeface="Calibri"/>
                <a:ea typeface="Calibri"/>
                <a:cs typeface="Calibri"/>
                <a:sym typeface="Calibri"/>
              </a:rPr>
              <a:t>dplyr</a:t>
            </a:r>
            <a:r>
              <a:rPr lang="en-US" sz="2400">
                <a:solidFill>
                  <a:schemeClr val="dk1"/>
                </a:solidFill>
                <a:latin typeface="Calibri"/>
                <a:ea typeface="Calibri"/>
                <a:cs typeface="Calibri"/>
                <a:sym typeface="Calibri"/>
              </a:rPr>
              <a:t>.</a:t>
            </a:r>
            <a:endParaRPr/>
          </a:p>
        </p:txBody>
      </p:sp>
      <p:sp>
        <p:nvSpPr>
          <p:cNvPr id="188" name="Google Shape;188;p11"/>
          <p:cNvSpPr txBox="1"/>
          <p:nvPr/>
        </p:nvSpPr>
        <p:spPr>
          <a:xfrm>
            <a:off x="674279" y="1905506"/>
            <a:ext cx="11021359"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BF9000"/>
                </a:solidFill>
                <a:latin typeface="Calibri"/>
                <a:ea typeface="Calibri"/>
                <a:cs typeface="Calibri"/>
                <a:sym typeface="Calibri"/>
              </a:rPr>
              <a:t>SELECT calories, sugar FROM food WHERE food_group = "fruit" ORDER BY sugar ;</a:t>
            </a:r>
            <a:endParaRPr/>
          </a:p>
          <a:p>
            <a:pPr marL="0" marR="0" lvl="0" indent="0" algn="l" rtl="0">
              <a:spcBef>
                <a:spcPts val="0"/>
              </a:spcBef>
              <a:spcAft>
                <a:spcPts val="0"/>
              </a:spcAft>
              <a:buNone/>
            </a:pPr>
            <a:endParaRPr sz="2400" b="1">
              <a:solidFill>
                <a:srgbClr val="BF9000"/>
              </a:solidFill>
              <a:latin typeface="Calibri"/>
              <a:ea typeface="Calibri"/>
              <a:cs typeface="Calibri"/>
              <a:sym typeface="Calibri"/>
            </a:endParaRPr>
          </a:p>
          <a:p>
            <a:pPr marL="457200" marR="0" lvl="1" indent="0" algn="l" rtl="0">
              <a:spcBef>
                <a:spcPts val="0"/>
              </a:spcBef>
              <a:spcAft>
                <a:spcPts val="0"/>
              </a:spcAft>
              <a:buNone/>
            </a:pPr>
            <a:r>
              <a:rPr lang="en-US" sz="2400" b="1" i="0" u="none" strike="noStrike" cap="none">
                <a:solidFill>
                  <a:srgbClr val="548135"/>
                </a:solidFill>
                <a:latin typeface="Calibri"/>
                <a:ea typeface="Calibri"/>
                <a:cs typeface="Calibri"/>
                <a:sym typeface="Calibri"/>
              </a:rPr>
              <a:t>food %&gt;%</a:t>
            </a:r>
            <a:endParaRPr/>
          </a:p>
          <a:p>
            <a:pPr marL="457200" marR="0" lvl="1" indent="0" algn="l" rtl="0">
              <a:spcBef>
                <a:spcPts val="0"/>
              </a:spcBef>
              <a:spcAft>
                <a:spcPts val="0"/>
              </a:spcAft>
              <a:buNone/>
            </a:pPr>
            <a:r>
              <a:rPr lang="en-US" sz="2400" b="1" i="0" u="none" strike="noStrike" cap="none">
                <a:solidFill>
                  <a:srgbClr val="548135"/>
                </a:solidFill>
                <a:latin typeface="Calibri"/>
                <a:ea typeface="Calibri"/>
                <a:cs typeface="Calibri"/>
                <a:sym typeface="Calibri"/>
              </a:rPr>
              <a:t>  filter(food_group == "fruit") %&gt;%</a:t>
            </a:r>
            <a:endParaRPr/>
          </a:p>
          <a:p>
            <a:pPr marL="457200" marR="0" lvl="1" indent="0" algn="l" rtl="0">
              <a:spcBef>
                <a:spcPts val="0"/>
              </a:spcBef>
              <a:spcAft>
                <a:spcPts val="0"/>
              </a:spcAft>
              <a:buNone/>
            </a:pPr>
            <a:r>
              <a:rPr lang="en-US" sz="2400" b="1" i="0" u="none" strike="noStrike" cap="none">
                <a:solidFill>
                  <a:srgbClr val="548135"/>
                </a:solidFill>
                <a:latin typeface="Calibri"/>
                <a:ea typeface="Calibri"/>
                <a:cs typeface="Calibri"/>
                <a:sym typeface="Calibri"/>
              </a:rPr>
              <a:t>  select(calories, sugar) %&gt;%</a:t>
            </a:r>
            <a:endParaRPr/>
          </a:p>
          <a:p>
            <a:pPr marL="457200" marR="0" lvl="1" indent="0" algn="l" rtl="0">
              <a:spcBef>
                <a:spcPts val="0"/>
              </a:spcBef>
              <a:spcAft>
                <a:spcPts val="0"/>
              </a:spcAft>
              <a:buNone/>
            </a:pPr>
            <a:r>
              <a:rPr lang="en-US" sz="2400" b="1" i="0" u="none" strike="noStrike" cap="none">
                <a:solidFill>
                  <a:srgbClr val="548135"/>
                </a:solidFill>
                <a:latin typeface="Calibri"/>
                <a:ea typeface="Calibri"/>
                <a:cs typeface="Calibri"/>
                <a:sym typeface="Calibri"/>
              </a:rPr>
              <a:t>  arrange(sugar) </a:t>
            </a:r>
            <a:endParaRPr/>
          </a:p>
          <a:p>
            <a:pPr marL="0" marR="0" lvl="0" indent="0" algn="l" rtl="0">
              <a:spcBef>
                <a:spcPts val="0"/>
              </a:spcBef>
              <a:spcAft>
                <a:spcPts val="0"/>
              </a:spcAft>
              <a:buNone/>
            </a:pPr>
            <a:endParaRPr sz="2400" b="1">
              <a:solidFill>
                <a:srgbClr val="BF9000"/>
              </a:solidFill>
              <a:latin typeface="Calibri"/>
              <a:ea typeface="Calibri"/>
              <a:cs typeface="Calibri"/>
              <a:sym typeface="Calibri"/>
            </a:endParaRPr>
          </a:p>
          <a:p>
            <a:pPr marL="0" marR="0" lvl="0" indent="0" algn="l" rtl="0">
              <a:spcBef>
                <a:spcPts val="0"/>
              </a:spcBef>
              <a:spcAft>
                <a:spcPts val="0"/>
              </a:spcAft>
              <a:buNone/>
            </a:pPr>
            <a:r>
              <a:rPr lang="en-US" sz="2400" b="1">
                <a:solidFill>
                  <a:srgbClr val="BF9000"/>
                </a:solidFill>
                <a:latin typeface="Calibri"/>
                <a:ea typeface="Calibri"/>
                <a:cs typeface="Calibri"/>
                <a:sym typeface="Calibri"/>
              </a:rPr>
              <a:t>SELECT mu AS avg(calories) FROM food GROUP BY food_group ;</a:t>
            </a:r>
            <a:endParaRPr/>
          </a:p>
          <a:p>
            <a:pPr marL="0" marR="0" lvl="0" indent="0" algn="l" rtl="0">
              <a:spcBef>
                <a:spcPts val="0"/>
              </a:spcBef>
              <a:spcAft>
                <a:spcPts val="0"/>
              </a:spcAft>
              <a:buNone/>
            </a:pPr>
            <a:endParaRPr sz="2400" b="1">
              <a:solidFill>
                <a:srgbClr val="BF9000"/>
              </a:solidFill>
              <a:latin typeface="Calibri"/>
              <a:ea typeface="Calibri"/>
              <a:cs typeface="Calibri"/>
              <a:sym typeface="Calibri"/>
            </a:endParaRPr>
          </a:p>
          <a:p>
            <a:pPr marL="457200" marR="0" lvl="1" indent="0" algn="l" rtl="0">
              <a:spcBef>
                <a:spcPts val="0"/>
              </a:spcBef>
              <a:spcAft>
                <a:spcPts val="0"/>
              </a:spcAft>
              <a:buNone/>
            </a:pPr>
            <a:r>
              <a:rPr lang="en-US" sz="2400" b="1" i="0" u="none" strike="noStrike" cap="none">
                <a:solidFill>
                  <a:srgbClr val="548135"/>
                </a:solidFill>
                <a:latin typeface="Calibri"/>
                <a:ea typeface="Calibri"/>
                <a:cs typeface="Calibri"/>
                <a:sym typeface="Calibri"/>
              </a:rPr>
              <a:t>food %&gt;%</a:t>
            </a:r>
            <a:endParaRPr/>
          </a:p>
          <a:p>
            <a:pPr marL="457200" marR="0" lvl="1" indent="0" algn="l" rtl="0">
              <a:spcBef>
                <a:spcPts val="0"/>
              </a:spcBef>
              <a:spcAft>
                <a:spcPts val="0"/>
              </a:spcAft>
              <a:buNone/>
            </a:pPr>
            <a:r>
              <a:rPr lang="en-US" sz="2400" b="1" i="0" u="none" strike="noStrike" cap="none">
                <a:solidFill>
                  <a:srgbClr val="548135"/>
                </a:solidFill>
                <a:latin typeface="Calibri"/>
                <a:ea typeface="Calibri"/>
                <a:cs typeface="Calibri"/>
                <a:sym typeface="Calibri"/>
              </a:rPr>
              <a:t>  group_by(food_group) %&gt;%</a:t>
            </a:r>
            <a:endParaRPr/>
          </a:p>
          <a:p>
            <a:pPr marL="457200" marR="0" lvl="1" indent="0" algn="l" rtl="0">
              <a:spcBef>
                <a:spcPts val="0"/>
              </a:spcBef>
              <a:spcAft>
                <a:spcPts val="0"/>
              </a:spcAft>
              <a:buNone/>
            </a:pPr>
            <a:r>
              <a:rPr lang="en-US" sz="2400" b="1" i="0" u="none" strike="noStrike" cap="none">
                <a:solidFill>
                  <a:srgbClr val="548135"/>
                </a:solidFill>
                <a:latin typeface="Calibri"/>
                <a:ea typeface="Calibri"/>
                <a:cs typeface="Calibri"/>
                <a:sym typeface="Calibri"/>
              </a:rPr>
              <a:t>  summarize(mu = mean(calories))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2"/>
          <p:cNvSpPr txBox="1"/>
          <p:nvPr/>
        </p:nvSpPr>
        <p:spPr>
          <a:xfrm>
            <a:off x="1668552" y="83214"/>
            <a:ext cx="8854896"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u="sng">
                <a:solidFill>
                  <a:schemeClr val="dk1"/>
                </a:solidFill>
                <a:latin typeface="Calibri"/>
                <a:ea typeface="Calibri"/>
                <a:cs typeface="Calibri"/>
                <a:sym typeface="Calibri"/>
              </a:rPr>
              <a:t>Python</a:t>
            </a:r>
            <a:endParaRPr/>
          </a:p>
        </p:txBody>
      </p:sp>
      <p:pic>
        <p:nvPicPr>
          <p:cNvPr id="211" name="Google Shape;211;p12"/>
          <p:cNvPicPr preferRelativeResize="0"/>
          <p:nvPr/>
        </p:nvPicPr>
        <p:blipFill rotWithShape="1">
          <a:blip r:embed="rId3">
            <a:alphaModFix/>
          </a:blip>
          <a:srcRect/>
          <a:stretch/>
        </p:blipFill>
        <p:spPr>
          <a:xfrm>
            <a:off x="11267345" y="6475487"/>
            <a:ext cx="856587" cy="299700"/>
          </a:xfrm>
          <a:prstGeom prst="rect">
            <a:avLst/>
          </a:prstGeom>
          <a:noFill/>
          <a:ln>
            <a:noFill/>
          </a:ln>
        </p:spPr>
      </p:pic>
      <p:sp>
        <p:nvSpPr>
          <p:cNvPr id="212" name="Google Shape;212;p12"/>
          <p:cNvSpPr txBox="1"/>
          <p:nvPr/>
        </p:nvSpPr>
        <p:spPr>
          <a:xfrm>
            <a:off x="68068" y="6475487"/>
            <a:ext cx="403096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A5A5A5"/>
                </a:solidFill>
                <a:latin typeface="Calibri"/>
                <a:ea typeface="Calibri"/>
                <a:cs typeface="Calibri"/>
                <a:sym typeface="Calibri"/>
              </a:rPr>
              <a:t>T. ARNOLD</a:t>
            </a:r>
            <a:endParaRPr/>
          </a:p>
        </p:txBody>
      </p:sp>
      <p:sp>
        <p:nvSpPr>
          <p:cNvPr id="213" name="Google Shape;213;p12"/>
          <p:cNvSpPr txBox="1"/>
          <p:nvPr/>
        </p:nvSpPr>
        <p:spPr>
          <a:xfrm>
            <a:off x="2680820" y="1514023"/>
            <a:ext cx="683035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A language very similar to R, let’s see it compares.</a:t>
            </a:r>
            <a:endParaRPr/>
          </a:p>
        </p:txBody>
      </p:sp>
      <p:pic>
        <p:nvPicPr>
          <p:cNvPr id="214" name="Google Shape;214;p12" descr="python™"/>
          <p:cNvPicPr preferRelativeResize="0"/>
          <p:nvPr/>
        </p:nvPicPr>
        <p:blipFill rotWithShape="1">
          <a:blip r:embed="rId4">
            <a:alphaModFix/>
          </a:blip>
          <a:srcRect/>
          <a:stretch/>
        </p:blipFill>
        <p:spPr>
          <a:xfrm>
            <a:off x="2996724" y="3129619"/>
            <a:ext cx="6198551" cy="175269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19b20baac53_0_0"/>
          <p:cNvSpPr txBox="1"/>
          <p:nvPr/>
        </p:nvSpPr>
        <p:spPr>
          <a:xfrm>
            <a:off x="1668552" y="83214"/>
            <a:ext cx="8854800" cy="831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u="sng">
                <a:solidFill>
                  <a:schemeClr val="dk1"/>
                </a:solidFill>
                <a:latin typeface="Calibri"/>
                <a:ea typeface="Calibri"/>
                <a:cs typeface="Calibri"/>
                <a:sym typeface="Calibri"/>
              </a:rPr>
              <a:t>Python</a:t>
            </a:r>
            <a:endParaRPr/>
          </a:p>
        </p:txBody>
      </p:sp>
      <p:pic>
        <p:nvPicPr>
          <p:cNvPr id="194" name="Google Shape;194;g19b20baac53_0_0"/>
          <p:cNvPicPr preferRelativeResize="0"/>
          <p:nvPr/>
        </p:nvPicPr>
        <p:blipFill rotWithShape="1">
          <a:blip r:embed="rId3">
            <a:alphaModFix/>
          </a:blip>
          <a:srcRect/>
          <a:stretch/>
        </p:blipFill>
        <p:spPr>
          <a:xfrm>
            <a:off x="11267345" y="6475487"/>
            <a:ext cx="856587" cy="299700"/>
          </a:xfrm>
          <a:prstGeom prst="rect">
            <a:avLst/>
          </a:prstGeom>
          <a:noFill/>
          <a:ln>
            <a:noFill/>
          </a:ln>
        </p:spPr>
      </p:pic>
      <p:sp>
        <p:nvSpPr>
          <p:cNvPr id="195" name="Google Shape;195;g19b20baac53_0_0"/>
          <p:cNvSpPr txBox="1"/>
          <p:nvPr/>
        </p:nvSpPr>
        <p:spPr>
          <a:xfrm>
            <a:off x="68068" y="6475487"/>
            <a:ext cx="40311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A5A5A5"/>
                </a:solidFill>
                <a:latin typeface="Calibri"/>
                <a:ea typeface="Calibri"/>
                <a:cs typeface="Calibri"/>
                <a:sym typeface="Calibri"/>
              </a:rPr>
              <a:t>T. ARNOLD</a:t>
            </a:r>
            <a:endParaRPr/>
          </a:p>
        </p:txBody>
      </p:sp>
      <p:sp>
        <p:nvSpPr>
          <p:cNvPr id="196" name="Google Shape;196;g19b20baac53_0_0"/>
          <p:cNvSpPr txBox="1"/>
          <p:nvPr/>
        </p:nvSpPr>
        <p:spPr>
          <a:xfrm>
            <a:off x="1587130" y="966761"/>
            <a:ext cx="8936400" cy="8310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400">
                <a:solidFill>
                  <a:schemeClr val="dk1"/>
                </a:solidFill>
                <a:latin typeface="Calibri"/>
                <a:ea typeface="Calibri"/>
                <a:cs typeface="Calibri"/>
                <a:sym typeface="Calibri"/>
              </a:rPr>
              <a:t>A language very similar to R, particularly when you use the popular </a:t>
            </a:r>
            <a:r>
              <a:rPr lang="en-US" sz="2400" b="1">
                <a:solidFill>
                  <a:schemeClr val="dk1"/>
                </a:solidFill>
                <a:latin typeface="Calibri"/>
                <a:ea typeface="Calibri"/>
                <a:cs typeface="Calibri"/>
                <a:sym typeface="Calibri"/>
              </a:rPr>
              <a:t>pandas</a:t>
            </a:r>
            <a:r>
              <a:rPr lang="en-US" sz="2400">
                <a:solidFill>
                  <a:schemeClr val="dk1"/>
                </a:solidFill>
                <a:latin typeface="Calibri"/>
                <a:ea typeface="Calibri"/>
                <a:cs typeface="Calibri"/>
                <a:sym typeface="Calibri"/>
              </a:rPr>
              <a:t> library and Python notebooks.</a:t>
            </a:r>
            <a:endParaRPr sz="2400">
              <a:solidFill>
                <a:schemeClr val="dk1"/>
              </a:solidFill>
              <a:latin typeface="Calibri"/>
              <a:ea typeface="Calibri"/>
              <a:cs typeface="Calibri"/>
              <a:sym typeface="Calibri"/>
            </a:endParaRPr>
          </a:p>
        </p:txBody>
      </p:sp>
      <p:sp>
        <p:nvSpPr>
          <p:cNvPr id="197" name="Google Shape;197;g19b20baac53_0_0"/>
          <p:cNvSpPr txBox="1"/>
          <p:nvPr/>
        </p:nvSpPr>
        <p:spPr>
          <a:xfrm>
            <a:off x="674275" y="1905500"/>
            <a:ext cx="11378400" cy="47163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2400" b="1">
                <a:solidFill>
                  <a:srgbClr val="BF9000"/>
                </a:solidFill>
                <a:latin typeface="Calibri"/>
                <a:ea typeface="Calibri"/>
                <a:cs typeface="Calibri"/>
                <a:sym typeface="Calibri"/>
              </a:rPr>
              <a:t>import numpy as np</a:t>
            </a:r>
            <a:endParaRPr sz="2400" b="1">
              <a:solidFill>
                <a:srgbClr val="BF9000"/>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2400" b="1">
                <a:solidFill>
                  <a:srgbClr val="BF9000"/>
                </a:solidFill>
                <a:latin typeface="Calibri"/>
                <a:ea typeface="Calibri"/>
                <a:cs typeface="Calibri"/>
                <a:sym typeface="Calibri"/>
              </a:rPr>
              <a:t>import pandas as pd</a:t>
            </a:r>
            <a:endParaRPr sz="2400" b="1">
              <a:solidFill>
                <a:srgbClr val="BF9000"/>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2400" b="1">
                <a:solidFill>
                  <a:srgbClr val="BF9000"/>
                </a:solidFill>
                <a:latin typeface="Calibri"/>
                <a:ea typeface="Calibri"/>
                <a:cs typeface="Calibri"/>
                <a:sym typeface="Calibri"/>
              </a:rPr>
              <a:t>from plotnine import ggplot, geom_point, geom_text, aes</a:t>
            </a:r>
            <a:endParaRPr sz="2400" b="1">
              <a:solidFill>
                <a:srgbClr val="BF9000"/>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2400" b="1">
              <a:solidFill>
                <a:srgbClr val="BF9000"/>
              </a:solidFill>
              <a:latin typeface="Calibri"/>
              <a:ea typeface="Calibri"/>
              <a:cs typeface="Calibri"/>
              <a:sym typeface="Calibri"/>
            </a:endParaRPr>
          </a:p>
          <a:p>
            <a:pPr marL="0" marR="0" lvl="0" indent="0" algn="l" rtl="0">
              <a:spcBef>
                <a:spcPts val="0"/>
              </a:spcBef>
              <a:spcAft>
                <a:spcPts val="0"/>
              </a:spcAft>
              <a:buNone/>
            </a:pPr>
            <a:r>
              <a:rPr lang="en-US" sz="2400" b="1">
                <a:solidFill>
                  <a:srgbClr val="BF9000"/>
                </a:solidFill>
                <a:latin typeface="Calibri"/>
                <a:ea typeface="Calibri"/>
                <a:cs typeface="Calibri"/>
                <a:sym typeface="Calibri"/>
              </a:rPr>
              <a:t>dt = pd.read_csv('notes/data/food.csv')</a:t>
            </a:r>
            <a:endParaRPr sz="2400" b="1">
              <a:solidFill>
                <a:srgbClr val="BF9000"/>
              </a:solidFill>
              <a:latin typeface="Calibri"/>
              <a:ea typeface="Calibri"/>
              <a:cs typeface="Calibri"/>
              <a:sym typeface="Calibri"/>
            </a:endParaRPr>
          </a:p>
          <a:p>
            <a:pPr marL="0" lvl="0" indent="0" algn="l" rtl="0">
              <a:lnSpc>
                <a:spcPct val="115000"/>
              </a:lnSpc>
              <a:spcBef>
                <a:spcPts val="0"/>
              </a:spcBef>
              <a:spcAft>
                <a:spcPts val="0"/>
              </a:spcAft>
              <a:buSzPts val="1100"/>
              <a:buNone/>
            </a:pPr>
            <a:r>
              <a:rPr lang="en-US" sz="2400" b="1">
                <a:solidFill>
                  <a:srgbClr val="BF9000"/>
                </a:solidFill>
                <a:latin typeface="Calibri"/>
                <a:ea typeface="Calibri"/>
                <a:cs typeface="Calibri"/>
                <a:sym typeface="Calibri"/>
              </a:rPr>
              <a:t>	</a:t>
            </a:r>
            <a:r>
              <a:rPr lang="en-US" sz="2400" b="1">
                <a:solidFill>
                  <a:srgbClr val="548135"/>
                </a:solidFill>
                <a:latin typeface="Calibri"/>
                <a:ea typeface="Calibri"/>
                <a:cs typeface="Calibri"/>
                <a:sym typeface="Calibri"/>
              </a:rPr>
              <a:t>dt &lt;- read_csv("notes/data/food.csv")</a:t>
            </a:r>
            <a:endParaRPr sz="2400" b="1">
              <a:solidFill>
                <a:srgbClr val="BF9000"/>
              </a:solidFill>
              <a:latin typeface="Calibri"/>
              <a:ea typeface="Calibri"/>
              <a:cs typeface="Calibri"/>
              <a:sym typeface="Calibri"/>
            </a:endParaRPr>
          </a:p>
          <a:p>
            <a:pPr marL="0" lvl="0" indent="0" algn="l" rtl="0">
              <a:lnSpc>
                <a:spcPct val="115000"/>
              </a:lnSpc>
              <a:spcBef>
                <a:spcPts val="0"/>
              </a:spcBef>
              <a:spcAft>
                <a:spcPts val="0"/>
              </a:spcAft>
              <a:buSzPts val="1100"/>
              <a:buNone/>
            </a:pPr>
            <a:endParaRPr sz="2400" b="1">
              <a:solidFill>
                <a:srgbClr val="BF9000"/>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US" sz="2400" b="1">
                <a:solidFill>
                  <a:srgbClr val="BF9000"/>
                </a:solidFill>
                <a:latin typeface="Calibri"/>
                <a:ea typeface="Calibri"/>
                <a:cs typeface="Calibri"/>
                <a:sym typeface="Calibri"/>
              </a:rPr>
              <a:t>(ggplot(dt, aes('calories', 'sugar', color='factor(food_group)')) +</a:t>
            </a:r>
            <a:endParaRPr sz="2400" b="1">
              <a:solidFill>
                <a:srgbClr val="BF9000"/>
              </a:solidFill>
              <a:latin typeface="Calibri"/>
              <a:ea typeface="Calibri"/>
              <a:cs typeface="Calibri"/>
              <a:sym typeface="Calibri"/>
            </a:endParaRPr>
          </a:p>
          <a:p>
            <a:pPr marL="0" lvl="0" indent="0" algn="l" rtl="0">
              <a:lnSpc>
                <a:spcPct val="115000"/>
              </a:lnSpc>
              <a:spcBef>
                <a:spcPts val="0"/>
              </a:spcBef>
              <a:spcAft>
                <a:spcPts val="0"/>
              </a:spcAft>
              <a:buSzPts val="1100"/>
              <a:buNone/>
            </a:pPr>
            <a:r>
              <a:rPr lang="en-US" sz="2400" b="1">
                <a:solidFill>
                  <a:srgbClr val="BF9000"/>
                </a:solidFill>
                <a:latin typeface="Calibri"/>
                <a:ea typeface="Calibri"/>
                <a:cs typeface="Calibri"/>
                <a:sym typeface="Calibri"/>
              </a:rPr>
              <a:t>    geom_point())</a:t>
            </a:r>
            <a:endParaRPr sz="2400" b="1">
              <a:solidFill>
                <a:srgbClr val="BF9000"/>
              </a:solidFill>
              <a:latin typeface="Calibri"/>
              <a:ea typeface="Calibri"/>
              <a:cs typeface="Calibri"/>
              <a:sym typeface="Calibri"/>
            </a:endParaRPr>
          </a:p>
          <a:p>
            <a:pPr marL="0" lvl="0" indent="0" algn="l" rtl="0">
              <a:lnSpc>
                <a:spcPct val="115000"/>
              </a:lnSpc>
              <a:spcBef>
                <a:spcPts val="0"/>
              </a:spcBef>
              <a:spcAft>
                <a:spcPts val="0"/>
              </a:spcAft>
              <a:buSzPts val="1100"/>
              <a:buNone/>
            </a:pPr>
            <a:r>
              <a:rPr lang="en-US" sz="2400" b="1">
                <a:solidFill>
                  <a:srgbClr val="BF9000"/>
                </a:solidFill>
                <a:latin typeface="Calibri"/>
                <a:ea typeface="Calibri"/>
                <a:cs typeface="Calibri"/>
                <a:sym typeface="Calibri"/>
              </a:rPr>
              <a:t>	</a:t>
            </a:r>
            <a:r>
              <a:rPr lang="en-US" sz="2400" b="1">
                <a:solidFill>
                  <a:srgbClr val="548135"/>
                </a:solidFill>
                <a:latin typeface="Calibri"/>
                <a:ea typeface="Calibri"/>
                <a:cs typeface="Calibri"/>
                <a:sym typeface="Calibri"/>
              </a:rPr>
              <a:t>dt %&gt;% ggplot(aes(calories, sugar)) + geom_point()</a:t>
            </a:r>
            <a:endParaRPr sz="2400" b="1">
              <a:solidFill>
                <a:srgbClr val="BF9000"/>
              </a:solidFill>
              <a:latin typeface="Calibri"/>
              <a:ea typeface="Calibri"/>
              <a:cs typeface="Calibri"/>
              <a:sym typeface="Calibri"/>
            </a:endParaRPr>
          </a:p>
          <a:p>
            <a:pPr marL="0" marR="0" lvl="1" indent="0" algn="l" rtl="0">
              <a:spcBef>
                <a:spcPts val="0"/>
              </a:spcBef>
              <a:spcAft>
                <a:spcPts val="0"/>
              </a:spcAft>
              <a:buNone/>
            </a:pPr>
            <a:endParaRPr/>
          </a:p>
          <a:p>
            <a:pPr marL="0" marR="0" lvl="1"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19b20baac53_0_14"/>
          <p:cNvSpPr txBox="1"/>
          <p:nvPr/>
        </p:nvSpPr>
        <p:spPr>
          <a:xfrm>
            <a:off x="1668552" y="83214"/>
            <a:ext cx="8854800" cy="831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u="sng">
                <a:solidFill>
                  <a:schemeClr val="dk1"/>
                </a:solidFill>
                <a:latin typeface="Calibri"/>
                <a:ea typeface="Calibri"/>
                <a:cs typeface="Calibri"/>
                <a:sym typeface="Calibri"/>
              </a:rPr>
              <a:t>Python (cont.)</a:t>
            </a:r>
            <a:endParaRPr/>
          </a:p>
        </p:txBody>
      </p:sp>
      <p:pic>
        <p:nvPicPr>
          <p:cNvPr id="203" name="Google Shape;203;g19b20baac53_0_14"/>
          <p:cNvPicPr preferRelativeResize="0"/>
          <p:nvPr/>
        </p:nvPicPr>
        <p:blipFill rotWithShape="1">
          <a:blip r:embed="rId3">
            <a:alphaModFix/>
          </a:blip>
          <a:srcRect/>
          <a:stretch/>
        </p:blipFill>
        <p:spPr>
          <a:xfrm>
            <a:off x="11267345" y="6475487"/>
            <a:ext cx="856587" cy="299700"/>
          </a:xfrm>
          <a:prstGeom prst="rect">
            <a:avLst/>
          </a:prstGeom>
          <a:noFill/>
          <a:ln>
            <a:noFill/>
          </a:ln>
        </p:spPr>
      </p:pic>
      <p:sp>
        <p:nvSpPr>
          <p:cNvPr id="204" name="Google Shape;204;g19b20baac53_0_14"/>
          <p:cNvSpPr txBox="1"/>
          <p:nvPr/>
        </p:nvSpPr>
        <p:spPr>
          <a:xfrm>
            <a:off x="68068" y="6475487"/>
            <a:ext cx="40311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A5A5A5"/>
                </a:solidFill>
                <a:latin typeface="Calibri"/>
                <a:ea typeface="Calibri"/>
                <a:cs typeface="Calibri"/>
                <a:sym typeface="Calibri"/>
              </a:rPr>
              <a:t>T. ARNOLD</a:t>
            </a:r>
            <a:endParaRPr/>
          </a:p>
        </p:txBody>
      </p:sp>
      <p:sp>
        <p:nvSpPr>
          <p:cNvPr id="205" name="Google Shape;205;g19b20baac53_0_14"/>
          <p:cNvSpPr txBox="1"/>
          <p:nvPr/>
        </p:nvSpPr>
        <p:spPr>
          <a:xfrm>
            <a:off x="585925" y="1070850"/>
            <a:ext cx="11378400" cy="51963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SzPts val="1100"/>
              <a:buNone/>
            </a:pPr>
            <a:r>
              <a:rPr lang="en-US" sz="2400" b="1">
                <a:solidFill>
                  <a:srgbClr val="BF9000"/>
                </a:solidFill>
                <a:latin typeface="Calibri"/>
                <a:ea typeface="Calibri"/>
                <a:cs typeface="Calibri"/>
                <a:sym typeface="Calibri"/>
              </a:rPr>
              <a:t>dt[dt['food_group'] == 'vegetable']</a:t>
            </a:r>
            <a:endParaRPr sz="2400" b="1">
              <a:solidFill>
                <a:srgbClr val="BF9000"/>
              </a:solidFill>
              <a:latin typeface="Calibri"/>
              <a:ea typeface="Calibri"/>
              <a:cs typeface="Calibri"/>
              <a:sym typeface="Calibri"/>
            </a:endParaRPr>
          </a:p>
          <a:p>
            <a:pPr marL="0" lvl="0" indent="0" algn="l" rtl="0">
              <a:lnSpc>
                <a:spcPct val="115000"/>
              </a:lnSpc>
              <a:spcBef>
                <a:spcPts val="0"/>
              </a:spcBef>
              <a:spcAft>
                <a:spcPts val="0"/>
              </a:spcAft>
              <a:buSzPts val="1100"/>
              <a:buNone/>
            </a:pPr>
            <a:r>
              <a:rPr lang="en-US" sz="2400" b="1">
                <a:solidFill>
                  <a:srgbClr val="BF9000"/>
                </a:solidFill>
                <a:latin typeface="Calibri"/>
                <a:ea typeface="Calibri"/>
                <a:cs typeface="Calibri"/>
                <a:sym typeface="Calibri"/>
              </a:rPr>
              <a:t>	</a:t>
            </a:r>
            <a:r>
              <a:rPr lang="en-US" sz="2400" b="1">
                <a:solidFill>
                  <a:srgbClr val="548135"/>
                </a:solidFill>
                <a:latin typeface="Calibri"/>
                <a:ea typeface="Calibri"/>
                <a:cs typeface="Calibri"/>
                <a:sym typeface="Calibri"/>
              </a:rPr>
              <a:t>filter(dt, food_group == 'vegetable')</a:t>
            </a:r>
            <a:endParaRPr sz="2400" b="1">
              <a:solidFill>
                <a:srgbClr val="BF9000"/>
              </a:solidFill>
              <a:latin typeface="Calibri"/>
              <a:ea typeface="Calibri"/>
              <a:cs typeface="Calibri"/>
              <a:sym typeface="Calibri"/>
            </a:endParaRPr>
          </a:p>
          <a:p>
            <a:pPr marL="0" lvl="0" indent="0" algn="l" rtl="0">
              <a:lnSpc>
                <a:spcPct val="115000"/>
              </a:lnSpc>
              <a:spcBef>
                <a:spcPts val="0"/>
              </a:spcBef>
              <a:spcAft>
                <a:spcPts val="0"/>
              </a:spcAft>
              <a:buSzPts val="1100"/>
              <a:buNone/>
            </a:pPr>
            <a:endParaRPr sz="2400" b="1">
              <a:solidFill>
                <a:srgbClr val="BF9000"/>
              </a:solidFill>
              <a:latin typeface="Calibri"/>
              <a:ea typeface="Calibri"/>
              <a:cs typeface="Calibri"/>
              <a:sym typeface="Calibri"/>
            </a:endParaRPr>
          </a:p>
          <a:p>
            <a:pPr marL="0" lvl="0" indent="0" algn="l" rtl="0">
              <a:lnSpc>
                <a:spcPct val="115000"/>
              </a:lnSpc>
              <a:spcBef>
                <a:spcPts val="0"/>
              </a:spcBef>
              <a:spcAft>
                <a:spcPts val="0"/>
              </a:spcAft>
              <a:buSzPts val="1100"/>
              <a:buNone/>
            </a:pPr>
            <a:r>
              <a:rPr lang="en-US" sz="2400" b="1">
                <a:solidFill>
                  <a:srgbClr val="BF9000"/>
                </a:solidFill>
                <a:latin typeface="Calibri"/>
                <a:ea typeface="Calibri"/>
                <a:cs typeface="Calibri"/>
                <a:sym typeface="Calibri"/>
              </a:rPr>
              <a:t>dt['calories2'] = dt['calories'] * 2</a:t>
            </a:r>
            <a:endParaRPr sz="2400" b="1">
              <a:solidFill>
                <a:srgbClr val="BF9000"/>
              </a:solidFill>
              <a:latin typeface="Calibri"/>
              <a:ea typeface="Calibri"/>
              <a:cs typeface="Calibri"/>
              <a:sym typeface="Calibri"/>
            </a:endParaRPr>
          </a:p>
          <a:p>
            <a:pPr marL="0" lvl="0" indent="0" algn="l" rtl="0">
              <a:lnSpc>
                <a:spcPct val="115000"/>
              </a:lnSpc>
              <a:spcBef>
                <a:spcPts val="0"/>
              </a:spcBef>
              <a:spcAft>
                <a:spcPts val="0"/>
              </a:spcAft>
              <a:buSzPts val="1100"/>
              <a:buNone/>
            </a:pPr>
            <a:r>
              <a:rPr lang="en-US" sz="2400" b="1">
                <a:solidFill>
                  <a:srgbClr val="BF9000"/>
                </a:solidFill>
                <a:latin typeface="Calibri"/>
                <a:ea typeface="Calibri"/>
                <a:cs typeface="Calibri"/>
                <a:sym typeface="Calibri"/>
              </a:rPr>
              <a:t>	</a:t>
            </a:r>
            <a:r>
              <a:rPr lang="en-US" sz="2400" b="1">
                <a:solidFill>
                  <a:srgbClr val="548135"/>
                </a:solidFill>
                <a:latin typeface="Calibri"/>
                <a:ea typeface="Calibri"/>
                <a:cs typeface="Calibri"/>
                <a:sym typeface="Calibri"/>
              </a:rPr>
              <a:t>mutate(dt, calories2 = calories * 2)</a:t>
            </a:r>
            <a:endParaRPr sz="2400" b="1">
              <a:solidFill>
                <a:srgbClr val="548135"/>
              </a:solidFill>
              <a:latin typeface="Calibri"/>
              <a:ea typeface="Calibri"/>
              <a:cs typeface="Calibri"/>
              <a:sym typeface="Calibri"/>
            </a:endParaRPr>
          </a:p>
          <a:p>
            <a:pPr marL="0" lvl="0" indent="0" algn="l" rtl="0">
              <a:lnSpc>
                <a:spcPct val="115000"/>
              </a:lnSpc>
              <a:spcBef>
                <a:spcPts val="0"/>
              </a:spcBef>
              <a:spcAft>
                <a:spcPts val="0"/>
              </a:spcAft>
              <a:buSzPts val="1100"/>
              <a:buNone/>
            </a:pPr>
            <a:endParaRPr sz="2400" b="1">
              <a:solidFill>
                <a:srgbClr val="548135"/>
              </a:solidFill>
              <a:latin typeface="Calibri"/>
              <a:ea typeface="Calibri"/>
              <a:cs typeface="Calibri"/>
              <a:sym typeface="Calibri"/>
            </a:endParaRPr>
          </a:p>
          <a:p>
            <a:pPr marL="0" lvl="0" indent="0" algn="l" rtl="0">
              <a:lnSpc>
                <a:spcPct val="115000"/>
              </a:lnSpc>
              <a:spcBef>
                <a:spcPts val="0"/>
              </a:spcBef>
              <a:spcAft>
                <a:spcPts val="0"/>
              </a:spcAft>
              <a:buSzPts val="1100"/>
              <a:buNone/>
            </a:pPr>
            <a:r>
              <a:rPr lang="en-US" sz="2400" b="1">
                <a:solidFill>
                  <a:srgbClr val="BF9000"/>
                </a:solidFill>
                <a:latin typeface="Calibri"/>
                <a:ea typeface="Calibri"/>
                <a:cs typeface="Calibri"/>
                <a:sym typeface="Calibri"/>
              </a:rPr>
              <a:t>dt[['fiber', 'food_group']]</a:t>
            </a:r>
            <a:endParaRPr sz="2400" b="1">
              <a:solidFill>
                <a:srgbClr val="BF9000"/>
              </a:solidFill>
              <a:latin typeface="Calibri"/>
              <a:ea typeface="Calibri"/>
              <a:cs typeface="Calibri"/>
              <a:sym typeface="Calibri"/>
            </a:endParaRPr>
          </a:p>
          <a:p>
            <a:pPr marL="0" lvl="0" indent="457200" algn="l" rtl="0">
              <a:lnSpc>
                <a:spcPct val="115000"/>
              </a:lnSpc>
              <a:spcBef>
                <a:spcPts val="0"/>
              </a:spcBef>
              <a:spcAft>
                <a:spcPts val="0"/>
              </a:spcAft>
              <a:buSzPts val="1100"/>
              <a:buNone/>
            </a:pPr>
            <a:r>
              <a:rPr lang="en-US" sz="2400" b="1">
                <a:solidFill>
                  <a:srgbClr val="548135"/>
                </a:solidFill>
                <a:latin typeface="Calibri"/>
                <a:ea typeface="Calibri"/>
                <a:cs typeface="Calibri"/>
                <a:sym typeface="Calibri"/>
              </a:rPr>
              <a:t>select(dt, fiber, food_group)</a:t>
            </a:r>
            <a:endParaRPr sz="2400" b="1">
              <a:solidFill>
                <a:srgbClr val="548135"/>
              </a:solidFill>
              <a:latin typeface="Calibri"/>
              <a:ea typeface="Calibri"/>
              <a:cs typeface="Calibri"/>
              <a:sym typeface="Calibri"/>
            </a:endParaRPr>
          </a:p>
          <a:p>
            <a:pPr marL="0" lvl="0" indent="0" algn="l" rtl="0">
              <a:lnSpc>
                <a:spcPct val="115000"/>
              </a:lnSpc>
              <a:spcBef>
                <a:spcPts val="0"/>
              </a:spcBef>
              <a:spcAft>
                <a:spcPts val="0"/>
              </a:spcAft>
              <a:buSzPts val="1100"/>
              <a:buNone/>
            </a:pPr>
            <a:endParaRPr sz="2400" b="1">
              <a:solidFill>
                <a:srgbClr val="548135"/>
              </a:solidFill>
              <a:latin typeface="Calibri"/>
              <a:ea typeface="Calibri"/>
              <a:cs typeface="Calibri"/>
              <a:sym typeface="Calibri"/>
            </a:endParaRPr>
          </a:p>
          <a:p>
            <a:pPr marL="0" lvl="0" indent="0" algn="l" rtl="0">
              <a:lnSpc>
                <a:spcPct val="115000"/>
              </a:lnSpc>
              <a:spcBef>
                <a:spcPts val="0"/>
              </a:spcBef>
              <a:spcAft>
                <a:spcPts val="0"/>
              </a:spcAft>
              <a:buSzPts val="1100"/>
              <a:buNone/>
            </a:pPr>
            <a:r>
              <a:rPr lang="en-US" sz="2400" b="1">
                <a:solidFill>
                  <a:srgbClr val="BF9000"/>
                </a:solidFill>
                <a:latin typeface="Calibri"/>
                <a:ea typeface="Calibri"/>
                <a:cs typeface="Calibri"/>
                <a:sym typeface="Calibri"/>
              </a:rPr>
              <a:t>dt.sort_values('calories')</a:t>
            </a:r>
            <a:endParaRPr sz="2400" b="1">
              <a:solidFill>
                <a:srgbClr val="BF9000"/>
              </a:solidFill>
              <a:latin typeface="Calibri"/>
              <a:ea typeface="Calibri"/>
              <a:cs typeface="Calibri"/>
              <a:sym typeface="Calibri"/>
            </a:endParaRPr>
          </a:p>
          <a:p>
            <a:pPr marL="0" lvl="0" indent="457200" algn="l" rtl="0">
              <a:lnSpc>
                <a:spcPct val="115000"/>
              </a:lnSpc>
              <a:spcBef>
                <a:spcPts val="0"/>
              </a:spcBef>
              <a:spcAft>
                <a:spcPts val="0"/>
              </a:spcAft>
              <a:buSzPts val="1100"/>
              <a:buNone/>
            </a:pPr>
            <a:r>
              <a:rPr lang="en-US" sz="2400" b="1">
                <a:solidFill>
                  <a:srgbClr val="548135"/>
                </a:solidFill>
                <a:latin typeface="Calibri"/>
                <a:ea typeface="Calibri"/>
                <a:cs typeface="Calibri"/>
                <a:sym typeface="Calibri"/>
              </a:rPr>
              <a:t>arrange(dt, calories)</a:t>
            </a:r>
            <a:endParaRPr sz="2400" b="1">
              <a:solidFill>
                <a:srgbClr val="BF9000"/>
              </a:solidFill>
              <a:latin typeface="Calibri"/>
              <a:ea typeface="Calibri"/>
              <a:cs typeface="Calibri"/>
              <a:sym typeface="Calibri"/>
            </a:endParaRPr>
          </a:p>
          <a:p>
            <a:pPr marL="0" marR="0" lvl="1" indent="0" algn="l" rtl="0">
              <a:spcBef>
                <a:spcPts val="0"/>
              </a:spcBef>
              <a:spcAft>
                <a:spcPts val="0"/>
              </a:spcAft>
              <a:buNone/>
            </a:pPr>
            <a:endParaRPr/>
          </a:p>
          <a:p>
            <a:pPr marL="0" marR="0" lvl="1"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p:nvPr/>
        </p:nvSpPr>
        <p:spPr>
          <a:xfrm>
            <a:off x="2412449" y="187151"/>
            <a:ext cx="7367101"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u="sng">
                <a:solidFill>
                  <a:schemeClr val="dk1"/>
                </a:solidFill>
                <a:latin typeface="Calibri"/>
                <a:ea typeface="Calibri"/>
                <a:cs typeface="Calibri"/>
                <a:sym typeface="Calibri"/>
              </a:rPr>
              <a:t>Course Wrap-Up</a:t>
            </a:r>
            <a:endParaRPr/>
          </a:p>
        </p:txBody>
      </p:sp>
      <p:pic>
        <p:nvPicPr>
          <p:cNvPr id="92" name="Google Shape;92;p2"/>
          <p:cNvPicPr preferRelativeResize="0"/>
          <p:nvPr/>
        </p:nvPicPr>
        <p:blipFill rotWithShape="1">
          <a:blip r:embed="rId3">
            <a:alphaModFix/>
          </a:blip>
          <a:srcRect/>
          <a:stretch/>
        </p:blipFill>
        <p:spPr>
          <a:xfrm>
            <a:off x="11267345" y="6475487"/>
            <a:ext cx="856587" cy="299700"/>
          </a:xfrm>
          <a:prstGeom prst="rect">
            <a:avLst/>
          </a:prstGeom>
          <a:noFill/>
          <a:ln>
            <a:noFill/>
          </a:ln>
        </p:spPr>
      </p:pic>
      <p:sp>
        <p:nvSpPr>
          <p:cNvPr id="93" name="Google Shape;93;p2"/>
          <p:cNvSpPr txBox="1"/>
          <p:nvPr/>
        </p:nvSpPr>
        <p:spPr>
          <a:xfrm>
            <a:off x="68068" y="6475487"/>
            <a:ext cx="403096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A5A5A5"/>
                </a:solidFill>
                <a:latin typeface="Calibri"/>
                <a:ea typeface="Calibri"/>
                <a:cs typeface="Calibri"/>
                <a:sym typeface="Calibri"/>
              </a:rPr>
              <a:t>T. ARNOLD</a:t>
            </a:r>
            <a:endParaRPr/>
          </a:p>
        </p:txBody>
      </p:sp>
      <p:sp>
        <p:nvSpPr>
          <p:cNvPr id="94" name="Google Shape;94;p2"/>
          <p:cNvSpPr txBox="1"/>
          <p:nvPr/>
        </p:nvSpPr>
        <p:spPr>
          <a:xfrm>
            <a:off x="1646251" y="1776050"/>
            <a:ext cx="9410700" cy="304694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Today we are going to discuss a few final closing thoughts about the course:</a:t>
            </a:r>
            <a:endParaRPr dirty="0"/>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1. data science in the wild</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2. data science minor</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3. SQL and Python</a:t>
            </a: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I will be brief so that we have plenty of time to work on the final project.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3"/>
          <p:cNvPicPr preferRelativeResize="0"/>
          <p:nvPr/>
        </p:nvPicPr>
        <p:blipFill rotWithShape="1">
          <a:blip r:embed="rId3">
            <a:alphaModFix/>
          </a:blip>
          <a:srcRect/>
          <a:stretch/>
        </p:blipFill>
        <p:spPr>
          <a:xfrm>
            <a:off x="11267345" y="6475487"/>
            <a:ext cx="856587" cy="299700"/>
          </a:xfrm>
          <a:prstGeom prst="rect">
            <a:avLst/>
          </a:prstGeom>
          <a:noFill/>
          <a:ln>
            <a:noFill/>
          </a:ln>
        </p:spPr>
      </p:pic>
      <p:sp>
        <p:nvSpPr>
          <p:cNvPr id="100" name="Google Shape;100;p3"/>
          <p:cNvSpPr txBox="1"/>
          <p:nvPr/>
        </p:nvSpPr>
        <p:spPr>
          <a:xfrm>
            <a:off x="68068" y="6475487"/>
            <a:ext cx="403096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A5A5A5"/>
                </a:solidFill>
                <a:latin typeface="Calibri"/>
                <a:ea typeface="Calibri"/>
                <a:cs typeface="Calibri"/>
                <a:sym typeface="Calibri"/>
              </a:rPr>
              <a:t>T. ARNOLD</a:t>
            </a:r>
            <a:endParaRPr/>
          </a:p>
        </p:txBody>
      </p:sp>
      <p:sp>
        <p:nvSpPr>
          <p:cNvPr id="101" name="Google Shape;101;p3"/>
          <p:cNvSpPr txBox="1"/>
          <p:nvPr/>
        </p:nvSpPr>
        <p:spPr>
          <a:xfrm>
            <a:off x="2242456" y="2598003"/>
            <a:ext cx="7707087"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dk1"/>
                </a:solidFill>
                <a:latin typeface="Calibri"/>
                <a:ea typeface="Calibri"/>
                <a:cs typeface="Calibri"/>
                <a:sym typeface="Calibri"/>
              </a:rPr>
              <a:t>1. Data Science in the Wild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p:nvPr/>
        </p:nvSpPr>
        <p:spPr>
          <a:xfrm>
            <a:off x="2412449" y="187151"/>
            <a:ext cx="7367101"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u="sng">
                <a:solidFill>
                  <a:schemeClr val="dk1"/>
                </a:solidFill>
                <a:latin typeface="Calibri"/>
                <a:ea typeface="Calibri"/>
                <a:cs typeface="Calibri"/>
                <a:sym typeface="Calibri"/>
              </a:rPr>
              <a:t>Data Science in the Wild</a:t>
            </a:r>
            <a:endParaRPr/>
          </a:p>
        </p:txBody>
      </p:sp>
      <p:pic>
        <p:nvPicPr>
          <p:cNvPr id="107" name="Google Shape;107;p4"/>
          <p:cNvPicPr preferRelativeResize="0"/>
          <p:nvPr/>
        </p:nvPicPr>
        <p:blipFill rotWithShape="1">
          <a:blip r:embed="rId3">
            <a:alphaModFix/>
          </a:blip>
          <a:srcRect/>
          <a:stretch/>
        </p:blipFill>
        <p:spPr>
          <a:xfrm>
            <a:off x="11267345" y="6475487"/>
            <a:ext cx="856587" cy="299700"/>
          </a:xfrm>
          <a:prstGeom prst="rect">
            <a:avLst/>
          </a:prstGeom>
          <a:noFill/>
          <a:ln>
            <a:noFill/>
          </a:ln>
        </p:spPr>
      </p:pic>
      <p:sp>
        <p:nvSpPr>
          <p:cNvPr id="108" name="Google Shape;108;p4"/>
          <p:cNvSpPr txBox="1"/>
          <p:nvPr/>
        </p:nvSpPr>
        <p:spPr>
          <a:xfrm>
            <a:off x="68068" y="6475487"/>
            <a:ext cx="403096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A5A5A5"/>
                </a:solidFill>
                <a:latin typeface="Calibri"/>
                <a:ea typeface="Calibri"/>
                <a:cs typeface="Calibri"/>
                <a:sym typeface="Calibri"/>
              </a:rPr>
              <a:t>T. ARNOLD</a:t>
            </a:r>
            <a:endParaRPr/>
          </a:p>
        </p:txBody>
      </p:sp>
      <p:sp>
        <p:nvSpPr>
          <p:cNvPr id="109" name="Google Shape;109;p4"/>
          <p:cNvSpPr txBox="1"/>
          <p:nvPr/>
        </p:nvSpPr>
        <p:spPr>
          <a:xfrm>
            <a:off x="544874" y="1263249"/>
            <a:ext cx="6922800" cy="526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I encourage you to use the techniques in this class in future endeavors. This may be as soon as a course next semester, or it may be a job several years down the road.</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I suggest keeping two things in mind:</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1. We covered the basics in the first 8 weeks, and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these will cover most use-cases. Do not get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overwhelmed by the more advanced stuff.</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2. The most important thing to keep in mind are the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class notes about creating data. If you make the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basic data well, it is easy to use </a:t>
            </a:r>
            <a:r>
              <a:rPr lang="en-US" sz="2400" b="1">
                <a:solidFill>
                  <a:schemeClr val="dk1"/>
                </a:solidFill>
                <a:latin typeface="Calibri"/>
                <a:ea typeface="Calibri"/>
                <a:cs typeface="Calibri"/>
                <a:sym typeface="Calibri"/>
              </a:rPr>
              <a:t>ggplot2</a:t>
            </a:r>
            <a:r>
              <a:rPr lang="en-US" sz="2400">
                <a:solidFill>
                  <a:schemeClr val="dk1"/>
                </a:solidFill>
                <a:latin typeface="Calibri"/>
                <a:ea typeface="Calibri"/>
                <a:cs typeface="Calibri"/>
                <a:sym typeface="Calibri"/>
              </a:rPr>
              <a:t> + </a:t>
            </a:r>
            <a:r>
              <a:rPr lang="en-US" sz="2400" b="1">
                <a:solidFill>
                  <a:schemeClr val="dk1"/>
                </a:solidFill>
                <a:latin typeface="Calibri"/>
                <a:ea typeface="Calibri"/>
                <a:cs typeface="Calibri"/>
                <a:sym typeface="Calibri"/>
              </a:rPr>
              <a:t>dplyr</a:t>
            </a:r>
            <a:r>
              <a:rPr lang="en-US" sz="2400">
                <a:solidFill>
                  <a:schemeClr val="dk1"/>
                </a:solidFill>
                <a:latin typeface="Calibri"/>
                <a:ea typeface="Calibri"/>
                <a:cs typeface="Calibri"/>
                <a:sym typeface="Calibri"/>
              </a:rPr>
              <a:t>.</a:t>
            </a:r>
            <a:endParaRPr/>
          </a:p>
        </p:txBody>
      </p:sp>
      <p:pic>
        <p:nvPicPr>
          <p:cNvPr id="110" name="Google Shape;110;p4" descr="Master MS Excel with This Indispensable Online Boot Camp"/>
          <p:cNvPicPr preferRelativeResize="0"/>
          <p:nvPr/>
        </p:nvPicPr>
        <p:blipFill rotWithShape="1">
          <a:blip r:embed="rId4">
            <a:alphaModFix/>
          </a:blip>
          <a:srcRect/>
          <a:stretch/>
        </p:blipFill>
        <p:spPr>
          <a:xfrm>
            <a:off x="7681240" y="1850820"/>
            <a:ext cx="4228727" cy="28191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p:nvPr/>
        </p:nvSpPr>
        <p:spPr>
          <a:xfrm>
            <a:off x="2412449" y="187151"/>
            <a:ext cx="7367101"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u="sng">
                <a:solidFill>
                  <a:schemeClr val="dk1"/>
                </a:solidFill>
                <a:latin typeface="Calibri"/>
                <a:ea typeface="Calibri"/>
                <a:cs typeface="Calibri"/>
                <a:sym typeface="Calibri"/>
              </a:rPr>
              <a:t>Getting Help</a:t>
            </a:r>
            <a:endParaRPr/>
          </a:p>
        </p:txBody>
      </p:sp>
      <p:pic>
        <p:nvPicPr>
          <p:cNvPr id="116" name="Google Shape;116;p5"/>
          <p:cNvPicPr preferRelativeResize="0"/>
          <p:nvPr/>
        </p:nvPicPr>
        <p:blipFill rotWithShape="1">
          <a:blip r:embed="rId3">
            <a:alphaModFix/>
          </a:blip>
          <a:srcRect/>
          <a:stretch/>
        </p:blipFill>
        <p:spPr>
          <a:xfrm>
            <a:off x="11267345" y="6475487"/>
            <a:ext cx="856587" cy="299700"/>
          </a:xfrm>
          <a:prstGeom prst="rect">
            <a:avLst/>
          </a:prstGeom>
          <a:noFill/>
          <a:ln>
            <a:noFill/>
          </a:ln>
        </p:spPr>
      </p:pic>
      <p:sp>
        <p:nvSpPr>
          <p:cNvPr id="117" name="Google Shape;117;p5"/>
          <p:cNvSpPr txBox="1"/>
          <p:nvPr/>
        </p:nvSpPr>
        <p:spPr>
          <a:xfrm>
            <a:off x="68068" y="6475487"/>
            <a:ext cx="403096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A5A5A5"/>
                </a:solidFill>
                <a:latin typeface="Calibri"/>
                <a:ea typeface="Calibri"/>
                <a:cs typeface="Calibri"/>
                <a:sym typeface="Calibri"/>
              </a:rPr>
              <a:t>T. ARNOLD</a:t>
            </a:r>
            <a:endParaRPr/>
          </a:p>
        </p:txBody>
      </p:sp>
      <p:sp>
        <p:nvSpPr>
          <p:cNvPr id="118" name="Google Shape;118;p5"/>
          <p:cNvSpPr txBox="1"/>
          <p:nvPr/>
        </p:nvSpPr>
        <p:spPr>
          <a:xfrm>
            <a:off x="436017" y="1736901"/>
            <a:ext cx="6922726" cy="30469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If you are trying to get help with R, or just data science in general, here are a few sources of help:</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1. our course website (it should still be up)</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2. The R for Data Science book</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3. R package vignettes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4. GitHub issues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5. ROpenSci and the R Journal</a:t>
            </a:r>
            <a:endParaRPr/>
          </a:p>
        </p:txBody>
      </p:sp>
      <p:pic>
        <p:nvPicPr>
          <p:cNvPr id="119" name="Google Shape;119;p5" descr="Buy from amazon"/>
          <p:cNvPicPr preferRelativeResize="0"/>
          <p:nvPr/>
        </p:nvPicPr>
        <p:blipFill rotWithShape="1">
          <a:blip r:embed="rId4">
            <a:alphaModFix/>
          </a:blip>
          <a:srcRect/>
          <a:stretch/>
        </p:blipFill>
        <p:spPr>
          <a:xfrm>
            <a:off x="8520638" y="1309008"/>
            <a:ext cx="3175000" cy="4762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6"/>
          <p:cNvPicPr preferRelativeResize="0"/>
          <p:nvPr/>
        </p:nvPicPr>
        <p:blipFill rotWithShape="1">
          <a:blip r:embed="rId3">
            <a:alphaModFix/>
          </a:blip>
          <a:srcRect/>
          <a:stretch/>
        </p:blipFill>
        <p:spPr>
          <a:xfrm>
            <a:off x="11267345" y="6475487"/>
            <a:ext cx="856587" cy="299700"/>
          </a:xfrm>
          <a:prstGeom prst="rect">
            <a:avLst/>
          </a:prstGeom>
          <a:noFill/>
          <a:ln>
            <a:noFill/>
          </a:ln>
        </p:spPr>
      </p:pic>
      <p:sp>
        <p:nvSpPr>
          <p:cNvPr id="125" name="Google Shape;125;p6"/>
          <p:cNvSpPr txBox="1"/>
          <p:nvPr/>
        </p:nvSpPr>
        <p:spPr>
          <a:xfrm>
            <a:off x="68068" y="6475487"/>
            <a:ext cx="403096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A5A5A5"/>
                </a:solidFill>
                <a:latin typeface="Calibri"/>
                <a:ea typeface="Calibri"/>
                <a:cs typeface="Calibri"/>
                <a:sym typeface="Calibri"/>
              </a:rPr>
              <a:t>T. ARNOLD</a:t>
            </a:r>
            <a:endParaRPr/>
          </a:p>
        </p:txBody>
      </p:sp>
      <p:sp>
        <p:nvSpPr>
          <p:cNvPr id="126" name="Google Shape;126;p6"/>
          <p:cNvSpPr txBox="1"/>
          <p:nvPr/>
        </p:nvSpPr>
        <p:spPr>
          <a:xfrm>
            <a:off x="2242456" y="2598003"/>
            <a:ext cx="7707087"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dk1"/>
                </a:solidFill>
                <a:latin typeface="Calibri"/>
                <a:ea typeface="Calibri"/>
                <a:cs typeface="Calibri"/>
                <a:sym typeface="Calibri"/>
              </a:rPr>
              <a:t>2. DS Minor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8"/>
          <p:cNvSpPr/>
          <p:nvPr/>
        </p:nvSpPr>
        <p:spPr>
          <a:xfrm>
            <a:off x="3381690" y="1918141"/>
            <a:ext cx="2102069" cy="1019503"/>
          </a:xfrm>
          <a:prstGeom prst="roundRect">
            <a:avLst>
              <a:gd name="adj" fmla="val 16667"/>
            </a:avLst>
          </a:prstGeom>
          <a:solidFill>
            <a:srgbClr val="A8D08C"/>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2" name="Google Shape;132;p8"/>
          <p:cNvSpPr txBox="1"/>
          <p:nvPr/>
        </p:nvSpPr>
        <p:spPr>
          <a:xfrm>
            <a:off x="3365927" y="2012393"/>
            <a:ext cx="2102069"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Intro</a:t>
            </a:r>
            <a:endParaRPr/>
          </a:p>
          <a:p>
            <a:pPr marL="0" marR="0" lvl="0" indent="0" algn="ctr" rtl="0">
              <a:spcBef>
                <a:spcPts val="0"/>
              </a:spcBef>
              <a:spcAft>
                <a:spcPts val="0"/>
              </a:spcAft>
              <a:buNone/>
            </a:pPr>
            <a:r>
              <a:rPr lang="en-US" sz="2400">
                <a:solidFill>
                  <a:schemeClr val="dk1"/>
                </a:solidFill>
                <a:latin typeface="Calibri"/>
                <a:ea typeface="Calibri"/>
                <a:cs typeface="Calibri"/>
                <a:sym typeface="Calibri"/>
              </a:rPr>
              <a:t>Data Science</a:t>
            </a:r>
            <a:endParaRPr/>
          </a:p>
        </p:txBody>
      </p:sp>
      <p:sp>
        <p:nvSpPr>
          <p:cNvPr id="133" name="Google Shape;133;p8"/>
          <p:cNvSpPr/>
          <p:nvPr/>
        </p:nvSpPr>
        <p:spPr>
          <a:xfrm>
            <a:off x="6380886" y="1912591"/>
            <a:ext cx="2102069" cy="1019503"/>
          </a:xfrm>
          <a:prstGeom prst="roundRect">
            <a:avLst>
              <a:gd name="adj" fmla="val 16667"/>
            </a:avLst>
          </a:prstGeom>
          <a:solidFill>
            <a:srgbClr val="A8D08C"/>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4" name="Google Shape;134;p8"/>
          <p:cNvSpPr/>
          <p:nvPr/>
        </p:nvSpPr>
        <p:spPr>
          <a:xfrm>
            <a:off x="501107" y="1892263"/>
            <a:ext cx="2102069" cy="1019503"/>
          </a:xfrm>
          <a:prstGeom prst="roundRect">
            <a:avLst>
              <a:gd name="adj" fmla="val 16667"/>
            </a:avLst>
          </a:prstGeom>
          <a:solidFill>
            <a:srgbClr val="9CC2E5"/>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CC2E5"/>
              </a:solidFill>
              <a:latin typeface="Calibri"/>
              <a:ea typeface="Calibri"/>
              <a:cs typeface="Calibri"/>
              <a:sym typeface="Calibri"/>
            </a:endParaRPr>
          </a:p>
        </p:txBody>
      </p:sp>
      <p:sp>
        <p:nvSpPr>
          <p:cNvPr id="135" name="Google Shape;135;p8"/>
          <p:cNvSpPr txBox="1"/>
          <p:nvPr/>
        </p:nvSpPr>
        <p:spPr>
          <a:xfrm>
            <a:off x="516870" y="2171181"/>
            <a:ext cx="2102069"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Intro Statistics</a:t>
            </a:r>
            <a:endParaRPr/>
          </a:p>
        </p:txBody>
      </p:sp>
      <p:cxnSp>
        <p:nvCxnSpPr>
          <p:cNvPr id="136" name="Google Shape;136;p8"/>
          <p:cNvCxnSpPr/>
          <p:nvPr/>
        </p:nvCxnSpPr>
        <p:spPr>
          <a:xfrm>
            <a:off x="2732315" y="2422342"/>
            <a:ext cx="463568" cy="0"/>
          </a:xfrm>
          <a:prstGeom prst="straightConnector1">
            <a:avLst/>
          </a:prstGeom>
          <a:noFill/>
          <a:ln w="57150" cap="flat" cmpd="sng">
            <a:solidFill>
              <a:srgbClr val="9CC2E5"/>
            </a:solidFill>
            <a:prstDash val="solid"/>
            <a:miter lim="800000"/>
            <a:headEnd type="none" w="sm" len="sm"/>
            <a:tailEnd type="triangle" w="med" len="med"/>
          </a:ln>
        </p:spPr>
      </p:cxnSp>
      <p:sp>
        <p:nvSpPr>
          <p:cNvPr id="137" name="Google Shape;137;p8"/>
          <p:cNvSpPr txBox="1"/>
          <p:nvPr/>
        </p:nvSpPr>
        <p:spPr>
          <a:xfrm>
            <a:off x="6349361" y="1991078"/>
            <a:ext cx="2102069"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dirty="0">
                <a:solidFill>
                  <a:schemeClr val="dk1"/>
                </a:solidFill>
                <a:latin typeface="Calibri"/>
                <a:ea typeface="Calibri"/>
                <a:cs typeface="Calibri"/>
                <a:sym typeface="Calibri"/>
              </a:rPr>
              <a:t>Adv</a:t>
            </a:r>
          </a:p>
          <a:p>
            <a:pPr marL="0" marR="0" lvl="0" indent="0" algn="ctr" rtl="0">
              <a:spcBef>
                <a:spcPts val="0"/>
              </a:spcBef>
              <a:spcAft>
                <a:spcPts val="0"/>
              </a:spcAft>
              <a:buNone/>
            </a:pPr>
            <a:r>
              <a:rPr lang="en-US" sz="2400" dirty="0">
                <a:solidFill>
                  <a:schemeClr val="dk1"/>
                </a:solidFill>
                <a:latin typeface="Calibri"/>
                <a:cs typeface="Calibri"/>
                <a:sym typeface="Calibri"/>
              </a:rPr>
              <a:t>Data Science</a:t>
            </a:r>
            <a:endParaRPr dirty="0"/>
          </a:p>
        </p:txBody>
      </p:sp>
      <p:sp>
        <p:nvSpPr>
          <p:cNvPr id="138" name="Google Shape;138;p8"/>
          <p:cNvSpPr txBox="1"/>
          <p:nvPr/>
        </p:nvSpPr>
        <p:spPr>
          <a:xfrm>
            <a:off x="4042337" y="5372509"/>
            <a:ext cx="362606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548135"/>
                </a:solidFill>
                <a:latin typeface="Calibri"/>
                <a:ea typeface="Calibri"/>
                <a:cs typeface="Calibri"/>
                <a:sym typeface="Calibri"/>
              </a:rPr>
              <a:t>CORE COURSES (3)</a:t>
            </a:r>
            <a:endParaRPr dirty="0"/>
          </a:p>
        </p:txBody>
      </p:sp>
      <p:sp>
        <p:nvSpPr>
          <p:cNvPr id="139" name="Google Shape;139;p8"/>
          <p:cNvSpPr txBox="1"/>
          <p:nvPr/>
        </p:nvSpPr>
        <p:spPr>
          <a:xfrm>
            <a:off x="501105" y="2984620"/>
            <a:ext cx="2102069"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rgbClr val="7F7F7F"/>
                </a:solidFill>
                <a:latin typeface="Calibri"/>
                <a:ea typeface="Calibri"/>
                <a:cs typeface="Calibri"/>
                <a:sym typeface="Calibri"/>
              </a:rPr>
              <a:t>DSST 189</a:t>
            </a:r>
            <a:endParaRPr dirty="0"/>
          </a:p>
        </p:txBody>
      </p:sp>
      <p:sp>
        <p:nvSpPr>
          <p:cNvPr id="140" name="Google Shape;140;p8"/>
          <p:cNvSpPr txBox="1"/>
          <p:nvPr/>
        </p:nvSpPr>
        <p:spPr>
          <a:xfrm>
            <a:off x="3365927" y="2968081"/>
            <a:ext cx="2102069"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rgbClr val="7F7F7F"/>
                </a:solidFill>
                <a:latin typeface="Calibri"/>
                <a:ea typeface="Calibri"/>
                <a:cs typeface="Calibri"/>
                <a:sym typeface="Calibri"/>
              </a:rPr>
              <a:t>DSST 289</a:t>
            </a:r>
            <a:endParaRPr dirty="0"/>
          </a:p>
        </p:txBody>
      </p:sp>
      <p:sp>
        <p:nvSpPr>
          <p:cNvPr id="141" name="Google Shape;141;p8"/>
          <p:cNvSpPr txBox="1"/>
          <p:nvPr/>
        </p:nvSpPr>
        <p:spPr>
          <a:xfrm>
            <a:off x="6349361" y="2952434"/>
            <a:ext cx="2102069"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rgbClr val="7F7F7F"/>
                </a:solidFill>
                <a:latin typeface="Calibri"/>
                <a:ea typeface="Calibri"/>
                <a:cs typeface="Calibri"/>
                <a:sym typeface="Calibri"/>
              </a:rPr>
              <a:t>DSST 389</a:t>
            </a:r>
            <a:endParaRPr dirty="0"/>
          </a:p>
        </p:txBody>
      </p:sp>
      <p:sp>
        <p:nvSpPr>
          <p:cNvPr id="142" name="Google Shape;142;p8"/>
          <p:cNvSpPr txBox="1"/>
          <p:nvPr/>
        </p:nvSpPr>
        <p:spPr>
          <a:xfrm>
            <a:off x="231218" y="136300"/>
            <a:ext cx="8063696"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Calibri"/>
                <a:ea typeface="Calibri"/>
                <a:cs typeface="Calibri"/>
                <a:sym typeface="Calibri"/>
              </a:rPr>
              <a:t>Data Science and Statistics Minor: Structure</a:t>
            </a:r>
            <a:endParaRPr/>
          </a:p>
        </p:txBody>
      </p:sp>
      <p:cxnSp>
        <p:nvCxnSpPr>
          <p:cNvPr id="143" name="Google Shape;143;p8"/>
          <p:cNvCxnSpPr/>
          <p:nvPr/>
        </p:nvCxnSpPr>
        <p:spPr>
          <a:xfrm>
            <a:off x="5656046" y="2422342"/>
            <a:ext cx="529278" cy="0"/>
          </a:xfrm>
          <a:prstGeom prst="straightConnector1">
            <a:avLst/>
          </a:prstGeom>
          <a:noFill/>
          <a:ln w="57150" cap="flat" cmpd="sng">
            <a:solidFill>
              <a:srgbClr val="A8D08C"/>
            </a:solidFill>
            <a:prstDash val="solid"/>
            <a:miter lim="800000"/>
            <a:headEnd type="none" w="sm" len="sm"/>
            <a:tailEnd type="triangle" w="med" len="med"/>
          </a:ln>
        </p:spPr>
      </p:cxnSp>
      <p:sp>
        <p:nvSpPr>
          <p:cNvPr id="144" name="Google Shape;144;p8"/>
          <p:cNvSpPr/>
          <p:nvPr/>
        </p:nvSpPr>
        <p:spPr>
          <a:xfrm>
            <a:off x="4862147" y="3371724"/>
            <a:ext cx="2102069" cy="1019503"/>
          </a:xfrm>
          <a:prstGeom prst="roundRect">
            <a:avLst>
              <a:gd name="adj" fmla="val 16667"/>
            </a:avLst>
          </a:prstGeom>
          <a:solidFill>
            <a:srgbClr val="A8D08C"/>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 name="Google Shape;145;p8"/>
          <p:cNvSpPr txBox="1"/>
          <p:nvPr/>
        </p:nvSpPr>
        <p:spPr>
          <a:xfrm>
            <a:off x="4846384" y="3465976"/>
            <a:ext cx="2102069"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Data and Society</a:t>
            </a:r>
            <a:endParaRPr/>
          </a:p>
        </p:txBody>
      </p:sp>
      <p:sp>
        <p:nvSpPr>
          <p:cNvPr id="146" name="Google Shape;146;p8"/>
          <p:cNvSpPr txBox="1"/>
          <p:nvPr/>
        </p:nvSpPr>
        <p:spPr>
          <a:xfrm>
            <a:off x="4846384" y="4421664"/>
            <a:ext cx="2102069"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rgbClr val="7F7F7F"/>
                </a:solidFill>
                <a:latin typeface="Calibri"/>
                <a:ea typeface="Calibri"/>
                <a:cs typeface="Calibri"/>
                <a:sym typeface="Calibri"/>
              </a:rPr>
              <a:t>RHCS 345</a:t>
            </a:r>
            <a:endParaRPr/>
          </a:p>
        </p:txBody>
      </p:sp>
      <p:sp>
        <p:nvSpPr>
          <p:cNvPr id="147" name="Google Shape;147;p8"/>
          <p:cNvSpPr txBox="1"/>
          <p:nvPr/>
        </p:nvSpPr>
        <p:spPr>
          <a:xfrm>
            <a:off x="325049" y="697279"/>
            <a:ext cx="291737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A total of six credits.</a:t>
            </a:r>
            <a:endParaRPr/>
          </a:p>
        </p:txBody>
      </p:sp>
      <p:sp>
        <p:nvSpPr>
          <p:cNvPr id="148" name="Google Shape;148;p8"/>
          <p:cNvSpPr txBox="1"/>
          <p:nvPr/>
        </p:nvSpPr>
        <p:spPr>
          <a:xfrm>
            <a:off x="224832" y="5369499"/>
            <a:ext cx="31568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2E75B5"/>
                </a:solidFill>
                <a:latin typeface="Calibri"/>
                <a:ea typeface="Calibri"/>
                <a:cs typeface="Calibri"/>
                <a:sym typeface="Calibri"/>
              </a:rPr>
              <a:t>INTRODUCTION (1)</a:t>
            </a:r>
            <a:endParaRPr/>
          </a:p>
        </p:txBody>
      </p:sp>
      <p:sp>
        <p:nvSpPr>
          <p:cNvPr id="149" name="Google Shape;149;p8"/>
          <p:cNvSpPr/>
          <p:nvPr/>
        </p:nvSpPr>
        <p:spPr>
          <a:xfrm>
            <a:off x="9046027" y="815133"/>
            <a:ext cx="2732314" cy="584775"/>
          </a:xfrm>
          <a:prstGeom prst="roundRect">
            <a:avLst>
              <a:gd name="adj" fmla="val 16667"/>
            </a:avLst>
          </a:prstGeom>
          <a:solidFill>
            <a:srgbClr val="FFD96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BF9000"/>
              </a:solidFill>
              <a:latin typeface="Calibri"/>
              <a:ea typeface="Calibri"/>
              <a:cs typeface="Calibri"/>
              <a:sym typeface="Calibri"/>
            </a:endParaRPr>
          </a:p>
        </p:txBody>
      </p:sp>
      <p:sp>
        <p:nvSpPr>
          <p:cNvPr id="150" name="Google Shape;150;p8"/>
          <p:cNvSpPr txBox="1"/>
          <p:nvPr/>
        </p:nvSpPr>
        <p:spPr>
          <a:xfrm>
            <a:off x="9046026" y="893620"/>
            <a:ext cx="273231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BIOL 336</a:t>
            </a:r>
            <a:endParaRPr/>
          </a:p>
        </p:txBody>
      </p:sp>
      <p:sp>
        <p:nvSpPr>
          <p:cNvPr id="151" name="Google Shape;151;p8"/>
          <p:cNvSpPr txBox="1"/>
          <p:nvPr/>
        </p:nvSpPr>
        <p:spPr>
          <a:xfrm>
            <a:off x="109218" y="3631758"/>
            <a:ext cx="291737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1">
                <a:solidFill>
                  <a:srgbClr val="2E75B5"/>
                </a:solidFill>
                <a:latin typeface="Calibri"/>
                <a:ea typeface="Calibri"/>
                <a:cs typeface="Calibri"/>
                <a:sym typeface="Calibri"/>
              </a:rPr>
              <a:t>or</a:t>
            </a:r>
            <a:endParaRPr/>
          </a:p>
          <a:p>
            <a:pPr marL="0" marR="0" lvl="0" indent="0" algn="ctr" rtl="0">
              <a:spcBef>
                <a:spcPts val="0"/>
              </a:spcBef>
              <a:spcAft>
                <a:spcPts val="0"/>
              </a:spcAft>
              <a:buNone/>
            </a:pPr>
            <a:r>
              <a:rPr lang="en-US" sz="1200" b="1">
                <a:solidFill>
                  <a:srgbClr val="2E75B5"/>
                </a:solidFill>
                <a:latin typeface="Calibri"/>
                <a:ea typeface="Calibri"/>
                <a:cs typeface="Calibri"/>
                <a:sym typeface="Calibri"/>
              </a:rPr>
              <a:t>BIOL 320; CHEM 300; PSYC 200; RHCS 245</a:t>
            </a:r>
            <a:endParaRPr/>
          </a:p>
        </p:txBody>
      </p:sp>
      <p:sp>
        <p:nvSpPr>
          <p:cNvPr id="152" name="Google Shape;152;p8"/>
          <p:cNvSpPr/>
          <p:nvPr/>
        </p:nvSpPr>
        <p:spPr>
          <a:xfrm>
            <a:off x="9046027" y="1574264"/>
            <a:ext cx="2732314" cy="584775"/>
          </a:xfrm>
          <a:prstGeom prst="roundRect">
            <a:avLst>
              <a:gd name="adj" fmla="val 16667"/>
            </a:avLst>
          </a:prstGeom>
          <a:solidFill>
            <a:srgbClr val="FFD96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BF9000"/>
              </a:solidFill>
              <a:latin typeface="Calibri"/>
              <a:ea typeface="Calibri"/>
              <a:cs typeface="Calibri"/>
              <a:sym typeface="Calibri"/>
            </a:endParaRPr>
          </a:p>
        </p:txBody>
      </p:sp>
      <p:sp>
        <p:nvSpPr>
          <p:cNvPr id="153" name="Google Shape;153;p8"/>
          <p:cNvSpPr txBox="1"/>
          <p:nvPr/>
        </p:nvSpPr>
        <p:spPr>
          <a:xfrm>
            <a:off x="9046026" y="1652751"/>
            <a:ext cx="273231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CHEM 301, 314, 315</a:t>
            </a:r>
            <a:endParaRPr/>
          </a:p>
        </p:txBody>
      </p:sp>
      <p:sp>
        <p:nvSpPr>
          <p:cNvPr id="154" name="Google Shape;154;p8"/>
          <p:cNvSpPr/>
          <p:nvPr/>
        </p:nvSpPr>
        <p:spPr>
          <a:xfrm>
            <a:off x="9046027" y="2333395"/>
            <a:ext cx="2732314" cy="584775"/>
          </a:xfrm>
          <a:prstGeom prst="roundRect">
            <a:avLst>
              <a:gd name="adj" fmla="val 16667"/>
            </a:avLst>
          </a:prstGeom>
          <a:solidFill>
            <a:srgbClr val="FFD96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BF9000"/>
              </a:solidFill>
              <a:latin typeface="Calibri"/>
              <a:ea typeface="Calibri"/>
              <a:cs typeface="Calibri"/>
              <a:sym typeface="Calibri"/>
            </a:endParaRPr>
          </a:p>
        </p:txBody>
      </p:sp>
      <p:sp>
        <p:nvSpPr>
          <p:cNvPr id="155" name="Google Shape;155;p8"/>
          <p:cNvSpPr txBox="1"/>
          <p:nvPr/>
        </p:nvSpPr>
        <p:spPr>
          <a:xfrm>
            <a:off x="9046026" y="2411882"/>
            <a:ext cx="273231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CMCS 325, 327</a:t>
            </a:r>
            <a:endParaRPr/>
          </a:p>
        </p:txBody>
      </p:sp>
      <p:sp>
        <p:nvSpPr>
          <p:cNvPr id="156" name="Google Shape;156;p8"/>
          <p:cNvSpPr/>
          <p:nvPr/>
        </p:nvSpPr>
        <p:spPr>
          <a:xfrm>
            <a:off x="9046027" y="3073642"/>
            <a:ext cx="2732314" cy="584775"/>
          </a:xfrm>
          <a:prstGeom prst="roundRect">
            <a:avLst>
              <a:gd name="adj" fmla="val 16667"/>
            </a:avLst>
          </a:prstGeom>
          <a:solidFill>
            <a:srgbClr val="FFD96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BF9000"/>
              </a:solidFill>
              <a:latin typeface="Calibri"/>
              <a:ea typeface="Calibri"/>
              <a:cs typeface="Calibri"/>
              <a:sym typeface="Calibri"/>
            </a:endParaRPr>
          </a:p>
        </p:txBody>
      </p:sp>
      <p:sp>
        <p:nvSpPr>
          <p:cNvPr id="157" name="Google Shape;157;p8"/>
          <p:cNvSpPr txBox="1"/>
          <p:nvPr/>
        </p:nvSpPr>
        <p:spPr>
          <a:xfrm>
            <a:off x="9046026" y="3152129"/>
            <a:ext cx="273231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GEOG 260, 360, 365</a:t>
            </a:r>
            <a:endParaRPr/>
          </a:p>
        </p:txBody>
      </p:sp>
      <p:sp>
        <p:nvSpPr>
          <p:cNvPr id="158" name="Google Shape;158;p8"/>
          <p:cNvSpPr/>
          <p:nvPr/>
        </p:nvSpPr>
        <p:spPr>
          <a:xfrm>
            <a:off x="9046029" y="4514041"/>
            <a:ext cx="2732314" cy="584775"/>
          </a:xfrm>
          <a:prstGeom prst="roundRect">
            <a:avLst>
              <a:gd name="adj" fmla="val 16667"/>
            </a:avLst>
          </a:prstGeom>
          <a:solidFill>
            <a:srgbClr val="FFD96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BF9000"/>
              </a:solidFill>
              <a:latin typeface="Calibri"/>
              <a:ea typeface="Calibri"/>
              <a:cs typeface="Calibri"/>
              <a:sym typeface="Calibri"/>
            </a:endParaRPr>
          </a:p>
        </p:txBody>
      </p:sp>
      <p:sp>
        <p:nvSpPr>
          <p:cNvPr id="159" name="Google Shape;159;p8"/>
          <p:cNvSpPr txBox="1"/>
          <p:nvPr/>
        </p:nvSpPr>
        <p:spPr>
          <a:xfrm>
            <a:off x="9046028" y="4592528"/>
            <a:ext cx="273231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PSYC 300, 343</a:t>
            </a:r>
            <a:endParaRPr/>
          </a:p>
        </p:txBody>
      </p:sp>
      <p:sp>
        <p:nvSpPr>
          <p:cNvPr id="160" name="Google Shape;160;p8"/>
          <p:cNvSpPr txBox="1"/>
          <p:nvPr/>
        </p:nvSpPr>
        <p:spPr>
          <a:xfrm>
            <a:off x="8810310" y="5369499"/>
            <a:ext cx="31568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BF9000"/>
                </a:solidFill>
                <a:latin typeface="Calibri"/>
                <a:ea typeface="Calibri"/>
                <a:cs typeface="Calibri"/>
                <a:sym typeface="Calibri"/>
              </a:rPr>
              <a:t>ELECTIVES (2)</a:t>
            </a:r>
            <a:endParaRPr/>
          </a:p>
        </p:txBody>
      </p:sp>
      <p:sp>
        <p:nvSpPr>
          <p:cNvPr id="161" name="Google Shape;161;p8"/>
          <p:cNvSpPr/>
          <p:nvPr/>
        </p:nvSpPr>
        <p:spPr>
          <a:xfrm>
            <a:off x="9046027" y="3796155"/>
            <a:ext cx="2732314" cy="584775"/>
          </a:xfrm>
          <a:prstGeom prst="roundRect">
            <a:avLst>
              <a:gd name="adj" fmla="val 16667"/>
            </a:avLst>
          </a:prstGeom>
          <a:solidFill>
            <a:srgbClr val="FFD96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BF9000"/>
              </a:solidFill>
              <a:latin typeface="Calibri"/>
              <a:ea typeface="Calibri"/>
              <a:cs typeface="Calibri"/>
              <a:sym typeface="Calibri"/>
            </a:endParaRPr>
          </a:p>
        </p:txBody>
      </p:sp>
      <p:sp>
        <p:nvSpPr>
          <p:cNvPr id="162" name="Google Shape;162;p8"/>
          <p:cNvSpPr txBox="1"/>
          <p:nvPr/>
        </p:nvSpPr>
        <p:spPr>
          <a:xfrm>
            <a:off x="9046026" y="3874642"/>
            <a:ext cx="273231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MATH 329, 330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9"/>
          <p:cNvPicPr preferRelativeResize="0"/>
          <p:nvPr/>
        </p:nvPicPr>
        <p:blipFill rotWithShape="1">
          <a:blip r:embed="rId3">
            <a:alphaModFix/>
          </a:blip>
          <a:srcRect/>
          <a:stretch/>
        </p:blipFill>
        <p:spPr>
          <a:xfrm>
            <a:off x="11267345" y="6475487"/>
            <a:ext cx="856587" cy="299700"/>
          </a:xfrm>
          <a:prstGeom prst="rect">
            <a:avLst/>
          </a:prstGeom>
          <a:noFill/>
          <a:ln>
            <a:noFill/>
          </a:ln>
        </p:spPr>
      </p:pic>
      <p:sp>
        <p:nvSpPr>
          <p:cNvPr id="168" name="Google Shape;168;p9"/>
          <p:cNvSpPr txBox="1"/>
          <p:nvPr/>
        </p:nvSpPr>
        <p:spPr>
          <a:xfrm>
            <a:off x="68068" y="6475487"/>
            <a:ext cx="403096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A5A5A5"/>
                </a:solidFill>
                <a:latin typeface="Calibri"/>
                <a:ea typeface="Calibri"/>
                <a:cs typeface="Calibri"/>
                <a:sym typeface="Calibri"/>
              </a:rPr>
              <a:t>T. ARNOLD</a:t>
            </a:r>
            <a:endParaRPr/>
          </a:p>
        </p:txBody>
      </p:sp>
      <p:sp>
        <p:nvSpPr>
          <p:cNvPr id="169" name="Google Shape;169;p9"/>
          <p:cNvSpPr txBox="1"/>
          <p:nvPr/>
        </p:nvSpPr>
        <p:spPr>
          <a:xfrm>
            <a:off x="2242456" y="2598003"/>
            <a:ext cx="7707087"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a:solidFill>
                  <a:schemeClr val="dk1"/>
                </a:solidFill>
                <a:latin typeface="Calibri"/>
                <a:ea typeface="Calibri"/>
                <a:cs typeface="Calibri"/>
                <a:sym typeface="Calibri"/>
              </a:rPr>
              <a:t>3. SQL and Python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0"/>
          <p:cNvSpPr txBox="1"/>
          <p:nvPr/>
        </p:nvSpPr>
        <p:spPr>
          <a:xfrm>
            <a:off x="2412449" y="187151"/>
            <a:ext cx="7367101"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u="sng">
                <a:solidFill>
                  <a:schemeClr val="dk1"/>
                </a:solidFill>
                <a:latin typeface="Calibri"/>
                <a:ea typeface="Calibri"/>
                <a:cs typeface="Calibri"/>
                <a:sym typeface="Calibri"/>
              </a:rPr>
              <a:t>What We Have Learned</a:t>
            </a:r>
            <a:endParaRPr/>
          </a:p>
        </p:txBody>
      </p:sp>
      <p:pic>
        <p:nvPicPr>
          <p:cNvPr id="175" name="Google Shape;175;p10"/>
          <p:cNvPicPr preferRelativeResize="0"/>
          <p:nvPr/>
        </p:nvPicPr>
        <p:blipFill rotWithShape="1">
          <a:blip r:embed="rId3">
            <a:alphaModFix/>
          </a:blip>
          <a:srcRect/>
          <a:stretch/>
        </p:blipFill>
        <p:spPr>
          <a:xfrm>
            <a:off x="11267345" y="6475487"/>
            <a:ext cx="856587" cy="299700"/>
          </a:xfrm>
          <a:prstGeom prst="rect">
            <a:avLst/>
          </a:prstGeom>
          <a:noFill/>
          <a:ln>
            <a:noFill/>
          </a:ln>
        </p:spPr>
      </p:pic>
      <p:sp>
        <p:nvSpPr>
          <p:cNvPr id="176" name="Google Shape;176;p10"/>
          <p:cNvSpPr txBox="1"/>
          <p:nvPr/>
        </p:nvSpPr>
        <p:spPr>
          <a:xfrm>
            <a:off x="68068" y="6475487"/>
            <a:ext cx="403096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A5A5A5"/>
                </a:solidFill>
                <a:latin typeface="Calibri"/>
                <a:ea typeface="Calibri"/>
                <a:cs typeface="Calibri"/>
                <a:sym typeface="Calibri"/>
              </a:rPr>
              <a:t>T. ARNOLD</a:t>
            </a:r>
            <a:endParaRPr/>
          </a:p>
        </p:txBody>
      </p:sp>
      <p:sp>
        <p:nvSpPr>
          <p:cNvPr id="177" name="Google Shape;177;p10"/>
          <p:cNvSpPr txBox="1"/>
          <p:nvPr/>
        </p:nvSpPr>
        <p:spPr>
          <a:xfrm>
            <a:off x="588683" y="1720840"/>
            <a:ext cx="6922726" cy="37856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I warned you all at the start of the semester that this course can often feel like we are just learning the programming language R, while in fact we are learning more general concepts from various fields of data science.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As a way of giving a course recap and to illustrate this, let’s look at two other popular languages for data analysis. This is not a complete introduction to them, but a good starting point.</a:t>
            </a:r>
            <a:endParaRPr/>
          </a:p>
        </p:txBody>
      </p:sp>
      <p:pic>
        <p:nvPicPr>
          <p:cNvPr id="178" name="Google Shape;178;p10" descr="python™"/>
          <p:cNvPicPr preferRelativeResize="0"/>
          <p:nvPr/>
        </p:nvPicPr>
        <p:blipFill rotWithShape="1">
          <a:blip r:embed="rId4">
            <a:alphaModFix/>
          </a:blip>
          <a:srcRect/>
          <a:stretch/>
        </p:blipFill>
        <p:spPr>
          <a:xfrm>
            <a:off x="8141955" y="3552912"/>
            <a:ext cx="3619500" cy="1023445"/>
          </a:xfrm>
          <a:prstGeom prst="rect">
            <a:avLst/>
          </a:prstGeom>
          <a:noFill/>
          <a:ln>
            <a:noFill/>
          </a:ln>
        </p:spPr>
      </p:pic>
      <p:pic>
        <p:nvPicPr>
          <p:cNvPr id="179" name="Google Shape;179;p10" descr="PostgreSQL Reviews, Pricing, Key Info, and FAQs"/>
          <p:cNvPicPr preferRelativeResize="0"/>
          <p:nvPr/>
        </p:nvPicPr>
        <p:blipFill rotWithShape="1">
          <a:blip r:embed="rId5">
            <a:alphaModFix/>
          </a:blip>
          <a:srcRect/>
          <a:stretch/>
        </p:blipFill>
        <p:spPr>
          <a:xfrm>
            <a:off x="7969800" y="1619250"/>
            <a:ext cx="3619500" cy="1809750"/>
          </a:xfrm>
          <a:prstGeom prst="rect">
            <a:avLst/>
          </a:prstGeom>
          <a:noFill/>
          <a:ln>
            <a:noFill/>
          </a:ln>
        </p:spPr>
      </p:pic>
    </p:spTree>
  </p:cSld>
  <p:clrMapOvr>
    <a:masterClrMapping/>
  </p:clrMapOvr>
</p:sld>
</file>

<file path=ppt/theme/theme1.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779</Words>
  <Application>Microsoft Macintosh PowerPoint</Application>
  <PresentationFormat>Grand écran</PresentationFormat>
  <Paragraphs>111</Paragraphs>
  <Slides>13</Slides>
  <Notes>13</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13</vt:i4>
      </vt:variant>
    </vt:vector>
  </HeadingPairs>
  <TitlesOfParts>
    <vt:vector size="16" baseType="lpstr">
      <vt:lpstr>Arial</vt:lpstr>
      <vt:lpstr>Calibri</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Arnold, Taylor</dc:creator>
  <cp:lastModifiedBy>Arnold, Taylor</cp:lastModifiedBy>
  <cp:revision>4</cp:revision>
  <dcterms:created xsi:type="dcterms:W3CDTF">2021-04-28T17:57:29Z</dcterms:created>
  <dcterms:modified xsi:type="dcterms:W3CDTF">2024-04-17T15:48:09Z</dcterms:modified>
</cp:coreProperties>
</file>