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7" r:id="rId3"/>
    <p:sldId id="260" r:id="rId4"/>
    <p:sldId id="258" r:id="rId5"/>
    <p:sldId id="259" r:id="rId6"/>
    <p:sldId id="262" r:id="rId7"/>
    <p:sldId id="263" r:id="rId8"/>
    <p:sldId id="281" r:id="rId9"/>
    <p:sldId id="256" r:id="rId10"/>
    <p:sldId id="264" r:id="rId11"/>
    <p:sldId id="265" r:id="rId12"/>
    <p:sldId id="261" r:id="rId13"/>
    <p:sldId id="266" r:id="rId14"/>
    <p:sldId id="26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4694"/>
  </p:normalViewPr>
  <p:slideViewPr>
    <p:cSldViewPr snapToGrid="0" snapToObjects="1">
      <p:cViewPr varScale="1">
        <p:scale>
          <a:sx n="121" d="100"/>
          <a:sy n="121" d="100"/>
        </p:scale>
        <p:origin x="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26/11/2023</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26/11/2023</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Tabular Data</a:t>
            </a:r>
          </a:p>
        </p:txBody>
      </p:sp>
    </p:spTree>
    <p:extLst>
      <p:ext uri="{BB962C8B-B14F-4D97-AF65-F5344CB8AC3E}">
        <p14:creationId xmlns:p14="http://schemas.microsoft.com/office/powerpoint/2010/main" val="124839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75920" y="1036585"/>
            <a:ext cx="9275740" cy="5262979"/>
          </a:xfrm>
          <a:prstGeom prst="rect">
            <a:avLst/>
          </a:prstGeom>
          <a:noFill/>
        </p:spPr>
        <p:txBody>
          <a:bodyPr wrap="square" rtlCol="0">
            <a:spAutoFit/>
          </a:bodyPr>
          <a:lstStyle/>
          <a:p>
            <a:r>
              <a:rPr lang="fr-FR" sz="2400" noProof="1"/>
              <a:t>Functions in R are used to take a number of input objects and generate an output. These range from very simple mathematical functions (sin()) to functions to run long, complex modelling computations.</a:t>
            </a:r>
          </a:p>
          <a:p>
            <a:endParaRPr lang="fr-FR" sz="2400" noProof="1"/>
          </a:p>
          <a:p>
            <a:r>
              <a:rPr lang="fr-FR" sz="2400" noProof="1"/>
              <a:t>The inputs to a functions can be set by name or position. Some inputs will have default values that are used if we do not overide them. For example, all of these forms are the same:</a:t>
            </a:r>
          </a:p>
          <a:p>
            <a:endParaRPr lang="fr-FR" sz="2400" noProof="1"/>
          </a:p>
          <a:p>
            <a:r>
              <a:rPr lang="fr-FR" sz="2400" noProof="1"/>
              <a:t>	</a:t>
            </a:r>
            <a:r>
              <a:rPr lang="fr-FR" sz="2400" b="1" noProof="1">
                <a:solidFill>
                  <a:schemeClr val="accent4">
                    <a:lumMod val="75000"/>
                  </a:schemeClr>
                </a:solidFill>
              </a:rPr>
              <a:t>read_csv(file = "input.csv")</a:t>
            </a:r>
          </a:p>
          <a:p>
            <a:r>
              <a:rPr lang="fr-FR" sz="2400" b="1" noProof="1">
                <a:solidFill>
                  <a:schemeClr val="accent4">
                    <a:lumMod val="75000"/>
                  </a:schemeClr>
                </a:solidFill>
              </a:rPr>
              <a:t>	read_csv("input.csv")</a:t>
            </a:r>
          </a:p>
          <a:p>
            <a:r>
              <a:rPr lang="fr-FR" sz="2400" b="1" noProof="1">
                <a:solidFill>
                  <a:schemeClr val="accent4">
                    <a:lumMod val="75000"/>
                  </a:schemeClr>
                </a:solidFill>
              </a:rPr>
              <a:t>	read_csv("input.csv", col_names = TRUE, skip = 0)</a:t>
            </a:r>
            <a:r>
              <a:rPr lang="fr-FR" sz="2400" b="1" noProof="1">
                <a:solidFill>
                  <a:schemeClr val="accent1">
                    <a:lumMod val="75000"/>
                  </a:schemeClr>
                </a:solidFill>
              </a:rPr>
              <a:t> </a:t>
            </a:r>
            <a:endParaRPr lang="fr-FR" sz="2400" b="1" noProof="1">
              <a:solidFill>
                <a:schemeClr val="accent4">
                  <a:lumMod val="75000"/>
                </a:schemeClr>
              </a:solidFill>
            </a:endParaRPr>
          </a:p>
          <a:p>
            <a:endParaRPr lang="fr-FR" sz="2400" b="1" noProof="1">
              <a:solidFill>
                <a:schemeClr val="accent4">
                  <a:lumMod val="75000"/>
                </a:schemeClr>
              </a:solidFill>
            </a:endParaRPr>
          </a:p>
          <a:p>
            <a:r>
              <a:rPr lang="fr-FR" sz="2400" noProof="1"/>
              <a:t>You can see the arguments, names, and default values looking at the documention in the help tab (lower right-side in RStudio).</a:t>
            </a:r>
          </a:p>
        </p:txBody>
      </p:sp>
    </p:spTree>
    <p:extLst>
      <p:ext uri="{BB962C8B-B14F-4D97-AF65-F5344CB8AC3E}">
        <p14:creationId xmlns:p14="http://schemas.microsoft.com/office/powerpoint/2010/main" val="14866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Pipes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44374" y="1074509"/>
            <a:ext cx="9622971" cy="5016758"/>
          </a:xfrm>
          <a:prstGeom prst="rect">
            <a:avLst/>
          </a:prstGeom>
          <a:noFill/>
        </p:spPr>
        <p:txBody>
          <a:bodyPr wrap="square" rtlCol="0">
            <a:spAutoFit/>
          </a:bodyPr>
          <a:lstStyle/>
          <a:p>
            <a:r>
              <a:rPr lang="fr-FR" sz="2000" noProof="1"/>
              <a:t>The pipe operator (|&gt;) allows us to pass the output of one function to the first input of another function. It is very useful in code for data science because we often apply a chain of different functions to a dataset. Conside this example that applies a sequence of functions to the number 8:</a:t>
            </a:r>
          </a:p>
          <a:p>
            <a:endParaRPr lang="fr-FR" sz="2000" noProof="1"/>
          </a:p>
          <a:p>
            <a:r>
              <a:rPr lang="fr-FR" sz="2000" noProof="1"/>
              <a:t>	</a:t>
            </a:r>
            <a:r>
              <a:rPr lang="fr-FR" sz="2000" b="1" noProof="1">
                <a:solidFill>
                  <a:schemeClr val="accent4">
                    <a:lumMod val="75000"/>
                  </a:schemeClr>
                </a:solidFill>
              </a:rPr>
              <a:t>abs(tan(log(exp(8), base = 2)))</a:t>
            </a:r>
          </a:p>
          <a:p>
            <a:endParaRPr lang="fr-FR" sz="2000" noProof="1"/>
          </a:p>
          <a:p>
            <a:r>
              <a:rPr lang="fr-FR" sz="2000" noProof="1"/>
              <a:t>We can re-write this using pipes as follows:</a:t>
            </a:r>
          </a:p>
          <a:p>
            <a:endParaRPr lang="fr-FR" sz="2000" noProof="1"/>
          </a:p>
          <a:p>
            <a:r>
              <a:rPr lang="fr-FR" sz="2000" noProof="1"/>
              <a:t>	</a:t>
            </a:r>
            <a:r>
              <a:rPr lang="fr-FR" sz="2000" b="1" noProof="1">
                <a:solidFill>
                  <a:schemeClr val="accent4">
                    <a:lumMod val="75000"/>
                  </a:schemeClr>
                </a:solidFill>
              </a:rPr>
              <a:t>8 |&gt;</a:t>
            </a:r>
          </a:p>
          <a:p>
            <a:r>
              <a:rPr lang="fr-FR" sz="2000" b="1" noProof="1">
                <a:solidFill>
                  <a:schemeClr val="accent4">
                    <a:lumMod val="75000"/>
                  </a:schemeClr>
                </a:solidFill>
              </a:rPr>
              <a:t>	  exp() |&gt;</a:t>
            </a:r>
          </a:p>
          <a:p>
            <a:r>
              <a:rPr lang="fr-FR" sz="2000" b="1" noProof="1">
                <a:solidFill>
                  <a:schemeClr val="accent4">
                    <a:lumMod val="75000"/>
                  </a:schemeClr>
                </a:solidFill>
              </a:rPr>
              <a:t>	  log(base = 2) |&gt;</a:t>
            </a:r>
          </a:p>
          <a:p>
            <a:r>
              <a:rPr lang="fr-FR" sz="2000" b="1" noProof="1">
                <a:solidFill>
                  <a:schemeClr val="accent4">
                    <a:lumMod val="75000"/>
                  </a:schemeClr>
                </a:solidFill>
              </a:rPr>
              <a:t>	  tan() |&gt;</a:t>
            </a:r>
          </a:p>
          <a:p>
            <a:r>
              <a:rPr lang="fr-FR" sz="2000" b="1" noProof="1">
                <a:solidFill>
                  <a:schemeClr val="accent4">
                    <a:lumMod val="75000"/>
                  </a:schemeClr>
                </a:solidFill>
              </a:rPr>
              <a:t>	  abs()</a:t>
            </a:r>
          </a:p>
          <a:p>
            <a:endParaRPr lang="fr-FR" sz="2000" noProof="1"/>
          </a:p>
          <a:p>
            <a:r>
              <a:rPr lang="fr-FR" sz="2000" noProof="1"/>
              <a:t>This is perhaps overkill here, but will be very helpful in future applications.</a:t>
            </a:r>
          </a:p>
        </p:txBody>
      </p:sp>
    </p:spTree>
    <p:extLst>
      <p:ext uri="{BB962C8B-B14F-4D97-AF65-F5344CB8AC3E}">
        <p14:creationId xmlns:p14="http://schemas.microsoft.com/office/powerpoint/2010/main" val="223093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Formating Code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32746" y="1324881"/>
            <a:ext cx="9622971" cy="4708981"/>
          </a:xfrm>
          <a:prstGeom prst="rect">
            <a:avLst/>
          </a:prstGeom>
          <a:noFill/>
        </p:spPr>
        <p:txBody>
          <a:bodyPr wrap="square" rtlCol="0">
            <a:spAutoFit/>
          </a:bodyPr>
          <a:lstStyle/>
          <a:p>
            <a:r>
              <a:rPr lang="en-US" sz="2000" dirty="0"/>
              <a:t>As mentioned in the notes, formatting code correctly is </a:t>
            </a:r>
            <a:r>
              <a:rPr lang="en-US" sz="2000" b="1" dirty="0"/>
              <a:t>very</a:t>
            </a:r>
            <a:r>
              <a:rPr lang="en-US" sz="2000" dirty="0"/>
              <a:t> important. This is perhaps the most common thing I take points off for on the first exam. We'll follow these rules:</a:t>
            </a:r>
          </a:p>
          <a:p>
            <a:endParaRPr lang="en-US" sz="2000" dirty="0"/>
          </a:p>
          <a:p>
            <a:r>
              <a:rPr lang="en-US" sz="2000" dirty="0"/>
              <a:t>    put one space before and after an equal's sign or assignment arrow</a:t>
            </a:r>
          </a:p>
          <a:p>
            <a:r>
              <a:rPr lang="en-US" sz="2000" dirty="0"/>
              <a:t>    put one space after a comma, but no space before a comma</a:t>
            </a:r>
          </a:p>
          <a:p>
            <a:r>
              <a:rPr lang="en-US" sz="2000" dirty="0"/>
              <a:t>    put one space around mathematical operations (such as + and *)</a:t>
            </a:r>
          </a:p>
          <a:p>
            <a:endParaRPr lang="en-US" sz="2000" dirty="0"/>
          </a:p>
          <a:p>
            <a:r>
              <a:rPr lang="en-US" sz="2000" dirty="0"/>
              <a:t>And three more dealing with pipes:</a:t>
            </a:r>
          </a:p>
          <a:p>
            <a:r>
              <a:rPr lang="en-US" sz="2000" dirty="0"/>
              <a:t> </a:t>
            </a:r>
          </a:p>
          <a:p>
            <a:r>
              <a:rPr lang="en-US" sz="2000" dirty="0"/>
              <a:t>    start a chain of pipes with the input dataset</a:t>
            </a:r>
          </a:p>
          <a:p>
            <a:r>
              <a:rPr lang="en-US" sz="2000" dirty="0"/>
              <a:t>    use a new line after a pipe</a:t>
            </a:r>
          </a:p>
          <a:p>
            <a:r>
              <a:rPr lang="en-US" sz="2000" dirty="0"/>
              <a:t>    indent every line that follows a pipe with two extra spaces</a:t>
            </a:r>
          </a:p>
          <a:p>
            <a:endParaRPr lang="en-US" sz="2000" dirty="0"/>
          </a:p>
          <a:p>
            <a:r>
              <a:rPr lang="en-US" sz="2000" dirty="0"/>
              <a:t>The best way to follow these formatting rules is to just mimic they way I write code in the notes. It will quickly become second nature.</a:t>
            </a:r>
          </a:p>
        </p:txBody>
      </p:sp>
    </p:spTree>
    <p:extLst>
      <p:ext uri="{BB962C8B-B14F-4D97-AF65-F5344CB8AC3E}">
        <p14:creationId xmlns:p14="http://schemas.microsoft.com/office/powerpoint/2010/main" val="204510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Naming Things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991605" y="1112786"/>
            <a:ext cx="8230560" cy="5262979"/>
          </a:xfrm>
          <a:prstGeom prst="rect">
            <a:avLst/>
          </a:prstGeom>
          <a:noFill/>
        </p:spPr>
        <p:txBody>
          <a:bodyPr wrap="square" rtlCol="0">
            <a:spAutoFit/>
          </a:bodyPr>
          <a:lstStyle/>
          <a:p>
            <a:r>
              <a:rPr lang="fr-FR" sz="2400" noProof="1"/>
              <a:t>When doing data science one often has to create names for things. For example, files, features, functions, and objects. To simplify things, we will use a small set of </a:t>
            </a:r>
            <a:r>
              <a:rPr lang="fr-FR" sz="2400" b="1" noProof="1"/>
              <a:t>rules</a:t>
            </a:r>
            <a:r>
              <a:rPr lang="fr-FR" sz="2400" noProof="1"/>
              <a:t> that we will apply to everything:</a:t>
            </a:r>
          </a:p>
          <a:p>
            <a:endParaRPr lang="fr-FR" sz="2400" noProof="1"/>
          </a:p>
          <a:p>
            <a:r>
              <a:rPr lang="fr-FR" sz="2400" noProof="1"/>
              <a:t>        ↣ only use lowercase letters, numbers, and underscores           </a:t>
            </a:r>
          </a:p>
          <a:p>
            <a:r>
              <a:rPr lang="fr-FR" sz="2400" noProof="1"/>
              <a:t>        ↣ start all names with lowercase letters</a:t>
            </a:r>
          </a:p>
          <a:p>
            <a:endParaRPr lang="fr-FR" sz="2400" noProof="1"/>
          </a:p>
          <a:p>
            <a:r>
              <a:rPr lang="fr-FR" sz="2400" noProof="1"/>
              <a:t>You should also try to make names short and simple while being easy to understand and memorize.</a:t>
            </a:r>
          </a:p>
          <a:p>
            <a:endParaRPr lang="fr-FR" sz="2400" noProof="1"/>
          </a:p>
          <a:p>
            <a:r>
              <a:rPr lang="fr-FR" sz="2400" noProof="1"/>
              <a:t>       Bad     ➝  </a:t>
            </a:r>
            <a:r>
              <a:rPr lang="fr-FR" sz="2400" b="1" noProof="1">
                <a:solidFill>
                  <a:schemeClr val="accent4">
                    <a:lumMod val="75000"/>
                  </a:schemeClr>
                </a:solidFill>
              </a:rPr>
              <a:t>WeightOfDogInKilograms</a:t>
            </a:r>
          </a:p>
          <a:p>
            <a:r>
              <a:rPr lang="fr-FR" sz="2400" noProof="1"/>
              <a:t>       Better ➝  </a:t>
            </a:r>
            <a:r>
              <a:rPr lang="fr-FR" sz="2400" b="1" noProof="1">
                <a:solidFill>
                  <a:schemeClr val="accent4">
                    <a:lumMod val="75000"/>
                  </a:schemeClr>
                </a:solidFill>
              </a:rPr>
              <a:t>weight_of_dog_in_kgs</a:t>
            </a:r>
          </a:p>
          <a:p>
            <a:r>
              <a:rPr lang="fr-FR" sz="2400" noProof="1"/>
              <a:t>       Best     ➝ </a:t>
            </a:r>
            <a:r>
              <a:rPr lang="fr-FR" sz="2400" b="1" noProof="1">
                <a:solidFill>
                  <a:schemeClr val="accent4">
                    <a:lumMod val="75000"/>
                  </a:schemeClr>
                </a:solidFill>
              </a:rPr>
              <a:t>weight</a:t>
            </a:r>
            <a:r>
              <a:rPr lang="fr-FR" sz="2400" noProof="1"/>
              <a:t> </a:t>
            </a:r>
          </a:p>
        </p:txBody>
      </p:sp>
    </p:spTree>
    <p:extLst>
      <p:ext uri="{BB962C8B-B14F-4D97-AF65-F5344CB8AC3E}">
        <p14:creationId xmlns:p14="http://schemas.microsoft.com/office/powerpoint/2010/main" val="401194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R Markdown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2677656"/>
          </a:xfrm>
          <a:prstGeom prst="rect">
            <a:avLst/>
          </a:prstGeom>
          <a:noFill/>
        </p:spPr>
        <p:txBody>
          <a:bodyPr wrap="square" rtlCol="0">
            <a:spAutoFit/>
          </a:bodyPr>
          <a:lstStyle/>
          <a:p>
            <a:r>
              <a:rPr lang="fr-FR" sz="2400" noProof="1"/>
              <a:t>There are three ways to run R code in an R Markdown file:</a:t>
            </a:r>
          </a:p>
          <a:p>
            <a:endParaRPr lang="fr-FR" sz="2400" noProof="1"/>
          </a:p>
          <a:p>
            <a:r>
              <a:rPr lang="fr-FR" sz="2400" noProof="1"/>
              <a:t>    1. Run an entire chunk of code with the green arrow button or:</a:t>
            </a:r>
          </a:p>
          <a:p>
            <a:r>
              <a:rPr lang="fr-FR" sz="2400" noProof="1"/>
              <a:t>             Ctrl + Shift + Enter (Windows) or </a:t>
            </a:r>
            <a:r>
              <a:rPr lang="fr-FR" sz="2400" dirty="0"/>
              <a:t>⌘ </a:t>
            </a:r>
            <a:r>
              <a:rPr lang="fr-FR" sz="2400" noProof="1"/>
              <a:t>+ Shift + Enter (macOS)</a:t>
            </a:r>
          </a:p>
          <a:p>
            <a:r>
              <a:rPr lang="fr-FR" sz="2400" noProof="1"/>
              <a:t>    2. To run a highlighted chunk of code:</a:t>
            </a:r>
          </a:p>
          <a:p>
            <a:r>
              <a:rPr lang="fr-FR" sz="2400" noProof="1"/>
              <a:t>	Ctrl + Enter (Windows) or </a:t>
            </a:r>
            <a:r>
              <a:rPr lang="fr-FR" sz="2400" dirty="0"/>
              <a:t>⌘ </a:t>
            </a:r>
            <a:r>
              <a:rPr lang="fr-FR" sz="2400" noProof="1"/>
              <a:t>+ Enter (macOS)</a:t>
            </a:r>
          </a:p>
          <a:p>
            <a:r>
              <a:rPr lang="fr-FR" sz="2400" noProof="1"/>
              <a:t>    3. To create an </a:t>
            </a:r>
            <a:r>
              <a:rPr lang="fr-FR" sz="2400" i="1" noProof="1"/>
              <a:t>knit</a:t>
            </a:r>
            <a:r>
              <a:rPr lang="fr-FR" sz="2400" noProof="1"/>
              <a:t> HTML output of the entire file, click the ball of yarn.</a:t>
            </a:r>
          </a:p>
        </p:txBody>
      </p:sp>
    </p:spTree>
    <p:extLst>
      <p:ext uri="{BB962C8B-B14F-4D97-AF65-F5344CB8AC3E}">
        <p14:creationId xmlns:p14="http://schemas.microsoft.com/office/powerpoint/2010/main" val="211942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Tree>
    <p:extLst>
      <p:ext uri="{BB962C8B-B14F-4D97-AF65-F5344CB8AC3E}">
        <p14:creationId xmlns:p14="http://schemas.microsoft.com/office/powerpoint/2010/main" val="41057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7D46A143-1196-0F4C-B42C-6EC904A9302F}"/>
              </a:ext>
            </a:extLst>
          </p:cNvPr>
          <p:cNvSpPr/>
          <p:nvPr/>
        </p:nvSpPr>
        <p:spPr>
          <a:xfrm>
            <a:off x="4713044" y="5157228"/>
            <a:ext cx="5519527" cy="461666"/>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88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4" name="ZoneTexte 33">
            <a:extLst>
              <a:ext uri="{FF2B5EF4-FFF2-40B4-BE49-F238E27FC236}">
                <a16:creationId xmlns:a16="http://schemas.microsoft.com/office/drawing/2014/main" id="{9B27F559-8159-D843-9EA4-878FE9DCF50C}"/>
              </a:ext>
            </a:extLst>
          </p:cNvPr>
          <p:cNvSpPr txBox="1"/>
          <p:nvPr/>
        </p:nvSpPr>
        <p:spPr>
          <a:xfrm>
            <a:off x="5830954" y="2224808"/>
            <a:ext cx="4129473" cy="461665"/>
          </a:xfrm>
          <a:prstGeom prst="rect">
            <a:avLst/>
          </a:prstGeom>
          <a:noFill/>
        </p:spPr>
        <p:txBody>
          <a:bodyPr wrap="square" rtlCol="0">
            <a:spAutoFit/>
          </a:bodyPr>
          <a:lstStyle/>
          <a:p>
            <a:pPr algn="ctr"/>
            <a:r>
              <a:rPr lang="fr-FR" sz="2400" b="1" noProof="1">
                <a:solidFill>
                  <a:schemeClr val="accent6">
                    <a:lumMod val="75000"/>
                  </a:schemeClr>
                </a:solidFill>
              </a:rPr>
              <a:t>Columns ⇒ Features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7" name="ZoneTexte 36">
            <a:extLst>
              <a:ext uri="{FF2B5EF4-FFF2-40B4-BE49-F238E27FC236}">
                <a16:creationId xmlns:a16="http://schemas.microsoft.com/office/drawing/2014/main" id="{1C8708B0-79F7-2F4E-A98A-4521AE0CD39D}"/>
              </a:ext>
            </a:extLst>
          </p:cNvPr>
          <p:cNvSpPr txBox="1"/>
          <p:nvPr/>
        </p:nvSpPr>
        <p:spPr>
          <a:xfrm>
            <a:off x="6585319" y="2610377"/>
            <a:ext cx="2620742" cy="584775"/>
          </a:xfrm>
          <a:prstGeom prst="rect">
            <a:avLst/>
          </a:prstGeom>
          <a:noFill/>
        </p:spPr>
        <p:txBody>
          <a:bodyPr wrap="square" rtlCol="0">
            <a:spAutoFit/>
          </a:bodyPr>
          <a:lstStyle/>
          <a:p>
            <a:pPr algn="ctr"/>
            <a:r>
              <a:rPr lang="fr-FR" sz="1600" noProof="1">
                <a:solidFill>
                  <a:schemeClr val="accent6">
                    <a:lumMod val="60000"/>
                    <a:lumOff val="40000"/>
                  </a:schemeClr>
                </a:solidFill>
              </a:rPr>
              <a:t>each feature has name and a data type</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 coins arrondis 42">
            <a:extLst>
              <a:ext uri="{FF2B5EF4-FFF2-40B4-BE49-F238E27FC236}">
                <a16:creationId xmlns:a16="http://schemas.microsoft.com/office/drawing/2014/main" id="{74483B3E-3146-3A49-913B-D82CD293FBB4}"/>
              </a:ext>
            </a:extLst>
          </p:cNvPr>
          <p:cNvSpPr/>
          <p:nvPr/>
        </p:nvSpPr>
        <p:spPr>
          <a:xfrm>
            <a:off x="6836951" y="3325232"/>
            <a:ext cx="1871631" cy="320232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0803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335864" y="1351508"/>
            <a:ext cx="9542042" cy="4154984"/>
          </a:xfrm>
          <a:prstGeom prst="rect">
            <a:avLst/>
          </a:prstGeom>
          <a:noFill/>
        </p:spPr>
        <p:txBody>
          <a:bodyPr wrap="square" rtlCol="0">
            <a:spAutoFit/>
          </a:bodyPr>
          <a:lstStyle/>
          <a:p>
            <a:r>
              <a:rPr lang="fr-FR" sz="2400" noProof="1"/>
              <a:t>Each feature (column) in the tabular data model has a </a:t>
            </a:r>
            <a:r>
              <a:rPr lang="fr-FR" sz="2400" b="1" noProof="1"/>
              <a:t>data type</a:t>
            </a:r>
            <a:r>
              <a:rPr lang="fr-FR" sz="2400" noProof="1"/>
              <a:t> associated with it. This is not always explicit in way the dataset is saved, but will be defined when we are working with it in R. </a:t>
            </a:r>
          </a:p>
          <a:p>
            <a:endParaRPr lang="fr-FR" sz="2400" noProof="1"/>
          </a:p>
          <a:p>
            <a:r>
              <a:rPr lang="fr-FR" sz="2400" noProof="1"/>
              <a:t>The two most common data types we will see are:</a:t>
            </a:r>
          </a:p>
          <a:p>
            <a:endParaRPr lang="fr-FR" sz="2400" noProof="1"/>
          </a:p>
          <a:p>
            <a:r>
              <a:rPr lang="fr-FR" sz="2400" noProof="1"/>
              <a:t>        ↣ </a:t>
            </a:r>
            <a:r>
              <a:rPr lang="fr-FR" sz="2400" b="1" noProof="1"/>
              <a:t>numeric: </a:t>
            </a:r>
            <a:r>
              <a:rPr lang="fr-FR" sz="2400" noProof="1"/>
              <a:t>everything can be represented by a number</a:t>
            </a:r>
            <a:endParaRPr lang="fr-FR" sz="2400" b="1" noProof="1"/>
          </a:p>
          <a:p>
            <a:r>
              <a:rPr lang="fr-FR" sz="2400" noProof="1"/>
              <a:t>        ↣ </a:t>
            </a:r>
            <a:r>
              <a:rPr lang="fr-FR" sz="2400" b="1" noProof="1"/>
              <a:t>character: </a:t>
            </a:r>
            <a:r>
              <a:rPr lang="fr-FR" sz="2400" noProof="1"/>
              <a:t>arbitrary sequences of any characters</a:t>
            </a:r>
          </a:p>
          <a:p>
            <a:endParaRPr lang="fr-FR" sz="2400" noProof="1"/>
          </a:p>
          <a:p>
            <a:r>
              <a:rPr lang="fr-FR" sz="2400" noProof="1"/>
              <a:t>There is a single type for each feature; we cannot mix and match data types. We will see other data types as they arise in our work.</a:t>
            </a:r>
          </a:p>
        </p:txBody>
      </p:sp>
    </p:spTree>
    <p:extLst>
      <p:ext uri="{BB962C8B-B14F-4D97-AF65-F5344CB8AC3E}">
        <p14:creationId xmlns:p14="http://schemas.microsoft.com/office/powerpoint/2010/main" val="181787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2701903" y="3120601"/>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4748418" y="3120601"/>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6794933" y="3120601"/>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2750649" y="3582266"/>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4772791" y="3582266"/>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6746187" y="3582266"/>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2750649" y="4043931"/>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4772791" y="4043931"/>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6746187" y="4043931"/>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2750649" y="4505596"/>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4772791" y="4505596"/>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6746187" y="4505596"/>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2701903" y="4967261"/>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4772791" y="4967261"/>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6746187" y="4967261"/>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2750649" y="5428926"/>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4772791" y="5428926"/>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6746187" y="5428926"/>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2726276" y="5890591"/>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4748418" y="5890591"/>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6721814" y="5890591"/>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9787" y="1160182"/>
            <a:ext cx="8159555" cy="461665"/>
          </a:xfrm>
          <a:prstGeom prst="rect">
            <a:avLst/>
          </a:prstGeom>
          <a:noFill/>
        </p:spPr>
        <p:txBody>
          <a:bodyPr wrap="square" rtlCol="0">
            <a:spAutoFit/>
          </a:bodyPr>
          <a:lstStyle/>
          <a:p>
            <a:r>
              <a:rPr lang="fr-FR" sz="2400" noProof="1"/>
              <a:t>Implied data types in our example:</a:t>
            </a:r>
          </a:p>
        </p:txBody>
      </p:sp>
      <p:sp>
        <p:nvSpPr>
          <p:cNvPr id="39" name="ZoneTexte 38">
            <a:extLst>
              <a:ext uri="{FF2B5EF4-FFF2-40B4-BE49-F238E27FC236}">
                <a16:creationId xmlns:a16="http://schemas.microsoft.com/office/drawing/2014/main" id="{1BD22DCE-0C45-AD4E-9E6B-F4C766E67D0A}"/>
              </a:ext>
            </a:extLst>
          </p:cNvPr>
          <p:cNvSpPr txBox="1"/>
          <p:nvPr/>
        </p:nvSpPr>
        <p:spPr>
          <a:xfrm>
            <a:off x="2135614" y="1746166"/>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character</a:t>
            </a:r>
          </a:p>
          <a:p>
            <a:pPr algn="ctr"/>
            <a:r>
              <a:rPr lang="fr-FR" sz="2400" b="1" noProof="1">
                <a:solidFill>
                  <a:schemeClr val="accent5">
                    <a:lumMod val="75000"/>
                  </a:schemeClr>
                </a:solidFill>
              </a:rPr>
              <a:t>&lt;chr&gt;</a:t>
            </a:r>
          </a:p>
        </p:txBody>
      </p:sp>
      <p:sp>
        <p:nvSpPr>
          <p:cNvPr id="29" name="ZoneTexte 28">
            <a:extLst>
              <a:ext uri="{FF2B5EF4-FFF2-40B4-BE49-F238E27FC236}">
                <a16:creationId xmlns:a16="http://schemas.microsoft.com/office/drawing/2014/main" id="{8017E9C9-988F-CD4B-A5AF-21D0A2C41F32}"/>
              </a:ext>
            </a:extLst>
          </p:cNvPr>
          <p:cNvSpPr txBox="1"/>
          <p:nvPr/>
        </p:nvSpPr>
        <p:spPr>
          <a:xfrm>
            <a:off x="4175620" y="1741865"/>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&lt;dbl&gt;</a:t>
            </a:r>
          </a:p>
        </p:txBody>
      </p:sp>
      <p:sp>
        <p:nvSpPr>
          <p:cNvPr id="30" name="ZoneTexte 29">
            <a:extLst>
              <a:ext uri="{FF2B5EF4-FFF2-40B4-BE49-F238E27FC236}">
                <a16:creationId xmlns:a16="http://schemas.microsoft.com/office/drawing/2014/main" id="{D00A88C8-CE0A-5642-B83A-B63A7830B922}"/>
              </a:ext>
            </a:extLst>
          </p:cNvPr>
          <p:cNvSpPr txBox="1"/>
          <p:nvPr/>
        </p:nvSpPr>
        <p:spPr>
          <a:xfrm>
            <a:off x="6145707" y="1736020"/>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&lt;int&gt;</a:t>
            </a:r>
          </a:p>
        </p:txBody>
      </p:sp>
      <p:cxnSp>
        <p:nvCxnSpPr>
          <p:cNvPr id="31" name="Connecteur droit avec flèche 30">
            <a:extLst>
              <a:ext uri="{FF2B5EF4-FFF2-40B4-BE49-F238E27FC236}">
                <a16:creationId xmlns:a16="http://schemas.microsoft.com/office/drawing/2014/main" id="{A7E5C8AA-79EA-0742-B296-9F3C7E768F4C}"/>
              </a:ext>
            </a:extLst>
          </p:cNvPr>
          <p:cNvCxnSpPr>
            <a:cxnSpLocks/>
            <a:endCxn id="48" idx="0"/>
          </p:cNvCxnSpPr>
          <p:nvPr/>
        </p:nvCxnSpPr>
        <p:spPr>
          <a:xfrm>
            <a:off x="3676415" y="2654298"/>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6042E3F1-35B7-684D-BFCC-E75D12B2BF89}"/>
              </a:ext>
            </a:extLst>
          </p:cNvPr>
          <p:cNvCxnSpPr>
            <a:cxnSpLocks/>
          </p:cNvCxnSpPr>
          <p:nvPr/>
        </p:nvCxnSpPr>
        <p:spPr>
          <a:xfrm>
            <a:off x="5733462" y="2581410"/>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22FC470E-19CE-EF4A-B81B-D41A1E0EDC70}"/>
              </a:ext>
            </a:extLst>
          </p:cNvPr>
          <p:cNvCxnSpPr>
            <a:cxnSpLocks/>
          </p:cNvCxnSpPr>
          <p:nvPr/>
        </p:nvCxnSpPr>
        <p:spPr>
          <a:xfrm>
            <a:off x="7693017" y="2594896"/>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7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Intro to R</a:t>
            </a:r>
          </a:p>
        </p:txBody>
      </p:sp>
    </p:spTree>
    <p:extLst>
      <p:ext uri="{BB962C8B-B14F-4D97-AF65-F5344CB8AC3E}">
        <p14:creationId xmlns:p14="http://schemas.microsoft.com/office/powerpoint/2010/main" val="22566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Objects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3046988"/>
          </a:xfrm>
          <a:prstGeom prst="rect">
            <a:avLst/>
          </a:prstGeom>
          <a:noFill/>
        </p:spPr>
        <p:txBody>
          <a:bodyPr wrap="square" rtlCol="0">
            <a:spAutoFit/>
          </a:bodyPr>
          <a:lstStyle/>
          <a:p>
            <a:r>
              <a:rPr lang="fr-FR" sz="2400" noProof="1"/>
              <a:t>As described in the notes, everything in R is an object. We can save new objects by assigning a value to a name with the arrow (&lt;-) operator:</a:t>
            </a:r>
          </a:p>
          <a:p>
            <a:endParaRPr lang="fr-FR" sz="2400" noProof="1"/>
          </a:p>
          <a:p>
            <a:r>
              <a:rPr lang="fr-FR" sz="2400" noProof="1"/>
              <a:t>	</a:t>
            </a:r>
            <a:r>
              <a:rPr lang="fr-FR" sz="2400" b="1" noProof="1">
                <a:solidFill>
                  <a:schemeClr val="accent4">
                    <a:lumMod val="75000"/>
                  </a:schemeClr>
                </a:solidFill>
              </a:rPr>
              <a:t>almost_pi &lt;- 3.14</a:t>
            </a:r>
          </a:p>
          <a:p>
            <a:r>
              <a:rPr lang="fr-FR" sz="2400" b="1" noProof="1">
                <a:solidFill>
                  <a:schemeClr val="accent4">
                    <a:lumMod val="75000"/>
                  </a:schemeClr>
                </a:solidFill>
              </a:rPr>
              <a:t>	almost_e &lt;- 2.718</a:t>
            </a:r>
          </a:p>
          <a:p>
            <a:r>
              <a:rPr lang="fr-FR" sz="2400" b="1" noProof="1">
                <a:solidFill>
                  <a:schemeClr val="accent4">
                    <a:lumMod val="75000"/>
                  </a:schemeClr>
                </a:solidFill>
              </a:rPr>
              <a:t>	almost_phi &lt;- 1.618</a:t>
            </a:r>
            <a:endParaRPr lang="fr-FR" sz="2400" noProof="1">
              <a:solidFill>
                <a:schemeClr val="accent4">
                  <a:lumMod val="75000"/>
                </a:schemeClr>
              </a:solidFill>
            </a:endParaRPr>
          </a:p>
          <a:p>
            <a:endParaRPr lang="fr-FR" sz="2400" b="1" noProof="1">
              <a:solidFill>
                <a:schemeClr val="accent4">
                  <a:lumMod val="75000"/>
                </a:schemeClr>
              </a:solidFill>
            </a:endParaRPr>
          </a:p>
          <a:p>
            <a:endParaRPr lang="fr-FR" sz="2400" b="1" noProof="1">
              <a:solidFill>
                <a:schemeClr val="accent4">
                  <a:lumMod val="75000"/>
                </a:schemeClr>
              </a:solidFill>
            </a:endParaRPr>
          </a:p>
        </p:txBody>
      </p:sp>
    </p:spTree>
    <p:extLst>
      <p:ext uri="{BB962C8B-B14F-4D97-AF65-F5344CB8AC3E}">
        <p14:creationId xmlns:p14="http://schemas.microsoft.com/office/powerpoint/2010/main" val="35245611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1076</Words>
  <Application>Microsoft Macintosh PowerPoint</Application>
  <PresentationFormat>Grand écran</PresentationFormat>
  <Paragraphs>197</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19</cp:revision>
  <dcterms:created xsi:type="dcterms:W3CDTF">2021-04-28T17:57:29Z</dcterms:created>
  <dcterms:modified xsi:type="dcterms:W3CDTF">2023-11-26T22:12:15Z</dcterms:modified>
</cp:coreProperties>
</file>