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A7279-E60E-0F4B-A492-5BF69316071C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3A460-0244-0A48-960D-03CDE98D2A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2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1. Intro to Grammar of Graphics</a:t>
            </a:r>
          </a:p>
        </p:txBody>
      </p:sp>
    </p:spTree>
    <p:extLst>
      <p:ext uri="{BB962C8B-B14F-4D97-AF65-F5344CB8AC3E}">
        <p14:creationId xmlns:p14="http://schemas.microsoft.com/office/powerpoint/2010/main" val="124839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Fixed Aesthetic Syntax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D01A3D1-F3C0-6746-9D78-D533E43C6AD8}"/>
              </a:ext>
            </a:extLst>
          </p:cNvPr>
          <p:cNvSpPr txBox="1"/>
          <p:nvPr/>
        </p:nvSpPr>
        <p:spPr>
          <a:xfrm>
            <a:off x="1095063" y="3036779"/>
            <a:ext cx="1019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food |&gt;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ggplot() +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geom_segment(aes(x = calories, xend = calories, yend = total_fat), y = 0)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D62AE1-60B3-9948-8AE5-A8BC99A5A443}"/>
              </a:ext>
            </a:extLst>
          </p:cNvPr>
          <p:cNvSpPr txBox="1"/>
          <p:nvPr/>
        </p:nvSpPr>
        <p:spPr>
          <a:xfrm>
            <a:off x="1545018" y="1420564"/>
            <a:ext cx="9101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segment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  y: </a:t>
            </a:r>
            <a:r>
              <a:rPr lang="fr-FR" sz="2400" b="1" noProof="1"/>
              <a:t>0</a:t>
            </a:r>
            <a:r>
              <a:rPr lang="fr-FR" sz="2400" noProof="1"/>
              <a:t>, xend: calories, yend: total_fat }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5FA9E82-864A-4F4F-9C75-75A4D0352040}"/>
              </a:ext>
            </a:extLst>
          </p:cNvPr>
          <p:cNvCxnSpPr>
            <a:cxnSpLocks/>
          </p:cNvCxnSpPr>
          <p:nvPr/>
        </p:nvCxnSpPr>
        <p:spPr>
          <a:xfrm flipV="1">
            <a:off x="7598979" y="4237108"/>
            <a:ext cx="1660635" cy="10495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1A168FA-ECD3-2447-A7AF-DC1CD9B8A2F2}"/>
              </a:ext>
            </a:extLst>
          </p:cNvPr>
          <p:cNvSpPr txBox="1"/>
          <p:nvPr/>
        </p:nvSpPr>
        <p:spPr>
          <a:xfrm>
            <a:off x="2932386" y="5286703"/>
            <a:ext cx="7882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rgbClr val="C00000"/>
                </a:solidFill>
              </a:rPr>
              <a:t>fixed</a:t>
            </a:r>
            <a:r>
              <a:rPr lang="fr-FR" sz="3200" dirty="0">
                <a:solidFill>
                  <a:srgbClr val="C00000"/>
                </a:solidFill>
              </a:rPr>
              <a:t> </a:t>
            </a:r>
            <a:r>
              <a:rPr lang="fr-FR" sz="3200" dirty="0" err="1">
                <a:solidFill>
                  <a:srgbClr val="C00000"/>
                </a:solidFill>
              </a:rPr>
              <a:t>aesthetics</a:t>
            </a:r>
            <a:r>
              <a:rPr lang="fr-FR" sz="3200" dirty="0">
                <a:solidFill>
                  <a:srgbClr val="C00000"/>
                </a:solidFill>
              </a:rPr>
              <a:t> go OUTSIDE the </a:t>
            </a:r>
            <a:r>
              <a:rPr lang="fr-FR" sz="3200" dirty="0" err="1">
                <a:solidFill>
                  <a:srgbClr val="C00000"/>
                </a:solidFill>
              </a:rPr>
              <a:t>aes</a:t>
            </a:r>
            <a:r>
              <a:rPr lang="fr-FR" sz="3200" dirty="0">
                <a:solidFill>
                  <a:srgbClr val="C00000"/>
                </a:solidFill>
              </a:rPr>
              <a:t> </a:t>
            </a:r>
            <a:r>
              <a:rPr lang="fr-FR" sz="3200" dirty="0" err="1">
                <a:solidFill>
                  <a:srgbClr val="C00000"/>
                </a:solidFill>
              </a:rPr>
              <a:t>function</a:t>
            </a:r>
            <a:endParaRPr lang="fr-FR" sz="3200" dirty="0">
              <a:solidFill>
                <a:srgbClr val="C00000"/>
              </a:solidFill>
            </a:endParaRPr>
          </a:p>
          <a:p>
            <a:pPr algn="ctr"/>
            <a:r>
              <a:rPr lang="fr-FR" sz="3200" dirty="0">
                <a:solidFill>
                  <a:srgbClr val="C00000"/>
                </a:solidFill>
              </a:rPr>
              <a:t>but </a:t>
            </a:r>
            <a:r>
              <a:rPr lang="fr-FR" sz="3200" dirty="0" err="1">
                <a:solidFill>
                  <a:srgbClr val="C00000"/>
                </a:solidFill>
              </a:rPr>
              <a:t>inside</a:t>
            </a:r>
            <a:r>
              <a:rPr lang="fr-FR" sz="3200" dirty="0">
                <a:solidFill>
                  <a:srgbClr val="C00000"/>
                </a:solidFill>
              </a:rPr>
              <a:t> the </a:t>
            </a:r>
            <a:r>
              <a:rPr lang="fr-FR" sz="3200" dirty="0" err="1">
                <a:solidFill>
                  <a:srgbClr val="C00000"/>
                </a:solidFill>
              </a:rPr>
              <a:t>geom</a:t>
            </a:r>
            <a:r>
              <a:rPr lang="fr-FR" sz="3200" dirty="0">
                <a:solidFill>
                  <a:srgbClr val="C00000"/>
                </a:solidFill>
              </a:rPr>
              <a:t>_* </a:t>
            </a:r>
            <a:r>
              <a:rPr lang="fr-FR" sz="3200" dirty="0" err="1">
                <a:solidFill>
                  <a:srgbClr val="C00000"/>
                </a:solidFill>
              </a:rPr>
              <a:t>function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Grammar of Graphics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072053" y="1444850"/>
            <a:ext cx="100478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Data visualizations are made up of layers. Each layer consists of three parts:</a:t>
            </a:r>
          </a:p>
          <a:p>
            <a:endParaRPr lang="fr-FR" sz="2400" noProof="1"/>
          </a:p>
          <a:p>
            <a:r>
              <a:rPr lang="fr-FR" sz="2400" noProof="1"/>
              <a:t>	   </a:t>
            </a:r>
            <a:r>
              <a:rPr lang="fr-FR" sz="2400" b="1" noProof="1"/>
              <a:t>data</a:t>
            </a:r>
            <a:r>
              <a:rPr lang="fr-FR" sz="2400" noProof="1"/>
              <a:t>                  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tabular dataset </a:t>
            </a:r>
            <a:r>
              <a:rPr lang="fr-FR" sz="2400" noProof="1"/>
              <a:t>associated with the layer</a:t>
            </a:r>
          </a:p>
          <a:p>
            <a:endParaRPr lang="fr-FR" sz="2400" noProof="1"/>
          </a:p>
          <a:p>
            <a:r>
              <a:rPr lang="fr-FR" sz="2400" noProof="1"/>
              <a:t>	   </a:t>
            </a:r>
            <a:r>
              <a:rPr lang="fr-FR" sz="2400" b="1" noProof="1"/>
              <a:t>geom                  </a:t>
            </a:r>
            <a:r>
              <a:rPr lang="fr-FR" sz="2400" noProof="1"/>
              <a:t>graphical element associated with each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observation</a:t>
            </a:r>
          </a:p>
          <a:p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fr-FR" sz="2400" b="1" noProof="1"/>
              <a:t>aesthetics           </a:t>
            </a:r>
            <a:r>
              <a:rPr lang="fr-FR" sz="2400" noProof="1"/>
              <a:t> mappings from properties of the plot that</a:t>
            </a:r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	    </a:t>
            </a:r>
            <a:r>
              <a:rPr lang="fr-FR" sz="2400" b="1" noProof="1"/>
              <a:t>(aes)                  </a:t>
            </a:r>
            <a:r>
              <a:rPr lang="fr-FR" sz="2400" noProof="1"/>
              <a:t>associate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features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2400" noProof="1"/>
              <a:t>in the dataset with elements of</a:t>
            </a:r>
          </a:p>
          <a:p>
            <a:r>
              <a:rPr lang="fr-FR" sz="2400" noProof="1"/>
              <a:t>	                               the geometry</a:t>
            </a:r>
          </a:p>
          <a:p>
            <a:endParaRPr lang="fr-FR" sz="2400" noProof="1"/>
          </a:p>
          <a:p>
            <a:r>
              <a:rPr lang="fr-FR" sz="2400" noProof="1"/>
              <a:t>Complex plots can be constructed by putting together multiple layers.</a:t>
            </a:r>
          </a:p>
        </p:txBody>
      </p:sp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Scatter Plot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04798" y="1159122"/>
            <a:ext cx="459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point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 y: total_fat   }</a:t>
            </a:r>
          </a:p>
        </p:txBody>
      </p:sp>
      <p:pic>
        <p:nvPicPr>
          <p:cNvPr id="3" name="Image 2" descr="Une image contenant intérieur, carrelé&#10;&#10;Description générée automatiquement">
            <a:extLst>
              <a:ext uri="{FF2B5EF4-FFF2-40B4-BE49-F238E27FC236}">
                <a16:creationId xmlns:a16="http://schemas.microsoft.com/office/drawing/2014/main" id="{28B7CF7E-EEA9-3B49-907B-2951CF3E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488729" y="3928520"/>
            <a:ext cx="459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each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observation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in the food dataset is represented by a point</a:t>
            </a:r>
          </a:p>
        </p:txBody>
      </p:sp>
    </p:spTree>
    <p:extLst>
      <p:ext uri="{BB962C8B-B14F-4D97-AF65-F5344CB8AC3E}">
        <p14:creationId xmlns:p14="http://schemas.microsoft.com/office/powerpoint/2010/main" val="23925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Text Plot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04798" y="1159122"/>
            <a:ext cx="4593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text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saturated_fat</a:t>
            </a:r>
          </a:p>
          <a:p>
            <a:r>
              <a:rPr lang="fr-FR" sz="2400" noProof="1"/>
              <a:t>               label: item }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9BB78C-00CD-A44C-9E37-C419B550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488730" y="3928520"/>
            <a:ext cx="4409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each </a:t>
            </a:r>
            <a:r>
              <a:rPr lang="fr-FR" sz="2400" b="1" noProof="1">
                <a:solidFill>
                  <a:schemeClr val="accent5">
                    <a:lumMod val="75000"/>
                  </a:schemeClr>
                </a:solidFill>
              </a:rPr>
              <a:t>observation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in the food dataset is represented by a textual label</a:t>
            </a:r>
          </a:p>
        </p:txBody>
      </p:sp>
    </p:spTree>
    <p:extLst>
      <p:ext uri="{BB962C8B-B14F-4D97-AF65-F5344CB8AC3E}">
        <p14:creationId xmlns:p14="http://schemas.microsoft.com/office/powerpoint/2010/main" val="240514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Segment Plot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04798" y="1159122"/>
            <a:ext cx="4593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segment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saturated_fat</a:t>
            </a:r>
          </a:p>
          <a:p>
            <a:r>
              <a:rPr lang="fr-FR" sz="2400" noProof="1"/>
              <a:t>               xend: calories,</a:t>
            </a:r>
          </a:p>
          <a:p>
            <a:r>
              <a:rPr lang="fr-FR" sz="2400" noProof="1"/>
              <a:t>               yend: total_fat }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9BB78C-00CD-A44C-9E37-C419B550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488730" y="3928520"/>
            <a:ext cx="4409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each observation in the food dataset is represented by a vertical line segment</a:t>
            </a:r>
          </a:p>
        </p:txBody>
      </p:sp>
    </p:spTree>
    <p:extLst>
      <p:ext uri="{BB962C8B-B14F-4D97-AF65-F5344CB8AC3E}">
        <p14:creationId xmlns:p14="http://schemas.microsoft.com/office/powerpoint/2010/main" val="358284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Arrow Plot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04798" y="1159122"/>
            <a:ext cx="4593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arrow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saturated_fat</a:t>
            </a:r>
          </a:p>
          <a:p>
            <a:r>
              <a:rPr lang="fr-FR" sz="2400" noProof="1"/>
              <a:t>               xend: calories,</a:t>
            </a:r>
          </a:p>
          <a:p>
            <a:r>
              <a:rPr lang="fr-FR" sz="2400" noProof="1"/>
              <a:t>               yend: total_fat }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9BB78C-00CD-A44C-9E37-C419B550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488730" y="3928520"/>
            <a:ext cx="4409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each observation in the food dataset is represented by a vertical line segment plus an arrow!</a:t>
            </a:r>
          </a:p>
        </p:txBody>
      </p:sp>
    </p:spTree>
    <p:extLst>
      <p:ext uri="{BB962C8B-B14F-4D97-AF65-F5344CB8AC3E}">
        <p14:creationId xmlns:p14="http://schemas.microsoft.com/office/powerpoint/2010/main" val="178622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Syntax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741F12-3FE0-784B-AED4-FCA0DE351254}"/>
              </a:ext>
            </a:extLst>
          </p:cNvPr>
          <p:cNvSpPr txBox="1"/>
          <p:nvPr/>
        </p:nvSpPr>
        <p:spPr>
          <a:xfrm>
            <a:off x="5795320" y="1560449"/>
            <a:ext cx="6396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food |&gt;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ggplot() +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geom_point(aes(x = calories, y = total_fat))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B6E32F-7264-CF44-97D6-EBACFBB1CF79}"/>
              </a:ext>
            </a:extLst>
          </p:cNvPr>
          <p:cNvSpPr txBox="1"/>
          <p:nvPr/>
        </p:nvSpPr>
        <p:spPr>
          <a:xfrm>
            <a:off x="998623" y="1560450"/>
            <a:ext cx="459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point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 y: total_fat   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259E1B-F80E-314D-90D8-1E61CD22A0E2}"/>
              </a:ext>
            </a:extLst>
          </p:cNvPr>
          <p:cNvSpPr txBox="1"/>
          <p:nvPr/>
        </p:nvSpPr>
        <p:spPr>
          <a:xfrm>
            <a:off x="998622" y="3763360"/>
            <a:ext cx="4593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text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saturated_fat</a:t>
            </a:r>
          </a:p>
          <a:p>
            <a:r>
              <a:rPr lang="fr-FR" sz="2400" noProof="1"/>
              <a:t>               label: item }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D01A3D1-F3C0-6746-9D78-D533E43C6AD8}"/>
              </a:ext>
            </a:extLst>
          </p:cNvPr>
          <p:cNvSpPr txBox="1"/>
          <p:nvPr/>
        </p:nvSpPr>
        <p:spPr>
          <a:xfrm>
            <a:off x="5795320" y="3763360"/>
            <a:ext cx="6396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food |&gt;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ggplot() +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geom_text(aes(x = calories, y = total_fat,</a:t>
            </a:r>
          </a:p>
          <a:p>
            <a:r>
              <a:rPr lang="fr-FR" sz="2400" noProof="1">
                <a:solidFill>
                  <a:schemeClr val="accent4">
                    <a:lumMod val="75000"/>
                  </a:schemeClr>
                </a:solidFill>
              </a:rPr>
              <a:t>                                   label = item))</a:t>
            </a:r>
          </a:p>
        </p:txBody>
      </p:sp>
    </p:spTree>
    <p:extLst>
      <p:ext uri="{BB962C8B-B14F-4D97-AF65-F5344CB8AC3E}">
        <p14:creationId xmlns:p14="http://schemas.microsoft.com/office/powerpoint/2010/main" val="29523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2. Fixed Aesthetics</a:t>
            </a:r>
          </a:p>
        </p:txBody>
      </p:sp>
    </p:spTree>
    <p:extLst>
      <p:ext uri="{BB962C8B-B14F-4D97-AF65-F5344CB8AC3E}">
        <p14:creationId xmlns:p14="http://schemas.microsoft.com/office/powerpoint/2010/main" val="185876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Fixed Aesthetics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5470C2-69A5-844D-A46D-1D508EA0C05F}"/>
              </a:ext>
            </a:extLst>
          </p:cNvPr>
          <p:cNvSpPr txBox="1"/>
          <p:nvPr/>
        </p:nvSpPr>
        <p:spPr>
          <a:xfrm>
            <a:off x="578067" y="1438493"/>
            <a:ext cx="4593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noProof="1"/>
              <a:t>data:   </a:t>
            </a:r>
            <a:r>
              <a:rPr lang="fr-FR" sz="2400" noProof="1"/>
              <a:t>food</a:t>
            </a:r>
          </a:p>
          <a:p>
            <a:r>
              <a:rPr lang="fr-FR" sz="2400" b="1" noProof="1"/>
              <a:t>geom:</a:t>
            </a:r>
            <a:r>
              <a:rPr lang="fr-FR" sz="2400" noProof="1"/>
              <a:t> segment</a:t>
            </a:r>
          </a:p>
          <a:p>
            <a:r>
              <a:rPr lang="fr-FR" sz="2400" b="1" noProof="1"/>
              <a:t>aes:     </a:t>
            </a:r>
            <a:r>
              <a:rPr lang="fr-FR" sz="2400" noProof="1"/>
              <a:t>{ x: calories,</a:t>
            </a:r>
          </a:p>
          <a:p>
            <a:r>
              <a:rPr lang="fr-FR" sz="2400" noProof="1"/>
              <a:t>               y: </a:t>
            </a:r>
            <a:r>
              <a:rPr lang="fr-FR" sz="2400" b="1" noProof="1"/>
              <a:t>0</a:t>
            </a:r>
            <a:r>
              <a:rPr lang="fr-FR" sz="2400" noProof="1"/>
              <a:t>,</a:t>
            </a:r>
          </a:p>
          <a:p>
            <a:r>
              <a:rPr lang="fr-FR" sz="2400" noProof="1"/>
              <a:t>               xend: calories,</a:t>
            </a:r>
          </a:p>
          <a:p>
            <a:r>
              <a:rPr lang="fr-FR" sz="2400" noProof="1"/>
              <a:t>               yend: total_fat }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4E8571-6D4E-624A-9219-089B08D9AD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7821" y="1668517"/>
            <a:ext cx="6400800" cy="4572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9E2B255-02F3-9F43-84EC-6818A33DE6D0}"/>
              </a:ext>
            </a:extLst>
          </p:cNvPr>
          <p:cNvSpPr txBox="1"/>
          <p:nvPr/>
        </p:nvSpPr>
        <p:spPr>
          <a:xfrm>
            <a:off x="352095" y="4433016"/>
            <a:ext cx="4409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we can map an aesthetic to a fixed value rather than a feature</a:t>
            </a:r>
          </a:p>
          <a:p>
            <a:pPr algn="ctr"/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we will see even better examples of why this is useful next time!</a:t>
            </a:r>
          </a:p>
        </p:txBody>
      </p:sp>
    </p:spTree>
    <p:extLst>
      <p:ext uri="{BB962C8B-B14F-4D97-AF65-F5344CB8AC3E}">
        <p14:creationId xmlns:p14="http://schemas.microsoft.com/office/powerpoint/2010/main" val="981526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512</Words>
  <Application>Microsoft Macintosh PowerPoint</Application>
  <PresentationFormat>Grand écran</PresentationFormat>
  <Paragraphs>87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31</cp:revision>
  <dcterms:created xsi:type="dcterms:W3CDTF">2021-04-28T17:57:29Z</dcterms:created>
  <dcterms:modified xsi:type="dcterms:W3CDTF">2023-11-26T22:12:47Z</dcterms:modified>
</cp:coreProperties>
</file>