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Verbs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3BB6A5A-794C-F14D-BEF4-04632842EF29}"/>
              </a:ext>
            </a:extLst>
          </p:cNvPr>
          <p:cNvSpPr txBox="1"/>
          <p:nvPr/>
        </p:nvSpPr>
        <p:spPr>
          <a:xfrm>
            <a:off x="1515483" y="1071694"/>
            <a:ext cx="9632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noProof="1"/>
              <a:t>Data verbs are functions that take one or more tabular datasets and return a new dataset. They are designed to always accept the dataset(s) as the first arguments to make them easy to use in pipes. Verbs correspond to a theoretical model called </a:t>
            </a:r>
            <a:r>
              <a:rPr lang="fr-FR" sz="2400" b="1" noProof="1"/>
              <a:t>relational algebra</a:t>
            </a:r>
            <a:r>
              <a:rPr lang="fr-FR" sz="2400" noProof="1"/>
              <a:t>, which describes</a:t>
            </a:r>
            <a:r>
              <a:rPr lang="fr-FR" sz="2400" b="1" noProof="1"/>
              <a:t> </a:t>
            </a:r>
            <a:r>
              <a:rPr lang="fr-FR" sz="2400" noProof="1"/>
              <a:t>for how transformations occur within a database.</a:t>
            </a:r>
          </a:p>
          <a:p>
            <a:pPr algn="just"/>
            <a:endParaRPr lang="fr-FR" sz="2400" noProof="1"/>
          </a:p>
          <a:p>
            <a:pPr algn="just"/>
            <a:r>
              <a:rPr lang="fr-FR" sz="2400" noProof="1"/>
              <a:t>Most verbs come from one of two R packages:</a:t>
            </a:r>
          </a:p>
        </p:txBody>
      </p:sp>
      <p:pic>
        <p:nvPicPr>
          <p:cNvPr id="2" name="Picture 2" descr="Next Generation Data Manipulation with R and dplyr">
            <a:extLst>
              <a:ext uri="{FF2B5EF4-FFF2-40B4-BE49-F238E27FC236}">
                <a16:creationId xmlns:a16="http://schemas.microsoft.com/office/drawing/2014/main" id="{670D1D6A-0857-0E42-BD2B-5BE80F8E8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05" y="3900938"/>
            <a:ext cx="2028371" cy="23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dyverse">
            <a:extLst>
              <a:ext uri="{FF2B5EF4-FFF2-40B4-BE49-F238E27FC236}">
                <a16:creationId xmlns:a16="http://schemas.microsoft.com/office/drawing/2014/main" id="{C7ADB245-76E0-0F41-843A-EB78C0D2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22" y="3848031"/>
            <a:ext cx="2102621" cy="243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Verbs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3BB6A5A-794C-F14D-BEF4-04632842EF29}"/>
              </a:ext>
            </a:extLst>
          </p:cNvPr>
          <p:cNvSpPr txBox="1"/>
          <p:nvPr/>
        </p:nvSpPr>
        <p:spPr>
          <a:xfrm>
            <a:off x="1404491" y="1228397"/>
            <a:ext cx="9845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noProof="1"/>
              <a:t>While there are dozens of verbs provided by these packages, most are just slight variations of each other. We will focus on learning </a:t>
            </a:r>
            <a:r>
              <a:rPr lang="fr-FR" sz="2800" b="1" noProof="1"/>
              <a:t>ten</a:t>
            </a:r>
            <a:r>
              <a:rPr lang="fr-FR" sz="2800" noProof="1"/>
              <a:t> </a:t>
            </a:r>
            <a:r>
              <a:rPr lang="fr-FR" sz="2800" b="1" noProof="1"/>
              <a:t>core</a:t>
            </a:r>
            <a:r>
              <a:rPr lang="fr-FR" sz="2800" noProof="1"/>
              <a:t> </a:t>
            </a:r>
            <a:r>
              <a:rPr lang="fr-FR" sz="2800" b="1" noProof="1"/>
              <a:t>verbs</a:t>
            </a:r>
            <a:r>
              <a:rPr lang="fr-FR" sz="2800" noProof="1"/>
              <a:t>, from which everything else is easily derived:</a:t>
            </a:r>
          </a:p>
          <a:p>
            <a:pPr algn="just"/>
            <a:endParaRPr lang="fr-FR" sz="2800" noProof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F51BF3-2D54-0B40-841A-CF3ED90CECF7}"/>
              </a:ext>
            </a:extLst>
          </p:cNvPr>
          <p:cNvSpPr txBox="1"/>
          <p:nvPr/>
        </p:nvSpPr>
        <p:spPr>
          <a:xfrm>
            <a:off x="8812856" y="3696825"/>
            <a:ext cx="3255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noProof="1">
                <a:solidFill>
                  <a:schemeClr val="accent6">
                    <a:lumMod val="75000"/>
                  </a:schemeClr>
                </a:solidFill>
              </a:rPr>
              <a:t>pivot_wider()</a:t>
            </a:r>
          </a:p>
          <a:p>
            <a:pPr algn="just"/>
            <a:r>
              <a:rPr lang="fr-FR" sz="2800" b="1" noProof="1">
                <a:solidFill>
                  <a:schemeClr val="accent6">
                    <a:lumMod val="75000"/>
                  </a:schemeClr>
                </a:solidFill>
              </a:rPr>
              <a:t>pivot_longer()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F66D43-A157-F947-93C3-8F1EA03D6ECF}"/>
              </a:ext>
            </a:extLst>
          </p:cNvPr>
          <p:cNvSpPr txBox="1"/>
          <p:nvPr/>
        </p:nvSpPr>
        <p:spPr>
          <a:xfrm rot="16200000">
            <a:off x="620573" y="4058550"/>
            <a:ext cx="20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noProof="1">
                <a:solidFill>
                  <a:schemeClr val="accent5">
                    <a:lumMod val="75000"/>
                  </a:schemeClr>
                </a:solidFill>
              </a:rPr>
              <a:t>[one-table verbs]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0E8813-0D6B-6345-98CF-FA692B37357A}"/>
              </a:ext>
            </a:extLst>
          </p:cNvPr>
          <p:cNvSpPr txBox="1"/>
          <p:nvPr/>
        </p:nvSpPr>
        <p:spPr>
          <a:xfrm rot="16200000">
            <a:off x="4208092" y="4026194"/>
            <a:ext cx="20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noProof="1">
                <a:solidFill>
                  <a:schemeClr val="accent4">
                    <a:lumMod val="75000"/>
                  </a:schemeClr>
                </a:solidFill>
              </a:rPr>
              <a:t>[two-table verbs]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E65516-AA40-E242-BAB9-4F1A057BFC60}"/>
              </a:ext>
            </a:extLst>
          </p:cNvPr>
          <p:cNvSpPr txBox="1"/>
          <p:nvPr/>
        </p:nvSpPr>
        <p:spPr>
          <a:xfrm rot="16200000">
            <a:off x="7453013" y="4026194"/>
            <a:ext cx="20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noProof="1">
                <a:solidFill>
                  <a:schemeClr val="accent6">
                    <a:lumMod val="75000"/>
                  </a:schemeClr>
                </a:solidFill>
              </a:rPr>
              <a:t>[pivots]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FC63CA-55F4-F642-A9D4-343A50A48DAD}"/>
              </a:ext>
            </a:extLst>
          </p:cNvPr>
          <p:cNvSpPr txBox="1"/>
          <p:nvPr/>
        </p:nvSpPr>
        <p:spPr>
          <a:xfrm>
            <a:off x="5567935" y="3749195"/>
            <a:ext cx="1993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left_join()</a:t>
            </a:r>
          </a:p>
          <a:p>
            <a:pPr algn="just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semi_join()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F8B53B-515E-024A-9FF2-5208A9B958F6}"/>
              </a:ext>
            </a:extLst>
          </p:cNvPr>
          <p:cNvSpPr txBox="1"/>
          <p:nvPr/>
        </p:nvSpPr>
        <p:spPr>
          <a:xfrm>
            <a:off x="1980416" y="3044279"/>
            <a:ext cx="3255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filter()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slice()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select()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arrange()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mutate()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summarize()</a:t>
            </a:r>
          </a:p>
        </p:txBody>
      </p:sp>
    </p:spTree>
    <p:extLst>
      <p:ext uri="{BB962C8B-B14F-4D97-AF65-F5344CB8AC3E}">
        <p14:creationId xmlns:p14="http://schemas.microsoft.com/office/powerpoint/2010/main" val="9180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FILTER / SLICE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37" name="Parenthèse ouvrante 36">
            <a:extLst>
              <a:ext uri="{FF2B5EF4-FFF2-40B4-BE49-F238E27FC236}">
                <a16:creationId xmlns:a16="http://schemas.microsoft.com/office/drawing/2014/main" id="{E30316EC-6D10-C243-B7CA-5A542132026F}"/>
              </a:ext>
            </a:extLst>
          </p:cNvPr>
          <p:cNvSpPr/>
          <p:nvPr/>
        </p:nvSpPr>
        <p:spPr>
          <a:xfrm>
            <a:off x="7257715" y="2347597"/>
            <a:ext cx="294289" cy="158180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8" name="Parenthèse ouvrante 37">
            <a:extLst>
              <a:ext uri="{FF2B5EF4-FFF2-40B4-BE49-F238E27FC236}">
                <a16:creationId xmlns:a16="http://schemas.microsoft.com/office/drawing/2014/main" id="{B3B91D33-8B60-364C-BACF-7995F4DF4FC0}"/>
              </a:ext>
            </a:extLst>
          </p:cNvPr>
          <p:cNvSpPr/>
          <p:nvPr/>
        </p:nvSpPr>
        <p:spPr>
          <a:xfrm rot="10800000">
            <a:off x="9359785" y="2347597"/>
            <a:ext cx="294289" cy="161071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0607856-3A8D-6F40-9981-1A158F5D68EB}"/>
              </a:ext>
            </a:extLst>
          </p:cNvPr>
          <p:cNvSpPr/>
          <p:nvPr/>
        </p:nvSpPr>
        <p:spPr>
          <a:xfrm>
            <a:off x="7431137" y="25142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4B52A50-C067-E24E-A47F-E0559D28FB42}"/>
              </a:ext>
            </a:extLst>
          </p:cNvPr>
          <p:cNvSpPr/>
          <p:nvPr/>
        </p:nvSpPr>
        <p:spPr>
          <a:xfrm>
            <a:off x="8161606" y="2514269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98BCBCB-8333-2843-BEC0-6FDCBF51677A}"/>
              </a:ext>
            </a:extLst>
          </p:cNvPr>
          <p:cNvSpPr/>
          <p:nvPr/>
        </p:nvSpPr>
        <p:spPr>
          <a:xfrm>
            <a:off x="8892074" y="2514269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4CA3336-7E2C-1243-925B-DB2CFFB87AF3}"/>
              </a:ext>
            </a:extLst>
          </p:cNvPr>
          <p:cNvSpPr txBox="1"/>
          <p:nvPr/>
        </p:nvSpPr>
        <p:spPr>
          <a:xfrm>
            <a:off x="7431135" y="261863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BC7BDC8-D2A0-BA43-B0C7-65CADF1FF7F3}"/>
              </a:ext>
            </a:extLst>
          </p:cNvPr>
          <p:cNvSpPr txBox="1"/>
          <p:nvPr/>
        </p:nvSpPr>
        <p:spPr>
          <a:xfrm>
            <a:off x="8158973" y="260928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1EDE95F-0585-9345-81F9-0C391C70B760}"/>
              </a:ext>
            </a:extLst>
          </p:cNvPr>
          <p:cNvSpPr txBox="1"/>
          <p:nvPr/>
        </p:nvSpPr>
        <p:spPr>
          <a:xfrm>
            <a:off x="8886809" y="261863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1A75191-5265-7C46-9317-44381E7EFFB3}"/>
              </a:ext>
            </a:extLst>
          </p:cNvPr>
          <p:cNvSpPr/>
          <p:nvPr/>
        </p:nvSpPr>
        <p:spPr>
          <a:xfrm>
            <a:off x="7431134" y="3235554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D73C62F-F432-7947-9753-A042AF991496}"/>
              </a:ext>
            </a:extLst>
          </p:cNvPr>
          <p:cNvSpPr/>
          <p:nvPr/>
        </p:nvSpPr>
        <p:spPr>
          <a:xfrm>
            <a:off x="8161604" y="323555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2E8DA75-89E0-7449-99D7-5E672F3B11C2}"/>
              </a:ext>
            </a:extLst>
          </p:cNvPr>
          <p:cNvSpPr/>
          <p:nvPr/>
        </p:nvSpPr>
        <p:spPr>
          <a:xfrm>
            <a:off x="8892072" y="323555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03B0F29-8C7F-AE44-BC8C-783A4774C005}"/>
              </a:ext>
            </a:extLst>
          </p:cNvPr>
          <p:cNvSpPr txBox="1"/>
          <p:nvPr/>
        </p:nvSpPr>
        <p:spPr>
          <a:xfrm>
            <a:off x="8886808" y="33305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99C955F-195B-4A47-9535-2BEAF1D87C00}"/>
              </a:ext>
            </a:extLst>
          </p:cNvPr>
          <p:cNvSpPr txBox="1"/>
          <p:nvPr/>
        </p:nvSpPr>
        <p:spPr>
          <a:xfrm>
            <a:off x="8156338" y="33399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A967C3-38E8-6B4F-9AD6-EF09AD06E7EC}"/>
              </a:ext>
            </a:extLst>
          </p:cNvPr>
          <p:cNvSpPr txBox="1"/>
          <p:nvPr/>
        </p:nvSpPr>
        <p:spPr>
          <a:xfrm>
            <a:off x="7425868" y="33319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A83C5DE-5E4F-6D4A-921E-41CE3DF81217}"/>
              </a:ext>
            </a:extLst>
          </p:cNvPr>
          <p:cNvSpPr txBox="1"/>
          <p:nvPr/>
        </p:nvSpPr>
        <p:spPr>
          <a:xfrm>
            <a:off x="4257737" y="5303274"/>
            <a:ext cx="110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%in%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D9C0159-555B-4649-A200-1FF595BD2A95}"/>
              </a:ext>
            </a:extLst>
          </p:cNvPr>
          <p:cNvSpPr txBox="1"/>
          <p:nvPr/>
        </p:nvSpPr>
        <p:spPr>
          <a:xfrm>
            <a:off x="6438068" y="5271337"/>
            <a:ext cx="184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between()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2897847-E820-B448-8718-0315B0D841C9}"/>
              </a:ext>
            </a:extLst>
          </p:cNvPr>
          <p:cNvSpPr txBox="1"/>
          <p:nvPr/>
        </p:nvSpPr>
        <p:spPr>
          <a:xfrm>
            <a:off x="4509259" y="5919851"/>
            <a:ext cx="345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&lt;, &gt;, &lt;=, &gt;=, !=, ==</a:t>
            </a:r>
          </a:p>
        </p:txBody>
      </p:sp>
    </p:spTree>
    <p:extLst>
      <p:ext uri="{BB962C8B-B14F-4D97-AF65-F5344CB8AC3E}">
        <p14:creationId xmlns:p14="http://schemas.microsoft.com/office/powerpoint/2010/main" val="37499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ARRANGE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658441-15BC-6B42-8584-A6A4D2D4131C}"/>
              </a:ext>
            </a:extLst>
          </p:cNvPr>
          <p:cNvSpPr/>
          <p:nvPr/>
        </p:nvSpPr>
        <p:spPr>
          <a:xfrm>
            <a:off x="7376397" y="1698171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BCD1E18-2E5C-7241-8507-0BE9524F2648}"/>
              </a:ext>
            </a:extLst>
          </p:cNvPr>
          <p:cNvSpPr/>
          <p:nvPr/>
        </p:nvSpPr>
        <p:spPr>
          <a:xfrm>
            <a:off x="7382768" y="386710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4B7F454B-234C-2841-B06A-44F538C74940}"/>
              </a:ext>
            </a:extLst>
          </p:cNvPr>
          <p:cNvSpPr/>
          <p:nvPr/>
        </p:nvSpPr>
        <p:spPr>
          <a:xfrm>
            <a:off x="8113238" y="386710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E9FB3B4-9116-464E-B456-BA2B8ACA94E6}"/>
              </a:ext>
            </a:extLst>
          </p:cNvPr>
          <p:cNvSpPr/>
          <p:nvPr/>
        </p:nvSpPr>
        <p:spPr>
          <a:xfrm>
            <a:off x="8106866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4CBE478-EE1B-7746-9796-1FE9F4A67179}"/>
              </a:ext>
            </a:extLst>
          </p:cNvPr>
          <p:cNvSpPr/>
          <p:nvPr/>
        </p:nvSpPr>
        <p:spPr>
          <a:xfrm>
            <a:off x="7385409" y="3165539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A06D86E-8DA0-2B4A-A5BC-164CB9185D3A}"/>
              </a:ext>
            </a:extLst>
          </p:cNvPr>
          <p:cNvSpPr/>
          <p:nvPr/>
        </p:nvSpPr>
        <p:spPr>
          <a:xfrm>
            <a:off x="8115879" y="316553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62594B3-0545-CF47-9D37-526C59C54099}"/>
              </a:ext>
            </a:extLst>
          </p:cNvPr>
          <p:cNvSpPr/>
          <p:nvPr/>
        </p:nvSpPr>
        <p:spPr>
          <a:xfrm>
            <a:off x="8843706" y="386710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9382902-EC50-FD40-A79B-29F33221711D}"/>
              </a:ext>
            </a:extLst>
          </p:cNvPr>
          <p:cNvSpPr/>
          <p:nvPr/>
        </p:nvSpPr>
        <p:spPr>
          <a:xfrm>
            <a:off x="8837334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BC4E30B5-4837-7A46-85A7-4595DE837775}"/>
              </a:ext>
            </a:extLst>
          </p:cNvPr>
          <p:cNvSpPr/>
          <p:nvPr/>
        </p:nvSpPr>
        <p:spPr>
          <a:xfrm>
            <a:off x="8846347" y="316553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6E1FA99F-AFD2-8745-92B6-A71192A9F65E}"/>
              </a:ext>
            </a:extLst>
          </p:cNvPr>
          <p:cNvSpPr/>
          <p:nvPr/>
        </p:nvSpPr>
        <p:spPr>
          <a:xfrm>
            <a:off x="7388252" y="2431741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926C4DC2-BEC3-814D-9D8D-1E717E45CDC0}"/>
              </a:ext>
            </a:extLst>
          </p:cNvPr>
          <p:cNvSpPr/>
          <p:nvPr/>
        </p:nvSpPr>
        <p:spPr>
          <a:xfrm>
            <a:off x="8118722" y="2431740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2706F27A-1199-5741-B01D-C4EAD2A37919}"/>
              </a:ext>
            </a:extLst>
          </p:cNvPr>
          <p:cNvSpPr/>
          <p:nvPr/>
        </p:nvSpPr>
        <p:spPr>
          <a:xfrm>
            <a:off x="8849190" y="2431740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0" name="Parenthèse ouvrante 69">
            <a:extLst>
              <a:ext uri="{FF2B5EF4-FFF2-40B4-BE49-F238E27FC236}">
                <a16:creationId xmlns:a16="http://schemas.microsoft.com/office/drawing/2014/main" id="{1A33B121-B8A2-554F-B54E-C1B68E90C228}"/>
              </a:ext>
            </a:extLst>
          </p:cNvPr>
          <p:cNvSpPr/>
          <p:nvPr/>
        </p:nvSpPr>
        <p:spPr>
          <a:xfrm>
            <a:off x="7197720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1" name="Parenthèse ouvrante 70">
            <a:extLst>
              <a:ext uri="{FF2B5EF4-FFF2-40B4-BE49-F238E27FC236}">
                <a16:creationId xmlns:a16="http://schemas.microsoft.com/office/drawing/2014/main" id="{A438AB60-17A7-2644-A428-33608A521700}"/>
              </a:ext>
            </a:extLst>
          </p:cNvPr>
          <p:cNvSpPr/>
          <p:nvPr/>
        </p:nvSpPr>
        <p:spPr>
          <a:xfrm rot="10800000">
            <a:off x="9299792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7BB6C09-35EF-B045-8C62-16A8CE61EC6A}"/>
              </a:ext>
            </a:extLst>
          </p:cNvPr>
          <p:cNvSpPr txBox="1"/>
          <p:nvPr/>
        </p:nvSpPr>
        <p:spPr>
          <a:xfrm>
            <a:off x="7376395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E7C73ED-BDB0-5F42-B759-83E3BF2E4222}"/>
              </a:ext>
            </a:extLst>
          </p:cNvPr>
          <p:cNvSpPr txBox="1"/>
          <p:nvPr/>
        </p:nvSpPr>
        <p:spPr>
          <a:xfrm>
            <a:off x="8104233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95742F8-9431-9849-962D-82822C8544D4}"/>
              </a:ext>
            </a:extLst>
          </p:cNvPr>
          <p:cNvSpPr txBox="1"/>
          <p:nvPr/>
        </p:nvSpPr>
        <p:spPr>
          <a:xfrm>
            <a:off x="8832069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B7DB1F8-3755-C245-9522-A8625E97A23E}"/>
              </a:ext>
            </a:extLst>
          </p:cNvPr>
          <p:cNvSpPr txBox="1"/>
          <p:nvPr/>
        </p:nvSpPr>
        <p:spPr>
          <a:xfrm>
            <a:off x="7382765" y="396212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0A560EB-8E8E-9042-9535-436EE8DE6DD5}"/>
              </a:ext>
            </a:extLst>
          </p:cNvPr>
          <p:cNvSpPr txBox="1"/>
          <p:nvPr/>
        </p:nvSpPr>
        <p:spPr>
          <a:xfrm>
            <a:off x="8089584" y="396752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993000C-6CE5-7544-AD54-FDA393ED0BA4}"/>
              </a:ext>
            </a:extLst>
          </p:cNvPr>
          <p:cNvSpPr txBox="1"/>
          <p:nvPr/>
        </p:nvSpPr>
        <p:spPr>
          <a:xfrm>
            <a:off x="8838442" y="39621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7225CA4-2B59-B44E-A4AB-F805404D5AFD}"/>
              </a:ext>
            </a:extLst>
          </p:cNvPr>
          <p:cNvSpPr txBox="1"/>
          <p:nvPr/>
        </p:nvSpPr>
        <p:spPr>
          <a:xfrm>
            <a:off x="8841083" y="3260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47B758D-BB7A-214C-B502-186D09AF87B1}"/>
              </a:ext>
            </a:extLst>
          </p:cNvPr>
          <p:cNvSpPr txBox="1"/>
          <p:nvPr/>
        </p:nvSpPr>
        <p:spPr>
          <a:xfrm>
            <a:off x="8110613" y="326990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6ED79A0-A47E-AC42-A4EC-4BB75C74F7D2}"/>
              </a:ext>
            </a:extLst>
          </p:cNvPr>
          <p:cNvSpPr txBox="1"/>
          <p:nvPr/>
        </p:nvSpPr>
        <p:spPr>
          <a:xfrm>
            <a:off x="7380143" y="326192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C62AEF0-904E-2144-A787-C0020E14E88A}"/>
              </a:ext>
            </a:extLst>
          </p:cNvPr>
          <p:cNvSpPr txBox="1"/>
          <p:nvPr/>
        </p:nvSpPr>
        <p:spPr>
          <a:xfrm>
            <a:off x="7393484" y="25485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EB41C1A-C26B-CF4F-9B76-193E47389FAF}"/>
              </a:ext>
            </a:extLst>
          </p:cNvPr>
          <p:cNvSpPr txBox="1"/>
          <p:nvPr/>
        </p:nvSpPr>
        <p:spPr>
          <a:xfrm>
            <a:off x="8113455" y="253610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6AD0D1D2-03B3-1941-853A-596795BA8582}"/>
              </a:ext>
            </a:extLst>
          </p:cNvPr>
          <p:cNvSpPr txBox="1"/>
          <p:nvPr/>
        </p:nvSpPr>
        <p:spPr>
          <a:xfrm>
            <a:off x="8851804" y="253200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1BBE3A-1AB6-E74A-8482-0174DBB0BF99}"/>
              </a:ext>
            </a:extLst>
          </p:cNvPr>
          <p:cNvSpPr txBox="1"/>
          <p:nvPr/>
        </p:nvSpPr>
        <p:spPr>
          <a:xfrm>
            <a:off x="5482189" y="5465741"/>
            <a:ext cx="110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desc()</a:t>
            </a:r>
          </a:p>
        </p:txBody>
      </p:sp>
    </p:spTree>
    <p:extLst>
      <p:ext uri="{BB962C8B-B14F-4D97-AF65-F5344CB8AC3E}">
        <p14:creationId xmlns:p14="http://schemas.microsoft.com/office/powerpoint/2010/main" val="97382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SELECT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678586" y="1695438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678586" y="2415396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409056" y="241539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409055" y="169543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678585" y="3135354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409055" y="313535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139524" y="2415395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139523" y="1695437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139523" y="313535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678585" y="3855312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409055" y="385531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139523" y="3855311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99909" y="1537782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601981" y="1537782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678584" y="179980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406422" y="179045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134258" y="17998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678583" y="25104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385402" y="251582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134260" y="251041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134259" y="32303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403789" y="32397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673319" y="32317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683817" y="397207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403788" y="395967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142137" y="39555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316681" y="2522417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EE268CD-7646-944F-9F04-58EBBAA6A346}"/>
              </a:ext>
            </a:extLst>
          </p:cNvPr>
          <p:cNvSpPr/>
          <p:nvPr/>
        </p:nvSpPr>
        <p:spPr>
          <a:xfrm>
            <a:off x="7565898" y="1694069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C9A2681-31E1-3E4C-976A-A928F3B30479}"/>
              </a:ext>
            </a:extLst>
          </p:cNvPr>
          <p:cNvSpPr/>
          <p:nvPr/>
        </p:nvSpPr>
        <p:spPr>
          <a:xfrm>
            <a:off x="7565898" y="2414027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2634487-EDD0-0D46-A5C1-5D6765003DE9}"/>
              </a:ext>
            </a:extLst>
          </p:cNvPr>
          <p:cNvSpPr/>
          <p:nvPr/>
        </p:nvSpPr>
        <p:spPr>
          <a:xfrm>
            <a:off x="7565897" y="3133985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89CA826B-FEA7-3345-8C56-61D2BB0B3E60}"/>
              </a:ext>
            </a:extLst>
          </p:cNvPr>
          <p:cNvSpPr/>
          <p:nvPr/>
        </p:nvSpPr>
        <p:spPr>
          <a:xfrm>
            <a:off x="8327904" y="240877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71FF0B4-734A-BC4A-810F-7D225DC17796}"/>
              </a:ext>
            </a:extLst>
          </p:cNvPr>
          <p:cNvSpPr/>
          <p:nvPr/>
        </p:nvSpPr>
        <p:spPr>
          <a:xfrm>
            <a:off x="8327903" y="168881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205A97F-2403-F047-9D0C-A99A1BED7419}"/>
              </a:ext>
            </a:extLst>
          </p:cNvPr>
          <p:cNvSpPr/>
          <p:nvPr/>
        </p:nvSpPr>
        <p:spPr>
          <a:xfrm>
            <a:off x="8327903" y="3128734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5A63670-EE2C-5B4D-B3C6-CCBFA66C34B8}"/>
              </a:ext>
            </a:extLst>
          </p:cNvPr>
          <p:cNvSpPr/>
          <p:nvPr/>
        </p:nvSpPr>
        <p:spPr>
          <a:xfrm>
            <a:off x="7565897" y="3853943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2194DD88-4695-B145-AE15-E0195A6860C2}"/>
              </a:ext>
            </a:extLst>
          </p:cNvPr>
          <p:cNvSpPr/>
          <p:nvPr/>
        </p:nvSpPr>
        <p:spPr>
          <a:xfrm>
            <a:off x="8327903" y="3848692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8" name="Parenthèse ouvrante 57">
            <a:extLst>
              <a:ext uri="{FF2B5EF4-FFF2-40B4-BE49-F238E27FC236}">
                <a16:creationId xmlns:a16="http://schemas.microsoft.com/office/drawing/2014/main" id="{2BEC90C4-58FE-E240-8DEB-2FA84DED1236}"/>
              </a:ext>
            </a:extLst>
          </p:cNvPr>
          <p:cNvSpPr/>
          <p:nvPr/>
        </p:nvSpPr>
        <p:spPr>
          <a:xfrm>
            <a:off x="7387221" y="1536413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9" name="Parenthèse ouvrante 58">
            <a:extLst>
              <a:ext uri="{FF2B5EF4-FFF2-40B4-BE49-F238E27FC236}">
                <a16:creationId xmlns:a16="http://schemas.microsoft.com/office/drawing/2014/main" id="{43A90084-2BF0-B346-8C3B-6234E8DEBB9F}"/>
              </a:ext>
            </a:extLst>
          </p:cNvPr>
          <p:cNvSpPr/>
          <p:nvPr/>
        </p:nvSpPr>
        <p:spPr>
          <a:xfrm rot="10800000">
            <a:off x="8790361" y="1531163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E50C3C-02A1-0B4F-B795-5718F126AF9A}"/>
              </a:ext>
            </a:extLst>
          </p:cNvPr>
          <p:cNvSpPr txBox="1"/>
          <p:nvPr/>
        </p:nvSpPr>
        <p:spPr>
          <a:xfrm>
            <a:off x="7565896" y="17984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63DFA6B-1349-7647-89D9-96EB6F75AA24}"/>
              </a:ext>
            </a:extLst>
          </p:cNvPr>
          <p:cNvSpPr txBox="1"/>
          <p:nvPr/>
        </p:nvSpPr>
        <p:spPr>
          <a:xfrm>
            <a:off x="8322638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E551205-93D0-E743-AD11-64941C4E7DE6}"/>
              </a:ext>
            </a:extLst>
          </p:cNvPr>
          <p:cNvSpPr txBox="1"/>
          <p:nvPr/>
        </p:nvSpPr>
        <p:spPr>
          <a:xfrm>
            <a:off x="7565895" y="250904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B890862-C699-A14F-B6EE-132944559852}"/>
              </a:ext>
            </a:extLst>
          </p:cNvPr>
          <p:cNvSpPr txBox="1"/>
          <p:nvPr/>
        </p:nvSpPr>
        <p:spPr>
          <a:xfrm>
            <a:off x="8322640" y="250379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A8AA2B1-64E4-1442-A8C9-1F3E5DC05F5C}"/>
              </a:ext>
            </a:extLst>
          </p:cNvPr>
          <p:cNvSpPr txBox="1"/>
          <p:nvPr/>
        </p:nvSpPr>
        <p:spPr>
          <a:xfrm>
            <a:off x="8322639" y="322375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5BBBE65-9B3B-BA42-8B88-884CE8EE0245}"/>
              </a:ext>
            </a:extLst>
          </p:cNvPr>
          <p:cNvSpPr txBox="1"/>
          <p:nvPr/>
        </p:nvSpPr>
        <p:spPr>
          <a:xfrm>
            <a:off x="7560631" y="32303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0BD5628-FF68-6644-81F1-7063E6257456}"/>
              </a:ext>
            </a:extLst>
          </p:cNvPr>
          <p:cNvSpPr txBox="1"/>
          <p:nvPr/>
        </p:nvSpPr>
        <p:spPr>
          <a:xfrm>
            <a:off x="7571129" y="39707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E7CBE73-2CB1-5749-BE53-0348C5BB2242}"/>
              </a:ext>
            </a:extLst>
          </p:cNvPr>
          <p:cNvSpPr txBox="1"/>
          <p:nvPr/>
        </p:nvSpPr>
        <p:spPr>
          <a:xfrm>
            <a:off x="8330517" y="394895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77634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253</Words>
  <Application>Microsoft Macintosh PowerPoint</Application>
  <PresentationFormat>Grand écran</PresentationFormat>
  <Paragraphs>100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26</cp:revision>
  <dcterms:created xsi:type="dcterms:W3CDTF">2021-04-28T17:57:29Z</dcterms:created>
  <dcterms:modified xsi:type="dcterms:W3CDTF">2023-11-26T22:13:01Z</dcterms:modified>
</cp:coreProperties>
</file>