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81" r:id="rId3"/>
    <p:sldId id="288" r:id="rId4"/>
    <p:sldId id="300" r:id="rId5"/>
    <p:sldId id="308" r:id="rId6"/>
    <p:sldId id="309" r:id="rId7"/>
    <p:sldId id="293" r:id="rId8"/>
    <p:sldId id="310" r:id="rId9"/>
    <p:sldId id="305" r:id="rId10"/>
    <p:sldId id="306" r:id="rId11"/>
    <p:sldId id="311" r:id="rId12"/>
    <p:sldId id="283" r:id="rId13"/>
    <p:sldId id="257" r:id="rId14"/>
    <p:sldId id="258" r:id="rId15"/>
    <p:sldId id="286" r:id="rId16"/>
    <p:sldId id="287" r:id="rId17"/>
    <p:sldId id="261" r:id="rId18"/>
    <p:sldId id="262"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74"/>
    <p:restoredTop sz="94629"/>
  </p:normalViewPr>
  <p:slideViewPr>
    <p:cSldViewPr snapToGrid="0" snapToObjects="1">
      <p:cViewPr varScale="1">
        <p:scale>
          <a:sx n="124" d="100"/>
          <a:sy n="124" d="100"/>
        </p:scale>
        <p:origin x="3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AA01D6-3E2E-3048-88FB-F31D2D7D01E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82CB76D-5934-D243-9648-80A4335889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A3D4122-66CD-9E42-89C0-5FF3243C9BD1}"/>
              </a:ext>
            </a:extLst>
          </p:cNvPr>
          <p:cNvSpPr>
            <a:spLocks noGrp="1"/>
          </p:cNvSpPr>
          <p:nvPr>
            <p:ph type="dt" sz="half" idx="10"/>
          </p:nvPr>
        </p:nvSpPr>
        <p:spPr/>
        <p:txBody>
          <a:bodyPr/>
          <a:lstStyle/>
          <a:p>
            <a:fld id="{7B9169B0-A344-9A43-AAD5-682508993835}" type="datetimeFigureOut">
              <a:rPr lang="fr-FR" smtClean="0"/>
              <a:t>16/01/2024</a:t>
            </a:fld>
            <a:endParaRPr lang="fr-FR"/>
          </a:p>
        </p:txBody>
      </p:sp>
      <p:sp>
        <p:nvSpPr>
          <p:cNvPr id="5" name="Espace réservé du pied de page 4">
            <a:extLst>
              <a:ext uri="{FF2B5EF4-FFF2-40B4-BE49-F238E27FC236}">
                <a16:creationId xmlns:a16="http://schemas.microsoft.com/office/drawing/2014/main" id="{AC367ED6-E912-6D4F-8988-D6940695055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FBFA74-1AD7-C74F-AAB3-1BE3F84EE4E2}"/>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740593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4FB344-6841-E644-992C-F77F76795E3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C7C83A0-E4AF-AF4E-8764-B493406D166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7355F40-A974-204B-AE8B-E64BE8C63EC2}"/>
              </a:ext>
            </a:extLst>
          </p:cNvPr>
          <p:cNvSpPr>
            <a:spLocks noGrp="1"/>
          </p:cNvSpPr>
          <p:nvPr>
            <p:ph type="dt" sz="half" idx="10"/>
          </p:nvPr>
        </p:nvSpPr>
        <p:spPr/>
        <p:txBody>
          <a:bodyPr/>
          <a:lstStyle/>
          <a:p>
            <a:fld id="{7B9169B0-A344-9A43-AAD5-682508993835}" type="datetimeFigureOut">
              <a:rPr lang="fr-FR" smtClean="0"/>
              <a:t>16/01/2024</a:t>
            </a:fld>
            <a:endParaRPr lang="fr-FR"/>
          </a:p>
        </p:txBody>
      </p:sp>
      <p:sp>
        <p:nvSpPr>
          <p:cNvPr id="5" name="Espace réservé du pied de page 4">
            <a:extLst>
              <a:ext uri="{FF2B5EF4-FFF2-40B4-BE49-F238E27FC236}">
                <a16:creationId xmlns:a16="http://schemas.microsoft.com/office/drawing/2014/main" id="{94037AF3-39EA-8246-AED8-95CD569290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6CBD72-32CC-624A-ABEF-D3AB22AF5814}"/>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12784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76D49FE-10F8-5741-A485-C4D72D28F78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F877BDA-4CE1-8D45-A723-DA46BC19E69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D3113FF-4266-2542-8168-A62F24313AC1}"/>
              </a:ext>
            </a:extLst>
          </p:cNvPr>
          <p:cNvSpPr>
            <a:spLocks noGrp="1"/>
          </p:cNvSpPr>
          <p:nvPr>
            <p:ph type="dt" sz="half" idx="10"/>
          </p:nvPr>
        </p:nvSpPr>
        <p:spPr/>
        <p:txBody>
          <a:bodyPr/>
          <a:lstStyle/>
          <a:p>
            <a:fld id="{7B9169B0-A344-9A43-AAD5-682508993835}" type="datetimeFigureOut">
              <a:rPr lang="fr-FR" smtClean="0"/>
              <a:t>16/01/2024</a:t>
            </a:fld>
            <a:endParaRPr lang="fr-FR"/>
          </a:p>
        </p:txBody>
      </p:sp>
      <p:sp>
        <p:nvSpPr>
          <p:cNvPr id="5" name="Espace réservé du pied de page 4">
            <a:extLst>
              <a:ext uri="{FF2B5EF4-FFF2-40B4-BE49-F238E27FC236}">
                <a16:creationId xmlns:a16="http://schemas.microsoft.com/office/drawing/2014/main" id="{CBA2D1A1-9920-E64B-9E59-F90F6C7080C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4BAD6C1-E0F9-C94C-9C49-DE1E32FEF5FC}"/>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653354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BFA2A1-52A0-4C4C-982A-583ADC77776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BD5EF50-1A2F-8A4B-A7F8-ACA28C837C2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234B17-B7BC-0B46-888A-F5D6ECAFB9A9}"/>
              </a:ext>
            </a:extLst>
          </p:cNvPr>
          <p:cNvSpPr>
            <a:spLocks noGrp="1"/>
          </p:cNvSpPr>
          <p:nvPr>
            <p:ph type="dt" sz="half" idx="10"/>
          </p:nvPr>
        </p:nvSpPr>
        <p:spPr/>
        <p:txBody>
          <a:bodyPr/>
          <a:lstStyle/>
          <a:p>
            <a:fld id="{7B9169B0-A344-9A43-AAD5-682508993835}" type="datetimeFigureOut">
              <a:rPr lang="fr-FR" smtClean="0"/>
              <a:t>16/01/2024</a:t>
            </a:fld>
            <a:endParaRPr lang="fr-FR"/>
          </a:p>
        </p:txBody>
      </p:sp>
      <p:sp>
        <p:nvSpPr>
          <p:cNvPr id="5" name="Espace réservé du pied de page 4">
            <a:extLst>
              <a:ext uri="{FF2B5EF4-FFF2-40B4-BE49-F238E27FC236}">
                <a16:creationId xmlns:a16="http://schemas.microsoft.com/office/drawing/2014/main" id="{8C9C62B8-C921-B446-8AA2-10A1C1C83B8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63B5121-9805-6C4F-875C-E9EC1279FC1A}"/>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804908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6F10F6-BE6C-AC4D-801F-11E488670C1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E367D0E-EE68-5740-BFA0-0087A7D2E2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27341AA-5E57-EB43-B20A-60AAEB554C9D}"/>
              </a:ext>
            </a:extLst>
          </p:cNvPr>
          <p:cNvSpPr>
            <a:spLocks noGrp="1"/>
          </p:cNvSpPr>
          <p:nvPr>
            <p:ph type="dt" sz="half" idx="10"/>
          </p:nvPr>
        </p:nvSpPr>
        <p:spPr/>
        <p:txBody>
          <a:bodyPr/>
          <a:lstStyle/>
          <a:p>
            <a:fld id="{7B9169B0-A344-9A43-AAD5-682508993835}" type="datetimeFigureOut">
              <a:rPr lang="fr-FR" smtClean="0"/>
              <a:t>16/01/2024</a:t>
            </a:fld>
            <a:endParaRPr lang="fr-FR"/>
          </a:p>
        </p:txBody>
      </p:sp>
      <p:sp>
        <p:nvSpPr>
          <p:cNvPr id="5" name="Espace réservé du pied de page 4">
            <a:extLst>
              <a:ext uri="{FF2B5EF4-FFF2-40B4-BE49-F238E27FC236}">
                <a16:creationId xmlns:a16="http://schemas.microsoft.com/office/drawing/2014/main" id="{FB32DA83-099B-5746-B11A-44DB92193BC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E0C98C-6A2F-1441-8C04-12B2D3956F2E}"/>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278912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632F7A-5579-7444-AA1A-7CB6646F07C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5B9E0ED-AD69-D54C-A6E3-7459B9015F1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DB488FE-8C00-B140-9835-372611083AD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0120A1F-A22F-9C4E-A1B2-929CBDA6D9E9}"/>
              </a:ext>
            </a:extLst>
          </p:cNvPr>
          <p:cNvSpPr>
            <a:spLocks noGrp="1"/>
          </p:cNvSpPr>
          <p:nvPr>
            <p:ph type="dt" sz="half" idx="10"/>
          </p:nvPr>
        </p:nvSpPr>
        <p:spPr/>
        <p:txBody>
          <a:bodyPr/>
          <a:lstStyle/>
          <a:p>
            <a:fld id="{7B9169B0-A344-9A43-AAD5-682508993835}" type="datetimeFigureOut">
              <a:rPr lang="fr-FR" smtClean="0"/>
              <a:t>16/01/2024</a:t>
            </a:fld>
            <a:endParaRPr lang="fr-FR"/>
          </a:p>
        </p:txBody>
      </p:sp>
      <p:sp>
        <p:nvSpPr>
          <p:cNvPr id="6" name="Espace réservé du pied de page 5">
            <a:extLst>
              <a:ext uri="{FF2B5EF4-FFF2-40B4-BE49-F238E27FC236}">
                <a16:creationId xmlns:a16="http://schemas.microsoft.com/office/drawing/2014/main" id="{2C77A836-D3EF-604D-AAA2-DC4527B7515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A2ABFA2-8FE5-E14C-B37A-4F38B3B5CD66}"/>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62477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FBC819-9B07-044F-A179-746D4929148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B0EB5E9-9B71-8E4B-9E43-6D545C12E9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DDFB3A0-7712-F845-80E1-118F655EDA7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D1369E9-BC2C-864C-949B-D2BAEE0DE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6A2AD5F-4DCC-0D4D-A8EA-22C9A9AFFFA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0F63096-4AD4-3042-81C0-04807FC612FC}"/>
              </a:ext>
            </a:extLst>
          </p:cNvPr>
          <p:cNvSpPr>
            <a:spLocks noGrp="1"/>
          </p:cNvSpPr>
          <p:nvPr>
            <p:ph type="dt" sz="half" idx="10"/>
          </p:nvPr>
        </p:nvSpPr>
        <p:spPr/>
        <p:txBody>
          <a:bodyPr/>
          <a:lstStyle/>
          <a:p>
            <a:fld id="{7B9169B0-A344-9A43-AAD5-682508993835}" type="datetimeFigureOut">
              <a:rPr lang="fr-FR" smtClean="0"/>
              <a:t>16/01/2024</a:t>
            </a:fld>
            <a:endParaRPr lang="fr-FR"/>
          </a:p>
        </p:txBody>
      </p:sp>
      <p:sp>
        <p:nvSpPr>
          <p:cNvPr id="8" name="Espace réservé du pied de page 7">
            <a:extLst>
              <a:ext uri="{FF2B5EF4-FFF2-40B4-BE49-F238E27FC236}">
                <a16:creationId xmlns:a16="http://schemas.microsoft.com/office/drawing/2014/main" id="{BB30CC11-22DD-994F-8512-097B9D0E310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09345E6-37B6-1B4B-96ED-79FB47D05684}"/>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407458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BAE7BC-CE39-B447-8A8E-37A06779565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243D727-7EF1-7440-BC9C-E4EAF8560D27}"/>
              </a:ext>
            </a:extLst>
          </p:cNvPr>
          <p:cNvSpPr>
            <a:spLocks noGrp="1"/>
          </p:cNvSpPr>
          <p:nvPr>
            <p:ph type="dt" sz="half" idx="10"/>
          </p:nvPr>
        </p:nvSpPr>
        <p:spPr/>
        <p:txBody>
          <a:bodyPr/>
          <a:lstStyle/>
          <a:p>
            <a:fld id="{7B9169B0-A344-9A43-AAD5-682508993835}" type="datetimeFigureOut">
              <a:rPr lang="fr-FR" smtClean="0"/>
              <a:t>16/01/2024</a:t>
            </a:fld>
            <a:endParaRPr lang="fr-FR"/>
          </a:p>
        </p:txBody>
      </p:sp>
      <p:sp>
        <p:nvSpPr>
          <p:cNvPr id="4" name="Espace réservé du pied de page 3">
            <a:extLst>
              <a:ext uri="{FF2B5EF4-FFF2-40B4-BE49-F238E27FC236}">
                <a16:creationId xmlns:a16="http://schemas.microsoft.com/office/drawing/2014/main" id="{90199F62-E42A-D841-B3AA-2E39023A6EF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60AD364-1AA0-0440-A000-BF42A402AAAC}"/>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01516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3F1DD0C-698E-EF48-BE50-E044DC3952FA}"/>
              </a:ext>
            </a:extLst>
          </p:cNvPr>
          <p:cNvSpPr>
            <a:spLocks noGrp="1"/>
          </p:cNvSpPr>
          <p:nvPr>
            <p:ph type="dt" sz="half" idx="10"/>
          </p:nvPr>
        </p:nvSpPr>
        <p:spPr/>
        <p:txBody>
          <a:bodyPr/>
          <a:lstStyle/>
          <a:p>
            <a:fld id="{7B9169B0-A344-9A43-AAD5-682508993835}" type="datetimeFigureOut">
              <a:rPr lang="fr-FR" smtClean="0"/>
              <a:t>16/01/2024</a:t>
            </a:fld>
            <a:endParaRPr lang="fr-FR"/>
          </a:p>
        </p:txBody>
      </p:sp>
      <p:sp>
        <p:nvSpPr>
          <p:cNvPr id="3" name="Espace réservé du pied de page 2">
            <a:extLst>
              <a:ext uri="{FF2B5EF4-FFF2-40B4-BE49-F238E27FC236}">
                <a16:creationId xmlns:a16="http://schemas.microsoft.com/office/drawing/2014/main" id="{21176551-4BEC-C444-8040-31EC8F3B697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674863B-B89E-A444-ABEA-51569A336A22}"/>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3889160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DC7065-1F1C-2B4C-A28A-1537E16F83C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475F5A1-612D-F74E-87FA-E6CE03F31C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35A4101-49B9-0C4F-A8A1-A9794A836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B6F4A3-9CE6-2B4D-BB7F-647D0900BB16}"/>
              </a:ext>
            </a:extLst>
          </p:cNvPr>
          <p:cNvSpPr>
            <a:spLocks noGrp="1"/>
          </p:cNvSpPr>
          <p:nvPr>
            <p:ph type="dt" sz="half" idx="10"/>
          </p:nvPr>
        </p:nvSpPr>
        <p:spPr/>
        <p:txBody>
          <a:bodyPr/>
          <a:lstStyle/>
          <a:p>
            <a:fld id="{7B9169B0-A344-9A43-AAD5-682508993835}" type="datetimeFigureOut">
              <a:rPr lang="fr-FR" smtClean="0"/>
              <a:t>16/01/2024</a:t>
            </a:fld>
            <a:endParaRPr lang="fr-FR"/>
          </a:p>
        </p:txBody>
      </p:sp>
      <p:sp>
        <p:nvSpPr>
          <p:cNvPr id="6" name="Espace réservé du pied de page 5">
            <a:extLst>
              <a:ext uri="{FF2B5EF4-FFF2-40B4-BE49-F238E27FC236}">
                <a16:creationId xmlns:a16="http://schemas.microsoft.com/office/drawing/2014/main" id="{7FE284CA-6C41-2649-8DAB-27F40417017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D2842D4-3997-2847-A4FB-AB28B87104BF}"/>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895547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8B6831-5D34-5C42-8123-714202C5C43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69959DE-C234-FE4E-A64F-58D6B5DC3C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DFBA18B-B91B-2440-96FC-5377DDDAC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121DFAF-AF5D-334E-BDF8-ED54C09C36F1}"/>
              </a:ext>
            </a:extLst>
          </p:cNvPr>
          <p:cNvSpPr>
            <a:spLocks noGrp="1"/>
          </p:cNvSpPr>
          <p:nvPr>
            <p:ph type="dt" sz="half" idx="10"/>
          </p:nvPr>
        </p:nvSpPr>
        <p:spPr/>
        <p:txBody>
          <a:bodyPr/>
          <a:lstStyle/>
          <a:p>
            <a:fld id="{7B9169B0-A344-9A43-AAD5-682508993835}" type="datetimeFigureOut">
              <a:rPr lang="fr-FR" smtClean="0"/>
              <a:t>16/01/2024</a:t>
            </a:fld>
            <a:endParaRPr lang="fr-FR"/>
          </a:p>
        </p:txBody>
      </p:sp>
      <p:sp>
        <p:nvSpPr>
          <p:cNvPr id="6" name="Espace réservé du pied de page 5">
            <a:extLst>
              <a:ext uri="{FF2B5EF4-FFF2-40B4-BE49-F238E27FC236}">
                <a16:creationId xmlns:a16="http://schemas.microsoft.com/office/drawing/2014/main" id="{2B1C6804-F84C-2D4A-B198-884AC6CC392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EF072D9-1DD2-F045-A12C-19BF2444574B}"/>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987945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676B2C4-F4E4-7744-B2AE-E73CB1E155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6122187-1902-1B4A-84A8-B71EB2D62C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727975-F918-FD47-9F32-6331AAF9F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9169B0-A344-9A43-AAD5-682508993835}" type="datetimeFigureOut">
              <a:rPr lang="fr-FR" smtClean="0"/>
              <a:t>16/01/2024</a:t>
            </a:fld>
            <a:endParaRPr lang="fr-FR"/>
          </a:p>
        </p:txBody>
      </p:sp>
      <p:sp>
        <p:nvSpPr>
          <p:cNvPr id="5" name="Espace réservé du pied de page 4">
            <a:extLst>
              <a:ext uri="{FF2B5EF4-FFF2-40B4-BE49-F238E27FC236}">
                <a16:creationId xmlns:a16="http://schemas.microsoft.com/office/drawing/2014/main" id="{5D333007-5239-2248-8A97-69261B541A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89E6822-4693-D543-AA6A-2363ED31A9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B45CD-FBC7-AD46-884B-BD8C98FD575D}" type="slidenum">
              <a:rPr lang="fr-FR" smtClean="0"/>
              <a:t>‹N°›</a:t>
            </a:fld>
            <a:endParaRPr lang="fr-FR"/>
          </a:p>
        </p:txBody>
      </p:sp>
    </p:spTree>
    <p:extLst>
      <p:ext uri="{BB962C8B-B14F-4D97-AF65-F5344CB8AC3E}">
        <p14:creationId xmlns:p14="http://schemas.microsoft.com/office/powerpoint/2010/main" val="1621281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posit.co/download/rstudio-desktop/"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statsmaths.github.io/dsst389-s22/"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3564527" y="2767280"/>
            <a:ext cx="5062943" cy="1323439"/>
          </a:xfrm>
          <a:prstGeom prst="rect">
            <a:avLst/>
          </a:prstGeom>
          <a:noFill/>
        </p:spPr>
        <p:txBody>
          <a:bodyPr wrap="square" rtlCol="0">
            <a:spAutoFit/>
          </a:bodyPr>
          <a:lstStyle/>
          <a:p>
            <a:pPr algn="ctr"/>
            <a:r>
              <a:rPr lang="fr-FR" sz="8000" noProof="1">
                <a:solidFill>
                  <a:schemeClr val="accent2">
                    <a:lumMod val="75000"/>
                  </a:schemeClr>
                </a:solidFill>
              </a:rPr>
              <a:t>Welcome!</a:t>
            </a:r>
          </a:p>
        </p:txBody>
      </p:sp>
      <p:sp>
        <p:nvSpPr>
          <p:cNvPr id="5" name="ZoneTexte 4">
            <a:extLst>
              <a:ext uri="{FF2B5EF4-FFF2-40B4-BE49-F238E27FC236}">
                <a16:creationId xmlns:a16="http://schemas.microsoft.com/office/drawing/2014/main" id="{A9E3DC8F-D084-F246-8B0D-27E465CD52F5}"/>
              </a:ext>
            </a:extLst>
          </p:cNvPr>
          <p:cNvSpPr txBox="1"/>
          <p:nvPr/>
        </p:nvSpPr>
        <p:spPr>
          <a:xfrm>
            <a:off x="2950026" y="382512"/>
            <a:ext cx="6291943" cy="1569660"/>
          </a:xfrm>
          <a:prstGeom prst="rect">
            <a:avLst/>
          </a:prstGeom>
          <a:noFill/>
        </p:spPr>
        <p:txBody>
          <a:bodyPr wrap="square" rtlCol="0">
            <a:spAutoFit/>
          </a:bodyPr>
          <a:lstStyle/>
          <a:p>
            <a:pPr algn="ctr"/>
            <a:r>
              <a:rPr lang="fr-FR" sz="4800" b="1" noProof="1"/>
              <a:t>DSST 330: Mathematical Statistics</a:t>
            </a:r>
          </a:p>
        </p:txBody>
      </p:sp>
    </p:spTree>
    <p:extLst>
      <p:ext uri="{BB962C8B-B14F-4D97-AF65-F5344CB8AC3E}">
        <p14:creationId xmlns:p14="http://schemas.microsoft.com/office/powerpoint/2010/main" val="816747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You</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7" name="ZoneTexte 6">
            <a:extLst>
              <a:ext uri="{FF2B5EF4-FFF2-40B4-BE49-F238E27FC236}">
                <a16:creationId xmlns:a16="http://schemas.microsoft.com/office/drawing/2014/main" id="{FEFA02EE-5087-9E47-B189-2BE78B98886D}"/>
              </a:ext>
            </a:extLst>
          </p:cNvPr>
          <p:cNvSpPr txBox="1"/>
          <p:nvPr/>
        </p:nvSpPr>
        <p:spPr>
          <a:xfrm>
            <a:off x="1043835" y="1196777"/>
            <a:ext cx="10104327" cy="4893647"/>
          </a:xfrm>
          <a:prstGeom prst="rect">
            <a:avLst/>
          </a:prstGeom>
          <a:noFill/>
        </p:spPr>
        <p:txBody>
          <a:bodyPr wrap="square" rtlCol="0">
            <a:spAutoFit/>
          </a:bodyPr>
          <a:lstStyle/>
          <a:p>
            <a:pPr marL="457200" indent="-457200">
              <a:buFont typeface="Wingdings" pitchFamily="2" charset="2"/>
              <a:buChar char="§"/>
            </a:pPr>
            <a:r>
              <a:rPr lang="en-US" sz="2400" b="1" dirty="0">
                <a:solidFill>
                  <a:schemeClr val="accent1">
                    <a:lumMod val="75000"/>
                  </a:schemeClr>
                </a:solidFill>
              </a:rPr>
              <a:t>How does your name show up in </a:t>
            </a:r>
            <a:r>
              <a:rPr lang="en-US" sz="2400" b="1" dirty="0" err="1">
                <a:solidFill>
                  <a:schemeClr val="accent1">
                    <a:lumMod val="75000"/>
                  </a:schemeClr>
                </a:solidFill>
              </a:rPr>
              <a:t>BannerWeb</a:t>
            </a:r>
            <a:r>
              <a:rPr lang="en-US" sz="2400" b="1" dirty="0">
                <a:solidFill>
                  <a:schemeClr val="accent1">
                    <a:lumMod val="75000"/>
                  </a:schemeClr>
                </a:solidFill>
              </a:rPr>
              <a:t>? Do you have a different preferred name? Is there anything else I should know about the pronunciation of your name or your preferred pronouns?</a:t>
            </a:r>
          </a:p>
          <a:p>
            <a:pPr marL="457200" indent="-457200">
              <a:buFont typeface="Wingdings" pitchFamily="2" charset="2"/>
              <a:buChar char="§"/>
            </a:pPr>
            <a:endParaRPr lang="en-US" sz="2400" b="1" dirty="0">
              <a:solidFill>
                <a:schemeClr val="accent1">
                  <a:lumMod val="75000"/>
                </a:schemeClr>
              </a:solidFill>
            </a:endParaRPr>
          </a:p>
          <a:p>
            <a:pPr marL="457200" indent="-457200">
              <a:buFont typeface="Wingdings" pitchFamily="2" charset="2"/>
              <a:buChar char="§"/>
            </a:pPr>
            <a:r>
              <a:rPr lang="en-US" sz="2400" b="1" dirty="0">
                <a:solidFill>
                  <a:schemeClr val="accent1">
                    <a:lumMod val="75000"/>
                  </a:schemeClr>
                </a:solidFill>
              </a:rPr>
              <a:t>Please give a brief 2-3 sentence introduction.</a:t>
            </a:r>
          </a:p>
          <a:p>
            <a:pPr marL="457200" indent="-457200">
              <a:buFont typeface="Wingdings" pitchFamily="2" charset="2"/>
              <a:buChar char="§"/>
            </a:pPr>
            <a:endParaRPr lang="en-US" sz="2400" b="1" dirty="0">
              <a:solidFill>
                <a:schemeClr val="accent1">
                  <a:lumMod val="75000"/>
                </a:schemeClr>
              </a:solidFill>
            </a:endParaRPr>
          </a:p>
          <a:p>
            <a:pPr marL="457200" indent="-457200">
              <a:buFont typeface="Wingdings" pitchFamily="2" charset="2"/>
              <a:buChar char="§"/>
            </a:pPr>
            <a:r>
              <a:rPr lang="en-US" sz="2400" b="1" dirty="0">
                <a:solidFill>
                  <a:schemeClr val="accent1">
                    <a:lumMod val="75000"/>
                  </a:schemeClr>
                </a:solidFill>
              </a:rPr>
              <a:t>What other statistics or data sciences courses have you taken at UR?</a:t>
            </a:r>
          </a:p>
          <a:p>
            <a:pPr marL="457200" indent="-457200">
              <a:buFont typeface="Wingdings" pitchFamily="2" charset="2"/>
              <a:buChar char="§"/>
            </a:pPr>
            <a:endParaRPr lang="en-US" sz="2400" b="1" dirty="0">
              <a:solidFill>
                <a:schemeClr val="accent1">
                  <a:lumMod val="75000"/>
                </a:schemeClr>
              </a:solidFill>
            </a:endParaRPr>
          </a:p>
          <a:p>
            <a:pPr marL="457200" indent="-457200">
              <a:buFont typeface="Wingdings" pitchFamily="2" charset="2"/>
              <a:buChar char="§"/>
            </a:pPr>
            <a:r>
              <a:rPr lang="en-US" sz="2400" b="1" dirty="0">
                <a:solidFill>
                  <a:schemeClr val="accent1">
                    <a:lumMod val="75000"/>
                  </a:schemeClr>
                </a:solidFill>
              </a:rPr>
              <a:t>In one sentence, why are you taking this class?</a:t>
            </a:r>
          </a:p>
          <a:p>
            <a:pPr marL="457200" indent="-457200">
              <a:buFont typeface="Wingdings" pitchFamily="2" charset="2"/>
              <a:buChar char="§"/>
            </a:pPr>
            <a:endParaRPr lang="en-US" sz="2400" b="1" dirty="0">
              <a:solidFill>
                <a:schemeClr val="accent1">
                  <a:lumMod val="75000"/>
                </a:schemeClr>
              </a:solidFill>
            </a:endParaRPr>
          </a:p>
          <a:p>
            <a:pPr marL="457200" indent="-457200">
              <a:buFont typeface="Wingdings" pitchFamily="2" charset="2"/>
              <a:buChar char="§"/>
            </a:pPr>
            <a:r>
              <a:rPr lang="en-US" sz="2400" b="1" dirty="0">
                <a:solidFill>
                  <a:schemeClr val="accent1">
                    <a:lumMod val="75000"/>
                  </a:schemeClr>
                </a:solidFill>
              </a:rPr>
              <a:t>Anything else I should know? At a minimum, please let me know if you have a DAN or are involved in any UR sports teams or other official organizations that may cause you to miss class</a:t>
            </a:r>
          </a:p>
        </p:txBody>
      </p:sp>
    </p:spTree>
    <p:extLst>
      <p:ext uri="{BB962C8B-B14F-4D97-AF65-F5344CB8AC3E}">
        <p14:creationId xmlns:p14="http://schemas.microsoft.com/office/powerpoint/2010/main" val="3373202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5" name="ZoneTexte 4">
            <a:extLst>
              <a:ext uri="{FF2B5EF4-FFF2-40B4-BE49-F238E27FC236}">
                <a16:creationId xmlns:a16="http://schemas.microsoft.com/office/drawing/2014/main" id="{A9E3DC8F-D084-F246-8B0D-27E465CD52F5}"/>
              </a:ext>
            </a:extLst>
          </p:cNvPr>
          <p:cNvSpPr txBox="1"/>
          <p:nvPr/>
        </p:nvSpPr>
        <p:spPr>
          <a:xfrm>
            <a:off x="2164818" y="2830916"/>
            <a:ext cx="8066110" cy="830997"/>
          </a:xfrm>
          <a:prstGeom prst="rect">
            <a:avLst/>
          </a:prstGeom>
          <a:noFill/>
        </p:spPr>
        <p:txBody>
          <a:bodyPr wrap="square" rtlCol="0">
            <a:spAutoFit/>
          </a:bodyPr>
          <a:lstStyle/>
          <a:p>
            <a:pPr algn="ctr"/>
            <a:r>
              <a:rPr lang="fr-FR" sz="4800" b="1" noProof="1"/>
              <a:t>4. Data</a:t>
            </a:r>
          </a:p>
        </p:txBody>
      </p:sp>
    </p:spTree>
    <p:extLst>
      <p:ext uri="{BB962C8B-B14F-4D97-AF65-F5344CB8AC3E}">
        <p14:creationId xmlns:p14="http://schemas.microsoft.com/office/powerpoint/2010/main" val="1827431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5" name="ZoneTexte 4">
            <a:extLst>
              <a:ext uri="{FF2B5EF4-FFF2-40B4-BE49-F238E27FC236}">
                <a16:creationId xmlns:a16="http://schemas.microsoft.com/office/drawing/2014/main" id="{A9E3DC8F-D084-F246-8B0D-27E465CD52F5}"/>
              </a:ext>
            </a:extLst>
          </p:cNvPr>
          <p:cNvSpPr txBox="1"/>
          <p:nvPr/>
        </p:nvSpPr>
        <p:spPr>
          <a:xfrm>
            <a:off x="2242456" y="2598003"/>
            <a:ext cx="7707087" cy="830997"/>
          </a:xfrm>
          <a:prstGeom prst="rect">
            <a:avLst/>
          </a:prstGeom>
          <a:noFill/>
        </p:spPr>
        <p:txBody>
          <a:bodyPr wrap="square" rtlCol="0">
            <a:spAutoFit/>
          </a:bodyPr>
          <a:lstStyle/>
          <a:p>
            <a:pPr algn="ctr"/>
            <a:r>
              <a:rPr lang="fr-FR" sz="4800" b="1" noProof="1"/>
              <a:t>5. Course Setup</a:t>
            </a:r>
          </a:p>
        </p:txBody>
      </p:sp>
    </p:spTree>
    <p:extLst>
      <p:ext uri="{BB962C8B-B14F-4D97-AF65-F5344CB8AC3E}">
        <p14:creationId xmlns:p14="http://schemas.microsoft.com/office/powerpoint/2010/main" val="997185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Installing Course Software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2451650" y="1351508"/>
            <a:ext cx="7288698" cy="5262979"/>
          </a:xfrm>
          <a:prstGeom prst="rect">
            <a:avLst/>
          </a:prstGeom>
          <a:noFill/>
        </p:spPr>
        <p:txBody>
          <a:bodyPr wrap="square" rtlCol="0">
            <a:spAutoFit/>
          </a:bodyPr>
          <a:lstStyle/>
          <a:p>
            <a:r>
              <a:rPr lang="fr-FR" sz="2400" noProof="1"/>
              <a:t>We need to install three different components for this semester:</a:t>
            </a:r>
          </a:p>
          <a:p>
            <a:endParaRPr lang="fr-FR" sz="2400" noProof="1"/>
          </a:p>
          <a:p>
            <a:r>
              <a:rPr lang="fr-FR" sz="2400" noProof="1"/>
              <a:t>   1. The R Programming Language</a:t>
            </a:r>
          </a:p>
          <a:p>
            <a:r>
              <a:rPr lang="fr-FR" sz="2400" noProof="1"/>
              <a:t>   2. The RStudio IDE </a:t>
            </a:r>
          </a:p>
          <a:p>
            <a:r>
              <a:rPr lang="fr-FR" sz="2400" noProof="1"/>
              <a:t>   3. A set of R Packages and data</a:t>
            </a:r>
          </a:p>
          <a:p>
            <a:endParaRPr lang="fr-FR" sz="2400" noProof="1"/>
          </a:p>
          <a:p>
            <a:r>
              <a:rPr lang="fr-FR" sz="2400" noProof="1"/>
              <a:t>All of these components are open-source and available for all modern operating systems. You may have trouble, however, if you have an older OS and have not updated it recently. </a:t>
            </a:r>
          </a:p>
          <a:p>
            <a:endParaRPr lang="fr-FR" sz="2400" noProof="1"/>
          </a:p>
          <a:p>
            <a:r>
              <a:rPr lang="fr-FR" sz="2400" noProof="1"/>
              <a:t>Even if you already have R installed, I suggest doing a fresh update for the semester.</a:t>
            </a:r>
          </a:p>
        </p:txBody>
      </p:sp>
    </p:spTree>
    <p:extLst>
      <p:ext uri="{BB962C8B-B14F-4D97-AF65-F5344CB8AC3E}">
        <p14:creationId xmlns:p14="http://schemas.microsoft.com/office/powerpoint/2010/main" val="4105779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1. Installing the R Language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2451650" y="1351508"/>
            <a:ext cx="7288698" cy="4524315"/>
          </a:xfrm>
          <a:prstGeom prst="rect">
            <a:avLst/>
          </a:prstGeom>
          <a:noFill/>
        </p:spPr>
        <p:txBody>
          <a:bodyPr wrap="square" rtlCol="0">
            <a:spAutoFit/>
          </a:bodyPr>
          <a:lstStyle/>
          <a:p>
            <a:r>
              <a:rPr lang="fr-FR" sz="2400" noProof="1"/>
              <a:t>To install R, go to </a:t>
            </a:r>
            <a:r>
              <a:rPr lang="fr-FR" sz="2400" noProof="1">
                <a:solidFill>
                  <a:schemeClr val="accent5">
                    <a:lumMod val="75000"/>
                  </a:schemeClr>
                </a:solidFill>
              </a:rPr>
              <a:t>https://cran.r-project.org/ </a:t>
            </a:r>
            <a:r>
              <a:rPr lang="fr-FR" sz="2400" noProof="1"/>
              <a:t>and select your operating system. Then:</a:t>
            </a:r>
          </a:p>
          <a:p>
            <a:endParaRPr lang="fr-FR" sz="2400" noProof="1"/>
          </a:p>
          <a:p>
            <a:r>
              <a:rPr lang="fr-FR" sz="2400" noProof="1"/>
              <a:t>     </a:t>
            </a:r>
            <a:r>
              <a:rPr lang="fr-FR" sz="2400" b="1" noProof="1"/>
              <a:t>macOS</a:t>
            </a:r>
            <a:r>
              <a:rPr lang="fr-FR" sz="2400" noProof="1"/>
              <a:t> =&gt; click on R-4.3.2.pkg and follow instructions</a:t>
            </a:r>
          </a:p>
          <a:p>
            <a:r>
              <a:rPr lang="fr-FR" sz="2400" noProof="1"/>
              <a:t>     </a:t>
            </a:r>
            <a:r>
              <a:rPr lang="fr-FR" sz="2400" b="1" noProof="1"/>
              <a:t>Windows</a:t>
            </a:r>
            <a:r>
              <a:rPr lang="fr-FR" sz="2400" noProof="1"/>
              <a:t> =&gt; click on </a:t>
            </a:r>
            <a:r>
              <a:rPr lang="fr-FR" sz="2400" b="1" noProof="1"/>
              <a:t>base</a:t>
            </a:r>
            <a:r>
              <a:rPr lang="fr-FR" sz="2400" noProof="1"/>
              <a:t> followed by "Download R"</a:t>
            </a:r>
          </a:p>
          <a:p>
            <a:endParaRPr lang="fr-FR" sz="2400" noProof="1"/>
          </a:p>
          <a:p>
            <a:r>
              <a:rPr lang="fr-FR" sz="2400" noProof="1"/>
              <a:t>For Linux, either install from source or use your favorite package manager. </a:t>
            </a:r>
          </a:p>
          <a:p>
            <a:endParaRPr lang="fr-FR" sz="2400" b="1" noProof="1"/>
          </a:p>
          <a:p>
            <a:r>
              <a:rPr lang="fr-FR" sz="2400" noProof="1"/>
              <a:t>You need to install R before anything else, but we will never actually open it directly. So feel free to remove and shortcuts or links that are created during installation.</a:t>
            </a:r>
          </a:p>
        </p:txBody>
      </p:sp>
    </p:spTree>
    <p:extLst>
      <p:ext uri="{BB962C8B-B14F-4D97-AF65-F5344CB8AC3E}">
        <p14:creationId xmlns:p14="http://schemas.microsoft.com/office/powerpoint/2010/main" val="811046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2. Installing RStudio</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646238" y="1351508"/>
            <a:ext cx="8899522" cy="2677656"/>
          </a:xfrm>
          <a:prstGeom prst="rect">
            <a:avLst/>
          </a:prstGeom>
          <a:noFill/>
        </p:spPr>
        <p:txBody>
          <a:bodyPr wrap="square" rtlCol="0">
            <a:spAutoFit/>
          </a:bodyPr>
          <a:lstStyle/>
          <a:p>
            <a:r>
              <a:rPr lang="fr-FR" sz="2400" noProof="1"/>
              <a:t>To install RStudio, follow the following link and download either the dmg (macOS) or exe (Windows):</a:t>
            </a:r>
          </a:p>
          <a:p>
            <a:endParaRPr lang="fr-FR" sz="2400" noProof="1"/>
          </a:p>
          <a:p>
            <a:r>
              <a:rPr lang="fr-FR" sz="2400" noProof="1"/>
              <a:t>	</a:t>
            </a:r>
            <a:r>
              <a:rPr lang="fr-FR" sz="2400" noProof="1">
                <a:solidFill>
                  <a:schemeClr val="accent5">
                    <a:lumMod val="75000"/>
                  </a:schemeClr>
                </a:solidFill>
                <a:hlinkClick r:id="rId3"/>
              </a:rPr>
              <a:t>https://posit.co/download/rstudio-desktop/</a:t>
            </a:r>
            <a:endParaRPr lang="fr-FR" sz="2400" noProof="1">
              <a:solidFill>
                <a:schemeClr val="accent5">
                  <a:lumMod val="75000"/>
                </a:schemeClr>
              </a:solidFill>
            </a:endParaRPr>
          </a:p>
          <a:p>
            <a:endParaRPr lang="fr-FR" sz="2400" noProof="1">
              <a:solidFill>
                <a:schemeClr val="accent5">
                  <a:lumMod val="75000"/>
                </a:schemeClr>
              </a:solidFill>
            </a:endParaRPr>
          </a:p>
          <a:p>
            <a:r>
              <a:rPr lang="fr-FR" sz="2400" b="1" noProof="1"/>
              <a:t>Note: </a:t>
            </a:r>
            <a:r>
              <a:rPr lang="fr-FR" sz="2400" noProof="1"/>
              <a:t>On macOS, you need to drag the RStudio icon into your Applications directory after downloading.</a:t>
            </a:r>
            <a:endParaRPr lang="fr-FR" sz="2400" b="1" noProof="1"/>
          </a:p>
        </p:txBody>
      </p:sp>
    </p:spTree>
    <p:extLst>
      <p:ext uri="{BB962C8B-B14F-4D97-AF65-F5344CB8AC3E}">
        <p14:creationId xmlns:p14="http://schemas.microsoft.com/office/powerpoint/2010/main" val="2219876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3. Install R Packages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646238" y="1351508"/>
            <a:ext cx="8899522" cy="3416320"/>
          </a:xfrm>
          <a:prstGeom prst="rect">
            <a:avLst/>
          </a:prstGeom>
          <a:noFill/>
        </p:spPr>
        <p:txBody>
          <a:bodyPr wrap="square" rtlCol="0">
            <a:spAutoFit/>
          </a:bodyPr>
          <a:lstStyle/>
          <a:p>
            <a:r>
              <a:rPr lang="fr-FR" sz="2400" noProof="1"/>
              <a:t>Finally, download and unzip the "materials.zip" file from the class website. We will use this directory throughout the semester, so put it somewhere you will remember it.</a:t>
            </a:r>
          </a:p>
          <a:p>
            <a:endParaRPr lang="fr-FR" sz="2400" noProof="1"/>
          </a:p>
          <a:p>
            <a:r>
              <a:rPr lang="fr-FR" sz="2400" noProof="1"/>
              <a:t>Then, open the setup.Rmd file in RStudio, and click the green play buttons (see next slide).</a:t>
            </a:r>
          </a:p>
          <a:p>
            <a:endParaRPr lang="fr-FR" sz="2400" noProof="1"/>
          </a:p>
          <a:p>
            <a:r>
              <a:rPr lang="fr-FR" sz="2400" noProof="1"/>
              <a:t>Make sure to put this folder somewhere for the semester. You will need it!</a:t>
            </a:r>
          </a:p>
        </p:txBody>
      </p:sp>
    </p:spTree>
    <p:extLst>
      <p:ext uri="{BB962C8B-B14F-4D97-AF65-F5344CB8AC3E}">
        <p14:creationId xmlns:p14="http://schemas.microsoft.com/office/powerpoint/2010/main" val="317505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capture d’écran, texte, logiciel&#10;&#10;Description générée automatiquement">
            <a:extLst>
              <a:ext uri="{FF2B5EF4-FFF2-40B4-BE49-F238E27FC236}">
                <a16:creationId xmlns:a16="http://schemas.microsoft.com/office/drawing/2014/main" id="{FB9AC142-2D4E-D0AA-0E7F-A7DF0092A863}"/>
              </a:ext>
            </a:extLst>
          </p:cNvPr>
          <p:cNvPicPr>
            <a:picLocks noChangeAspect="1"/>
          </p:cNvPicPr>
          <p:nvPr/>
        </p:nvPicPr>
        <p:blipFill>
          <a:blip r:embed="rId2"/>
          <a:stretch>
            <a:fillRect/>
          </a:stretch>
        </p:blipFill>
        <p:spPr>
          <a:xfrm>
            <a:off x="1253359" y="1319925"/>
            <a:ext cx="7772400" cy="4853784"/>
          </a:xfrm>
          <a:prstGeom prst="rect">
            <a:avLst/>
          </a:prstGeom>
        </p:spPr>
      </p:pic>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3. Install R Packages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cxnSp>
        <p:nvCxnSpPr>
          <p:cNvPr id="5" name="Connecteur droit avec flèche 4">
            <a:extLst>
              <a:ext uri="{FF2B5EF4-FFF2-40B4-BE49-F238E27FC236}">
                <a16:creationId xmlns:a16="http://schemas.microsoft.com/office/drawing/2014/main" id="{63D5A330-BFFB-8642-B7FD-FE84AAD92FA6}"/>
              </a:ext>
            </a:extLst>
          </p:cNvPr>
          <p:cNvCxnSpPr>
            <a:cxnSpLocks/>
          </p:cNvCxnSpPr>
          <p:nvPr/>
        </p:nvCxnSpPr>
        <p:spPr>
          <a:xfrm flipH="1">
            <a:off x="7662041" y="1849821"/>
            <a:ext cx="2585545" cy="137685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DFCC3F95-781D-8943-A7EC-D68C59960EA1}"/>
              </a:ext>
            </a:extLst>
          </p:cNvPr>
          <p:cNvSpPr txBox="1"/>
          <p:nvPr/>
        </p:nvSpPr>
        <p:spPr>
          <a:xfrm>
            <a:off x="10247586" y="1378609"/>
            <a:ext cx="1810543" cy="584775"/>
          </a:xfrm>
          <a:prstGeom prst="rect">
            <a:avLst/>
          </a:prstGeom>
          <a:noFill/>
        </p:spPr>
        <p:txBody>
          <a:bodyPr wrap="square" rtlCol="0">
            <a:spAutoFit/>
          </a:bodyPr>
          <a:lstStyle/>
          <a:p>
            <a:r>
              <a:rPr lang="fr-FR" sz="3200" dirty="0">
                <a:solidFill>
                  <a:srgbClr val="C00000"/>
                </a:solidFill>
              </a:rPr>
              <a:t>Click </a:t>
            </a:r>
            <a:r>
              <a:rPr lang="fr-FR" sz="3200" dirty="0" err="1">
                <a:solidFill>
                  <a:srgbClr val="C00000"/>
                </a:solidFill>
              </a:rPr>
              <a:t>here</a:t>
            </a:r>
            <a:endParaRPr lang="fr-FR" sz="3200" dirty="0">
              <a:solidFill>
                <a:srgbClr val="C00000"/>
              </a:solidFill>
            </a:endParaRPr>
          </a:p>
        </p:txBody>
      </p:sp>
    </p:spTree>
    <p:extLst>
      <p:ext uri="{BB962C8B-B14F-4D97-AF65-F5344CB8AC3E}">
        <p14:creationId xmlns:p14="http://schemas.microsoft.com/office/powerpoint/2010/main" val="664255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For the Semester</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646238" y="1351508"/>
            <a:ext cx="8899522" cy="3416320"/>
          </a:xfrm>
          <a:prstGeom prst="rect">
            <a:avLst/>
          </a:prstGeom>
          <a:noFill/>
        </p:spPr>
        <p:txBody>
          <a:bodyPr wrap="square" rtlCol="0">
            <a:spAutoFit/>
          </a:bodyPr>
          <a:lstStyle/>
          <a:p>
            <a:r>
              <a:rPr lang="fr-FR" sz="2400" noProof="1"/>
              <a:t>You should bring a laptop with a working version of R, RStudio, and all of the installed packages to each class meeting. If that is or becomes an issue, just let me know and we will find a solution.</a:t>
            </a:r>
          </a:p>
          <a:p>
            <a:endParaRPr lang="fr-FR" sz="2400" noProof="1"/>
          </a:p>
          <a:p>
            <a:r>
              <a:rPr lang="fr-FR" sz="2400" noProof="1"/>
              <a:t>Note that if you are having computer issues, particularly during an exam, it is always possible to use the lab computers in Jepson as a back-up. They have R and RStudio installed, but not all of the class R packages. Simply start from Step 3 in these notes before getting started.</a:t>
            </a:r>
          </a:p>
        </p:txBody>
      </p:sp>
    </p:spTree>
    <p:extLst>
      <p:ext uri="{BB962C8B-B14F-4D97-AF65-F5344CB8AC3E}">
        <p14:creationId xmlns:p14="http://schemas.microsoft.com/office/powerpoint/2010/main" val="2142504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5" name="ZoneTexte 4">
            <a:extLst>
              <a:ext uri="{FF2B5EF4-FFF2-40B4-BE49-F238E27FC236}">
                <a16:creationId xmlns:a16="http://schemas.microsoft.com/office/drawing/2014/main" id="{A9E3DC8F-D084-F246-8B0D-27E465CD52F5}"/>
              </a:ext>
            </a:extLst>
          </p:cNvPr>
          <p:cNvSpPr txBox="1"/>
          <p:nvPr/>
        </p:nvSpPr>
        <p:spPr>
          <a:xfrm>
            <a:off x="2242456" y="2598003"/>
            <a:ext cx="7707087" cy="830997"/>
          </a:xfrm>
          <a:prstGeom prst="rect">
            <a:avLst/>
          </a:prstGeom>
          <a:noFill/>
        </p:spPr>
        <p:txBody>
          <a:bodyPr wrap="square" rtlCol="0">
            <a:spAutoFit/>
          </a:bodyPr>
          <a:lstStyle/>
          <a:p>
            <a:pPr algn="ctr"/>
            <a:r>
              <a:rPr lang="fr-FR" sz="4800" b="1" noProof="1"/>
              <a:t>1. Syllabus</a:t>
            </a:r>
          </a:p>
        </p:txBody>
      </p:sp>
    </p:spTree>
    <p:extLst>
      <p:ext uri="{BB962C8B-B14F-4D97-AF65-F5344CB8AC3E}">
        <p14:creationId xmlns:p14="http://schemas.microsoft.com/office/powerpoint/2010/main" val="4116643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Course Website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487147" y="1906680"/>
            <a:ext cx="9217703" cy="2308324"/>
          </a:xfrm>
          <a:prstGeom prst="rect">
            <a:avLst/>
          </a:prstGeom>
          <a:noFill/>
        </p:spPr>
        <p:txBody>
          <a:bodyPr wrap="square" rtlCol="0">
            <a:spAutoFit/>
          </a:bodyPr>
          <a:lstStyle/>
          <a:p>
            <a:r>
              <a:rPr lang="fr-FR" sz="2400" noProof="1"/>
              <a:t>As I mentioned in my email, these notes and all others for this semester will be posted on the course website:</a:t>
            </a:r>
          </a:p>
          <a:p>
            <a:endParaRPr lang="fr-FR" sz="2400" noProof="1"/>
          </a:p>
          <a:p>
            <a:pPr algn="ctr"/>
            <a:r>
              <a:rPr lang="fr-FR" sz="2400" noProof="1"/>
              <a:t>   </a:t>
            </a:r>
            <a:r>
              <a:rPr lang="fr-FR" sz="2400" noProof="1">
                <a:hlinkClick r:id="rId3"/>
              </a:rPr>
              <a:t>https://statsmaths.github.io/dsst330-s24/</a:t>
            </a:r>
            <a:endParaRPr lang="fr-FR" sz="2400" noProof="1"/>
          </a:p>
          <a:p>
            <a:pPr algn="ctr"/>
            <a:endParaRPr lang="fr-FR" sz="2400" noProof="1"/>
          </a:p>
          <a:p>
            <a:pPr algn="ctr"/>
            <a:endParaRPr lang="fr-FR" sz="2400" noProof="1"/>
          </a:p>
        </p:txBody>
      </p:sp>
    </p:spTree>
    <p:extLst>
      <p:ext uri="{BB962C8B-B14F-4D97-AF65-F5344CB8AC3E}">
        <p14:creationId xmlns:p14="http://schemas.microsoft.com/office/powerpoint/2010/main" val="1828494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5" name="ZoneTexte 4">
            <a:extLst>
              <a:ext uri="{FF2B5EF4-FFF2-40B4-BE49-F238E27FC236}">
                <a16:creationId xmlns:a16="http://schemas.microsoft.com/office/drawing/2014/main" id="{A9E3DC8F-D084-F246-8B0D-27E465CD52F5}"/>
              </a:ext>
            </a:extLst>
          </p:cNvPr>
          <p:cNvSpPr txBox="1"/>
          <p:nvPr/>
        </p:nvSpPr>
        <p:spPr>
          <a:xfrm>
            <a:off x="2242456" y="2598003"/>
            <a:ext cx="7707087" cy="830997"/>
          </a:xfrm>
          <a:prstGeom prst="rect">
            <a:avLst/>
          </a:prstGeom>
          <a:noFill/>
        </p:spPr>
        <p:txBody>
          <a:bodyPr wrap="square" rtlCol="0">
            <a:spAutoFit/>
          </a:bodyPr>
          <a:lstStyle/>
          <a:p>
            <a:pPr algn="ctr"/>
            <a:r>
              <a:rPr lang="fr-FR" sz="4800" b="1" noProof="1"/>
              <a:t>2. Course Content</a:t>
            </a:r>
          </a:p>
        </p:txBody>
      </p:sp>
    </p:spTree>
    <p:extLst>
      <p:ext uri="{BB962C8B-B14F-4D97-AF65-F5344CB8AC3E}">
        <p14:creationId xmlns:p14="http://schemas.microsoft.com/office/powerpoint/2010/main" val="116694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Terminology</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846393" y="1351508"/>
            <a:ext cx="10499212" cy="4893647"/>
          </a:xfrm>
          <a:prstGeom prst="rect">
            <a:avLst/>
          </a:prstGeom>
          <a:noFill/>
        </p:spPr>
        <p:txBody>
          <a:bodyPr wrap="square" rtlCol="0">
            <a:spAutoFit/>
          </a:bodyPr>
          <a:lstStyle/>
          <a:p>
            <a:pPr algn="just"/>
            <a:r>
              <a:rPr lang="en-US" sz="2400" dirty="0"/>
              <a:t>We will use the following definitions (note: these are not universally accepted!):</a:t>
            </a:r>
          </a:p>
          <a:p>
            <a:pPr algn="just"/>
            <a:endParaRPr lang="en-US" sz="2400" dirty="0"/>
          </a:p>
          <a:p>
            <a:pPr lvl="1" algn="just"/>
            <a:r>
              <a:rPr lang="en-US" sz="2400" b="1" dirty="0"/>
              <a:t>Data Science</a:t>
            </a:r>
            <a:r>
              <a:rPr lang="en-US" sz="2400" dirty="0"/>
              <a:t>: Large umbrella term for the academic domain concerned with the collecting, organizing, analyzing, interpreting, and presenting data. It is its own interdisciplinary field that naturally overlaps with many other domains.</a:t>
            </a:r>
          </a:p>
          <a:p>
            <a:pPr lvl="1" algn="just"/>
            <a:endParaRPr lang="en-US" sz="2400" dirty="0"/>
          </a:p>
          <a:p>
            <a:pPr lvl="1" algn="just"/>
            <a:r>
              <a:rPr lang="en-US" sz="2400" b="1" dirty="0"/>
              <a:t>Statistics</a:t>
            </a:r>
            <a:r>
              <a:rPr lang="en-US" sz="2400" dirty="0"/>
              <a:t>: An academic domain focused on the modeling of randomness in data. Often focused on making inferences and predictions about new data. </a:t>
            </a:r>
          </a:p>
          <a:p>
            <a:pPr algn="just"/>
            <a:endParaRPr lang="en-US" sz="2400" b="1" dirty="0"/>
          </a:p>
          <a:p>
            <a:pPr algn="just"/>
            <a:r>
              <a:rPr lang="en-US" sz="2400" dirty="0"/>
              <a:t>So, for us, nearly all of statistics falls under the umbrella of data science, though the inverse is certainly not true. Also, because it is focused on modelling, almost all of statistics is part of the larger mathematical sciences. Very little, however, would be considered a sub-domain of mathematics itself.  </a:t>
            </a:r>
          </a:p>
        </p:txBody>
      </p:sp>
    </p:spTree>
    <p:extLst>
      <p:ext uri="{BB962C8B-B14F-4D97-AF65-F5344CB8AC3E}">
        <p14:creationId xmlns:p14="http://schemas.microsoft.com/office/powerpoint/2010/main" val="793313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330</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846393" y="1109771"/>
            <a:ext cx="10499212" cy="4893647"/>
          </a:xfrm>
          <a:prstGeom prst="rect">
            <a:avLst/>
          </a:prstGeom>
          <a:noFill/>
        </p:spPr>
        <p:txBody>
          <a:bodyPr wrap="square" rtlCol="0">
            <a:spAutoFit/>
          </a:bodyPr>
          <a:lstStyle/>
          <a:p>
            <a:pPr algn="just"/>
            <a:r>
              <a:rPr lang="en-US" sz="2400" dirty="0"/>
              <a:t>The implications for this class are that: </a:t>
            </a:r>
          </a:p>
          <a:p>
            <a:pPr lvl="1" algn="just"/>
            <a:endParaRPr lang="en-US" sz="2400" dirty="0"/>
          </a:p>
          <a:p>
            <a:pPr lvl="1" algn="just"/>
            <a:r>
              <a:rPr lang="en-US" sz="2400" b="1" dirty="0"/>
              <a:t>Mathematical Statistics </a:t>
            </a:r>
            <a:r>
              <a:rPr lang="en-US" sz="2400" dirty="0"/>
              <a:t>We will be using mathematical/probabilistic methods to modelling uncertainty and randomness in data. The first term is a bit redundant but helps to signal our definition of statistics.</a:t>
            </a:r>
          </a:p>
          <a:p>
            <a:pPr algn="just"/>
            <a:endParaRPr lang="en-US" sz="2400" dirty="0"/>
          </a:p>
          <a:p>
            <a:pPr lvl="1" algn="just"/>
            <a:r>
              <a:rPr lang="en-US" sz="2400" b="1" dirty="0"/>
              <a:t>DSST</a:t>
            </a:r>
            <a:r>
              <a:rPr lang="en-US" sz="2400" dirty="0"/>
              <a:t> Starting this semester, this course has a DSST prefix (it still counts as a mathematics elective though!). We are taking a broad data science-based view of the material. We focus on theoretical results that help us do a better job of working with data rather than introducing theory for its own sake. We will use and create data throughout the semester and will be doing a fair amount of statistical computing.</a:t>
            </a:r>
          </a:p>
          <a:p>
            <a:pPr algn="just"/>
            <a:endParaRPr lang="en-US" sz="2400" dirty="0"/>
          </a:p>
        </p:txBody>
      </p:sp>
    </p:spTree>
    <p:extLst>
      <p:ext uri="{BB962C8B-B14F-4D97-AF65-F5344CB8AC3E}">
        <p14:creationId xmlns:p14="http://schemas.microsoft.com/office/powerpoint/2010/main" val="679144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Topics Overview</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617072" y="1259041"/>
            <a:ext cx="10746146" cy="4893647"/>
          </a:xfrm>
          <a:prstGeom prst="rect">
            <a:avLst/>
          </a:prstGeom>
          <a:noFill/>
        </p:spPr>
        <p:txBody>
          <a:bodyPr wrap="square" rtlCol="0">
            <a:spAutoFit/>
          </a:bodyPr>
          <a:lstStyle/>
          <a:p>
            <a:pPr algn="just"/>
            <a:r>
              <a:rPr lang="en-US" sz="2400" dirty="0"/>
              <a:t>We will roughly follow the following order of topics:</a:t>
            </a:r>
          </a:p>
          <a:p>
            <a:pPr algn="just"/>
            <a:endParaRPr lang="en-US" sz="2400" dirty="0"/>
          </a:p>
          <a:p>
            <a:pPr lvl="1" algn="just"/>
            <a:r>
              <a:rPr lang="en-US" sz="2400" b="1" dirty="0"/>
              <a:t>Unit 1 </a:t>
            </a:r>
            <a:r>
              <a:rPr lang="en-US" sz="2400" dirty="0"/>
              <a:t>Point estimators, confidence intervals, hypothesis testing, and confidence intervals for the mean of a sample. Introduction to simulations in R. Resampling techniques and the multiple comparison problem. Further tests: chi-squared, Pearson’s correlation, ANOVA F-test.</a:t>
            </a:r>
          </a:p>
          <a:p>
            <a:pPr lvl="1" algn="just"/>
            <a:endParaRPr lang="en-US" sz="2400" dirty="0"/>
          </a:p>
          <a:p>
            <a:pPr lvl="1" algn="just"/>
            <a:r>
              <a:rPr lang="en-US" sz="2400" b="1" dirty="0"/>
              <a:t>Unit 2 </a:t>
            </a:r>
            <a:r>
              <a:rPr lang="en-US" sz="2400" dirty="0"/>
              <a:t>Approaches to point estimation: Maximum Likelihood Estimators (MLE), Method of Moments (MM), and Bayesian estimation. A few theoretical properties: Fisher information and </a:t>
            </a:r>
            <a:r>
              <a:rPr lang="en-US" sz="2400" dirty="0" err="1"/>
              <a:t>Cramér</a:t>
            </a:r>
            <a:r>
              <a:rPr lang="en-US" sz="2400" dirty="0"/>
              <a:t>-Rao bound.</a:t>
            </a:r>
            <a:endParaRPr lang="en-US" sz="2400" b="1" dirty="0"/>
          </a:p>
          <a:p>
            <a:pPr lvl="1" algn="just"/>
            <a:endParaRPr lang="en-US" sz="2400" dirty="0"/>
          </a:p>
          <a:p>
            <a:pPr lvl="1" algn="just"/>
            <a:r>
              <a:rPr lang="en-US" sz="2400" b="1" dirty="0"/>
              <a:t>Unit 3</a:t>
            </a:r>
            <a:r>
              <a:rPr lang="en-US" sz="2400" dirty="0"/>
              <a:t> Simple and multivariate linear regression. Generalized regression for the mean: logistic and Poisson.   </a:t>
            </a:r>
            <a:endParaRPr lang="en-US" sz="2400" b="1" dirty="0"/>
          </a:p>
        </p:txBody>
      </p:sp>
    </p:spTree>
    <p:extLst>
      <p:ext uri="{BB962C8B-B14F-4D97-AF65-F5344CB8AC3E}">
        <p14:creationId xmlns:p14="http://schemas.microsoft.com/office/powerpoint/2010/main" val="3785372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Fair Warning</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846393" y="2090172"/>
            <a:ext cx="10499212" cy="1569660"/>
          </a:xfrm>
          <a:prstGeom prst="rect">
            <a:avLst/>
          </a:prstGeom>
          <a:noFill/>
        </p:spPr>
        <p:txBody>
          <a:bodyPr wrap="square" rtlCol="0">
            <a:spAutoFit/>
          </a:bodyPr>
          <a:lstStyle/>
          <a:p>
            <a:pPr algn="just"/>
            <a:r>
              <a:rPr lang="en-US" sz="2400" dirty="0"/>
              <a:t>While I am very well qualified to teach this class—I have a Ph.D. in statistics, five years of industry experience, and a decade of teaching experience—I have never actually taught a mathematical statistics course. So, expect a few bumps and changes along the way. </a:t>
            </a:r>
          </a:p>
        </p:txBody>
      </p:sp>
    </p:spTree>
    <p:extLst>
      <p:ext uri="{BB962C8B-B14F-4D97-AF65-F5344CB8AC3E}">
        <p14:creationId xmlns:p14="http://schemas.microsoft.com/office/powerpoint/2010/main" val="2333795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5" name="ZoneTexte 4">
            <a:extLst>
              <a:ext uri="{FF2B5EF4-FFF2-40B4-BE49-F238E27FC236}">
                <a16:creationId xmlns:a16="http://schemas.microsoft.com/office/drawing/2014/main" id="{A9E3DC8F-D084-F246-8B0D-27E465CD52F5}"/>
              </a:ext>
            </a:extLst>
          </p:cNvPr>
          <p:cNvSpPr txBox="1"/>
          <p:nvPr/>
        </p:nvSpPr>
        <p:spPr>
          <a:xfrm>
            <a:off x="2164818" y="2830916"/>
            <a:ext cx="8066110" cy="830997"/>
          </a:xfrm>
          <a:prstGeom prst="rect">
            <a:avLst/>
          </a:prstGeom>
          <a:noFill/>
        </p:spPr>
        <p:txBody>
          <a:bodyPr wrap="square" rtlCol="0">
            <a:spAutoFit/>
          </a:bodyPr>
          <a:lstStyle/>
          <a:p>
            <a:pPr algn="ctr"/>
            <a:r>
              <a:rPr lang="fr-FR" sz="4800" b="1" noProof="1"/>
              <a:t>3. Introductions</a:t>
            </a:r>
          </a:p>
        </p:txBody>
      </p:sp>
    </p:spTree>
    <p:extLst>
      <p:ext uri="{BB962C8B-B14F-4D97-AF65-F5344CB8AC3E}">
        <p14:creationId xmlns:p14="http://schemas.microsoft.com/office/powerpoint/2010/main" val="127928415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813</TotalTime>
  <Words>1080</Words>
  <Application>Microsoft Macintosh PowerPoint</Application>
  <PresentationFormat>Grand écran</PresentationFormat>
  <Paragraphs>100</Paragraphs>
  <Slides>18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18</vt:i4>
      </vt:variant>
    </vt:vector>
  </HeadingPairs>
  <TitlesOfParts>
    <vt:vector size="23" baseType="lpstr">
      <vt:lpstr>Arial</vt:lpstr>
      <vt:lpstr>Calibri</vt:lpstr>
      <vt:lpstr>Calibri Light</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Arnold, Taylor</dc:creator>
  <cp:lastModifiedBy>Arnold, Taylor</cp:lastModifiedBy>
  <cp:revision>80</cp:revision>
  <dcterms:created xsi:type="dcterms:W3CDTF">2021-04-28T17:57:29Z</dcterms:created>
  <dcterms:modified xsi:type="dcterms:W3CDTF">2024-01-16T13:44:17Z</dcterms:modified>
</cp:coreProperties>
</file>