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8" r:id="rId3"/>
    <p:sldId id="258" r:id="rId4"/>
    <p:sldId id="259" r:id="rId5"/>
    <p:sldId id="267" r:id="rId6"/>
    <p:sldId id="260" r:id="rId7"/>
    <p:sldId id="261" r:id="rId8"/>
    <p:sldId id="269" r:id="rId9"/>
    <p:sldId id="270" r:id="rId10"/>
    <p:sldId id="262" r:id="rId11"/>
    <p:sldId id="271" r:id="rId12"/>
    <p:sldId id="263" r:id="rId13"/>
    <p:sldId id="264" r:id="rId14"/>
    <p:sldId id="272" r:id="rId15"/>
    <p:sldId id="273" r:id="rId16"/>
    <p:sldId id="274" r:id="rId17"/>
    <p:sldId id="276" r:id="rId18"/>
    <p:sldId id="277" r:id="rId19"/>
    <p:sldId id="275" r:id="rId20"/>
    <p:sldId id="265" r:id="rId21"/>
    <p:sldId id="266" r:id="rId22"/>
    <p:sldId id="279" r:id="rId23"/>
    <p:sldId id="278"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694"/>
  </p:normalViewPr>
  <p:slideViewPr>
    <p:cSldViewPr snapToGrid="0" snapToObjects="1">
      <p:cViewPr varScale="1">
        <p:scale>
          <a:sx n="121" d="100"/>
          <a:sy n="121"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AA01D6-3E2E-3048-88FB-F31D2D7D01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82CB76D-5934-D243-9648-80A4335889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A3D4122-66CD-9E42-89C0-5FF3243C9BD1}"/>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AC367ED6-E912-6D4F-8988-D694069505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EFBFA74-1AD7-C74F-AAB3-1BE3F84EE4E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740593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4FB344-6841-E644-992C-F77F76795E3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AC7C83A0-E4AF-AF4E-8764-B493406D166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7355F40-A974-204B-AE8B-E64BE8C63EC2}"/>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94037AF3-39EA-8246-AED8-95CD569290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86CBD72-32CC-624A-ABEF-D3AB22AF581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127848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76D49FE-10F8-5741-A485-C4D72D28F78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877BDA-4CE1-8D45-A723-DA46BC19E69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3113FF-4266-2542-8168-A62F24313AC1}"/>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CBA2D1A1-9920-E64B-9E59-F90F6C7080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4BAD6C1-E0F9-C94C-9C49-DE1E32FEF5F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653354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3BFA2A1-52A0-4C4C-982A-583ADC777766}"/>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BD5EF50-1A2F-8A4B-A7F8-ACA28C837C2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234B17-B7BC-0B46-888A-F5D6ECAFB9A9}"/>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8C9C62B8-C921-B446-8AA2-10A1C1C83B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63B5121-9805-6C4F-875C-E9EC1279FC1A}"/>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804908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6F10F6-BE6C-AC4D-801F-11E488670C1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BE367D0E-EE68-5740-BFA0-0087A7D2E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27341AA-5E57-EB43-B20A-60AAEB554C9D}"/>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FB32DA83-099B-5746-B11A-44DB92193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CE0C98C-6A2F-1441-8C04-12B2D3956F2E}"/>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2278912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632F7A-5579-7444-AA1A-7CB6646F07C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5B9E0ED-AD69-D54C-A6E3-7459B9015F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7DB488FE-8C00-B140-9835-372611083AD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0120A1F-A22F-9C4E-A1B2-929CBDA6D9E9}"/>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6" name="Espace réservé du pied de page 5">
            <a:extLst>
              <a:ext uri="{FF2B5EF4-FFF2-40B4-BE49-F238E27FC236}">
                <a16:creationId xmlns:a16="http://schemas.microsoft.com/office/drawing/2014/main" id="{2C77A836-D3EF-604D-AAA2-DC4527B7515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A2ABFA2-8FE5-E14C-B37A-4F38B3B5CD66}"/>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62477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FBC819-9B07-044F-A179-746D4929148B}"/>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B0EB5E9-9B71-8E4B-9E43-6D545C12E9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DFB3A0-7712-F845-80E1-118F655EDA7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D1369E9-BC2C-864C-949B-D2BAEE0DE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A2AD5F-4DCC-0D4D-A8EA-22C9A9AFFFA6}"/>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0F63096-4AD4-3042-81C0-04807FC612FC}"/>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8" name="Espace réservé du pied de page 7">
            <a:extLst>
              <a:ext uri="{FF2B5EF4-FFF2-40B4-BE49-F238E27FC236}">
                <a16:creationId xmlns:a16="http://schemas.microsoft.com/office/drawing/2014/main" id="{BB30CC11-22DD-994F-8512-097B9D0E3100}"/>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D09345E6-37B6-1B4B-96ED-79FB47D05684}"/>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4074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AE7BC-CE39-B447-8A8E-37A067795658}"/>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A243D727-7EF1-7440-BC9C-E4EAF8560D27}"/>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4" name="Espace réservé du pied de page 3">
            <a:extLst>
              <a:ext uri="{FF2B5EF4-FFF2-40B4-BE49-F238E27FC236}">
                <a16:creationId xmlns:a16="http://schemas.microsoft.com/office/drawing/2014/main" id="{90199F62-E42A-D841-B3AA-2E39023A6EF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60AD364-1AA0-0440-A000-BF42A402AAAC}"/>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1015166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E3F1DD0C-698E-EF48-BE50-E044DC3952FA}"/>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3" name="Espace réservé du pied de page 2">
            <a:extLst>
              <a:ext uri="{FF2B5EF4-FFF2-40B4-BE49-F238E27FC236}">
                <a16:creationId xmlns:a16="http://schemas.microsoft.com/office/drawing/2014/main" id="{21176551-4BEC-C444-8040-31EC8F3B697B}"/>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674863B-B89E-A444-ABEA-51569A336A22}"/>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3889160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DC7065-1F1C-2B4C-A28A-1537E16F83CB}"/>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475F5A1-612D-F74E-87FA-E6CE03F31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5A4101-49B9-0C4F-A8A1-A9794A836A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FB6F4A3-9CE6-2B4D-BB7F-647D0900BB16}"/>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6" name="Espace réservé du pied de page 5">
            <a:extLst>
              <a:ext uri="{FF2B5EF4-FFF2-40B4-BE49-F238E27FC236}">
                <a16:creationId xmlns:a16="http://schemas.microsoft.com/office/drawing/2014/main" id="{7FE284CA-6C41-2649-8DAB-27F40417017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D2842D4-3997-2847-A4FB-AB28B87104BF}"/>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895547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8B6831-5D34-5C42-8123-714202C5C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69959DE-C234-FE4E-A64F-58D6B5DC3C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DFBA18B-B91B-2440-96FC-5377DDDAC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21DFAF-AF5D-334E-BDF8-ED54C09C36F1}"/>
              </a:ext>
            </a:extLst>
          </p:cNvPr>
          <p:cNvSpPr>
            <a:spLocks noGrp="1"/>
          </p:cNvSpPr>
          <p:nvPr>
            <p:ph type="dt" sz="half" idx="10"/>
          </p:nvPr>
        </p:nvSpPr>
        <p:spPr/>
        <p:txBody>
          <a:bodyPr/>
          <a:lstStyle/>
          <a:p>
            <a:fld id="{7B9169B0-A344-9A43-AAD5-682508993835}" type="datetimeFigureOut">
              <a:rPr lang="fr-FR" smtClean="0"/>
              <a:t>12/01/2022</a:t>
            </a:fld>
            <a:endParaRPr lang="fr-FR"/>
          </a:p>
        </p:txBody>
      </p:sp>
      <p:sp>
        <p:nvSpPr>
          <p:cNvPr id="6" name="Espace réservé du pied de page 5">
            <a:extLst>
              <a:ext uri="{FF2B5EF4-FFF2-40B4-BE49-F238E27FC236}">
                <a16:creationId xmlns:a16="http://schemas.microsoft.com/office/drawing/2014/main" id="{2B1C6804-F84C-2D4A-B198-884AC6CC392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EF072D9-1DD2-F045-A12C-19BF2444574B}"/>
              </a:ext>
            </a:extLst>
          </p:cNvPr>
          <p:cNvSpPr>
            <a:spLocks noGrp="1"/>
          </p:cNvSpPr>
          <p:nvPr>
            <p:ph type="sldNum" sz="quarter" idx="12"/>
          </p:nvPr>
        </p:nvSpPr>
        <p:spPr/>
        <p:txBody>
          <a:bodyPr/>
          <a:lstStyle/>
          <a:p>
            <a:fld id="{32AB45CD-FBC7-AD46-884B-BD8C98FD575D}" type="slidenum">
              <a:rPr lang="fr-FR" smtClean="0"/>
              <a:t>‹#›</a:t>
            </a:fld>
            <a:endParaRPr lang="fr-FR"/>
          </a:p>
        </p:txBody>
      </p:sp>
    </p:spTree>
    <p:extLst>
      <p:ext uri="{BB962C8B-B14F-4D97-AF65-F5344CB8AC3E}">
        <p14:creationId xmlns:p14="http://schemas.microsoft.com/office/powerpoint/2010/main" val="98794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676B2C4-F4E4-7744-B2AE-E73CB1E155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6122187-1902-1B4A-84A8-B71EB2D62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727975-F918-FD47-9F32-6331AAF9F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9169B0-A344-9A43-AAD5-682508993835}" type="datetimeFigureOut">
              <a:rPr lang="fr-FR" smtClean="0"/>
              <a:t>12/01/2022</a:t>
            </a:fld>
            <a:endParaRPr lang="fr-FR"/>
          </a:p>
        </p:txBody>
      </p:sp>
      <p:sp>
        <p:nvSpPr>
          <p:cNvPr id="5" name="Espace réservé du pied de page 4">
            <a:extLst>
              <a:ext uri="{FF2B5EF4-FFF2-40B4-BE49-F238E27FC236}">
                <a16:creationId xmlns:a16="http://schemas.microsoft.com/office/drawing/2014/main" id="{5D333007-5239-2248-8A97-69261B54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89E6822-4693-D543-AA6A-2363ED31A9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AB45CD-FBC7-AD46-884B-BD8C98FD575D}" type="slidenum">
              <a:rPr lang="fr-FR" smtClean="0"/>
              <a:t>‹#›</a:t>
            </a:fld>
            <a:endParaRPr lang="fr-FR"/>
          </a:p>
        </p:txBody>
      </p:sp>
    </p:spTree>
    <p:extLst>
      <p:ext uri="{BB962C8B-B14F-4D97-AF65-F5344CB8AC3E}">
        <p14:creationId xmlns:p14="http://schemas.microsoft.com/office/powerpoint/2010/main" val="162128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College Acceptance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401205"/>
          </a:xfrm>
          <a:prstGeom prst="rect">
            <a:avLst/>
          </a:prstGeom>
          <a:noFill/>
        </p:spPr>
        <p:txBody>
          <a:bodyPr wrap="square" rtlCol="0">
            <a:spAutoFit/>
          </a:bodyPr>
          <a:lstStyle/>
          <a:p>
            <a:r>
              <a:rPr lang="fr-FR" sz="2000" noProof="1"/>
              <a:t>Let’s start with a relatively simple prediction task, where we try to predict whether a student will get accepted to UR based on their high school GPA and SAT score.</a:t>
            </a:r>
          </a:p>
          <a:p>
            <a:endParaRPr lang="fr-FR" sz="2000" noProof="1"/>
          </a:p>
          <a:p>
            <a:r>
              <a:rPr lang="fr-FR" sz="2000" noProof="1"/>
              <a:t>We have data for 60 students. Blue represents rejection and orange represents acceptence. Note: this data is completely fake!</a:t>
            </a:r>
          </a:p>
          <a:p>
            <a:endParaRPr lang="fr-FR" sz="2000" noProof="1"/>
          </a:p>
          <a:p>
            <a:r>
              <a:rPr lang="fr-FR" sz="2000" noProof="1"/>
              <a:t>How well do you think you can predict whether a student will be accepted based on these two variables?</a:t>
            </a:r>
          </a:p>
        </p:txBody>
      </p:sp>
      <p:pic>
        <p:nvPicPr>
          <p:cNvPr id="3" name="Picture 2" descr="Chart, scatter chart&#10;&#10;Description automatically generated">
            <a:extLst>
              <a:ext uri="{FF2B5EF4-FFF2-40B4-BE49-F238E27FC236}">
                <a16:creationId xmlns:a16="http://schemas.microsoft.com/office/drawing/2014/main" id="{3EC1C6AD-D65A-4644-9727-16618669C1FA}"/>
              </a:ext>
            </a:extLst>
          </p:cNvPr>
          <p:cNvPicPr>
            <a:picLocks noChangeAspect="1"/>
          </p:cNvPicPr>
          <p:nvPr/>
        </p:nvPicPr>
        <p:blipFill>
          <a:blip r:embed="rId3"/>
          <a:stretch>
            <a:fillRect/>
          </a:stretch>
        </p:blipFill>
        <p:spPr>
          <a:xfrm>
            <a:off x="4409345" y="0"/>
            <a:ext cx="6858000" cy="6858000"/>
          </a:xfrm>
          <a:prstGeom prst="rect">
            <a:avLst/>
          </a:prstGeom>
        </p:spPr>
      </p:pic>
    </p:spTree>
    <p:extLst>
      <p:ext uri="{BB962C8B-B14F-4D97-AF65-F5344CB8AC3E}">
        <p14:creationId xmlns:p14="http://schemas.microsoft.com/office/powerpoint/2010/main" val="410577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938992"/>
          </a:xfrm>
          <a:prstGeom prst="rect">
            <a:avLst/>
          </a:prstGeom>
          <a:noFill/>
        </p:spPr>
        <p:txBody>
          <a:bodyPr wrap="square" rtlCol="0">
            <a:spAutoFit/>
          </a:bodyPr>
          <a:lstStyle/>
          <a:p>
            <a:r>
              <a:rPr lang="fr-FR" sz="2000" noProof="1"/>
              <a:t>Now, we can evaluate the model. Note that it made three correct predictions and one incorrect prediction.</a:t>
            </a:r>
          </a:p>
          <a:p>
            <a:endParaRPr lang="fr-FR" sz="2000" noProof="1"/>
          </a:p>
          <a:p>
            <a:r>
              <a:rPr lang="fr-FR" sz="2000" noProof="1"/>
              <a:t>The model has a </a:t>
            </a:r>
            <a:r>
              <a:rPr lang="fr-FR" sz="2000" b="1" noProof="1"/>
              <a:t>training error rate </a:t>
            </a:r>
            <a:r>
              <a:rPr lang="fr-FR" sz="2000" noProof="1"/>
              <a:t>of 0% and a </a:t>
            </a:r>
            <a:r>
              <a:rPr lang="fr-FR" sz="2000" b="1" noProof="1"/>
              <a:t>validation error </a:t>
            </a:r>
            <a:r>
              <a:rPr lang="fr-FR" sz="2000" noProof="1"/>
              <a:t>rate of 25%.</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10510"/>
            <a:ext cx="6858000" cy="6858000"/>
          </a:xfrm>
          <a:prstGeom prst="rect">
            <a:avLst/>
          </a:prstGeom>
        </p:spPr>
      </p:pic>
    </p:spTree>
    <p:extLst>
      <p:ext uri="{BB962C8B-B14F-4D97-AF65-F5344CB8AC3E}">
        <p14:creationId xmlns:p14="http://schemas.microsoft.com/office/powerpoint/2010/main" val="2500680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Confusion Matrix</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1631216"/>
          </a:xfrm>
          <a:prstGeom prst="rect">
            <a:avLst/>
          </a:prstGeom>
          <a:noFill/>
        </p:spPr>
        <p:txBody>
          <a:bodyPr wrap="square" rtlCol="0">
            <a:spAutoFit/>
          </a:bodyPr>
          <a:lstStyle/>
          <a:p>
            <a:r>
              <a:rPr lang="fr-FR" sz="2000" noProof="1"/>
              <a:t>Another way to evaluate a model is to build a </a:t>
            </a:r>
            <a:r>
              <a:rPr lang="fr-FR" sz="2000" b="1" noProof="1"/>
              <a:t>confusion matrix</a:t>
            </a:r>
            <a:r>
              <a:rPr lang="fr-FR" sz="2000" noProof="1"/>
              <a:t>. This gives a more grainular view of the errors that occur on the validation data. It is easiest to understand with an example: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10510"/>
            <a:ext cx="6858000" cy="6858000"/>
          </a:xfrm>
          <a:prstGeom prst="rect">
            <a:avLst/>
          </a:prstGeom>
        </p:spPr>
      </p:pic>
      <p:pic>
        <p:nvPicPr>
          <p:cNvPr id="5" name="Picture 4" descr="Chart&#10;&#10;Description automatically generated">
            <a:extLst>
              <a:ext uri="{FF2B5EF4-FFF2-40B4-BE49-F238E27FC236}">
                <a16:creationId xmlns:a16="http://schemas.microsoft.com/office/drawing/2014/main" id="{D4C3AF57-0970-8645-8D29-5F38A7BDEBF5}"/>
              </a:ext>
            </a:extLst>
          </p:cNvPr>
          <p:cNvPicPr>
            <a:picLocks noChangeAspect="1"/>
          </p:cNvPicPr>
          <p:nvPr/>
        </p:nvPicPr>
        <p:blipFill>
          <a:blip r:embed="rId4"/>
          <a:stretch>
            <a:fillRect/>
          </a:stretch>
        </p:blipFill>
        <p:spPr>
          <a:xfrm>
            <a:off x="613140" y="2844571"/>
            <a:ext cx="3183065" cy="2610571"/>
          </a:xfrm>
          <a:prstGeom prst="rect">
            <a:avLst/>
          </a:prstGeom>
        </p:spPr>
      </p:pic>
    </p:spTree>
    <p:extLst>
      <p:ext uri="{BB962C8B-B14F-4D97-AF65-F5344CB8AC3E}">
        <p14:creationId xmlns:p14="http://schemas.microsoft.com/office/powerpoint/2010/main" val="2987087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Choosing a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209721" cy="3170099"/>
          </a:xfrm>
          <a:prstGeom prst="rect">
            <a:avLst/>
          </a:prstGeom>
          <a:noFill/>
        </p:spPr>
        <p:txBody>
          <a:bodyPr wrap="square" rtlCol="0">
            <a:spAutoFit/>
          </a:bodyPr>
          <a:lstStyle/>
          <a:p>
            <a:r>
              <a:rPr lang="fr-FR" sz="2000" noProof="1"/>
              <a:t>Let’s return to the task of building a model from training data. </a:t>
            </a:r>
          </a:p>
          <a:p>
            <a:endParaRPr lang="fr-FR" sz="2000" noProof="1"/>
          </a:p>
          <a:p>
            <a:r>
              <a:rPr lang="fr-FR" sz="2000" noProof="1"/>
              <a:t>Previously, I drew a line and we agreed that it seemed reasonable because it had an error rate of zero on the training data. However, there are many lines that have an error rate of zero on this training data. Example are given on the right.</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407378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Choosing a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401205"/>
          </a:xfrm>
          <a:prstGeom prst="rect">
            <a:avLst/>
          </a:prstGeom>
          <a:noFill/>
        </p:spPr>
        <p:txBody>
          <a:bodyPr wrap="square" rtlCol="0">
            <a:spAutoFit/>
          </a:bodyPr>
          <a:lstStyle/>
          <a:p>
            <a:r>
              <a:rPr lang="fr-FR" sz="2000" noProof="1"/>
              <a:t>Consider a similar task, but with some different data. We will move an abstract features called x and y. You can still think of the college acceptance example if you prefer something concrete.</a:t>
            </a:r>
          </a:p>
          <a:p>
            <a:endParaRPr lang="fr-FR" sz="2000" noProof="1"/>
          </a:p>
          <a:p>
            <a:r>
              <a:rPr lang="fr-FR" sz="2000" noProof="1"/>
              <a:t>Notice that in this case there is no line that perfectly seperates the two label types.</a:t>
            </a:r>
          </a:p>
          <a:p>
            <a:endParaRPr lang="fr-FR" sz="2000" noProof="1"/>
          </a:p>
          <a:p>
            <a:r>
              <a:rPr lang="fr-FR" sz="2000" noProof="1"/>
              <a:t>We could choose a line based on one that makes the fewest errors, but there will again be many different choices that we need to choose between.</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1026012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Probability</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477875"/>
          </a:xfrm>
          <a:prstGeom prst="rect">
            <a:avLst/>
          </a:prstGeom>
          <a:noFill/>
        </p:spPr>
        <p:txBody>
          <a:bodyPr wrap="square" rtlCol="0">
            <a:spAutoFit/>
          </a:bodyPr>
          <a:lstStyle/>
          <a:p>
            <a:r>
              <a:rPr lang="fr-FR" sz="2000" noProof="1"/>
              <a:t>A probability is a number between 0 and 1 that gives the proportion of times we would expect an event to happen if we could replicate observing something many times.</a:t>
            </a:r>
          </a:p>
          <a:p>
            <a:endParaRPr lang="fr-FR" sz="2000" noProof="1"/>
          </a:p>
          <a:p>
            <a:r>
              <a:rPr lang="fr-FR" sz="2000" noProof="1"/>
              <a:t>It turns out that the best approach to building a classification line is to consider the slightly more complex task of predicting the probability that a point is equal to one of the two classes.</a:t>
            </a:r>
          </a:p>
        </p:txBody>
      </p:sp>
    </p:spTree>
    <p:extLst>
      <p:ext uri="{BB962C8B-B14F-4D97-AF65-F5344CB8AC3E}">
        <p14:creationId xmlns:p14="http://schemas.microsoft.com/office/powerpoint/2010/main" val="10942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Probability Model</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785652"/>
          </a:xfrm>
          <a:prstGeom prst="rect">
            <a:avLst/>
          </a:prstGeom>
          <a:noFill/>
        </p:spPr>
        <p:txBody>
          <a:bodyPr wrap="square" rtlCol="0">
            <a:spAutoFit/>
          </a:bodyPr>
          <a:lstStyle/>
          <a:p>
            <a:r>
              <a:rPr lang="fr-FR" sz="2000" noProof="1"/>
              <a:t>Let’s define a model with three </a:t>
            </a:r>
            <a:r>
              <a:rPr lang="fr-FR" sz="2000" b="1" noProof="1"/>
              <a:t>parameters</a:t>
            </a:r>
            <a:r>
              <a:rPr lang="fr-FR" sz="2000" noProof="1"/>
              <a:t>, numbers that define the model, according to the equation to the right.</a:t>
            </a:r>
          </a:p>
          <a:p>
            <a:endParaRPr lang="fr-FR" sz="2000" noProof="1"/>
          </a:p>
          <a:p>
            <a:r>
              <a:rPr lang="fr-FR" sz="2000" noProof="1"/>
              <a:t>The values a, b, and c can be set to any real numbers we want. The idea is that we will use the training data to determine good values for them and then can use the model to predict values on the validation data (or even, entirely new data that we do not yet have).</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3625489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5134631"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0" y="929843"/>
            <a:ext cx="5134631" cy="5201424"/>
          </a:xfrm>
          <a:prstGeom prst="rect">
            <a:avLst/>
          </a:prstGeom>
          <a:noFill/>
        </p:spPr>
        <p:txBody>
          <a:bodyPr wrap="square" rtlCol="0">
            <a:spAutoFit/>
          </a:bodyPr>
          <a:lstStyle/>
          <a:p>
            <a:r>
              <a:rPr lang="fr-FR" sz="2000" noProof="1"/>
              <a:t>Points with a probability greater than 0.5 are those where we think that the point is likely to be orange.</a:t>
            </a:r>
          </a:p>
          <a:p>
            <a:endParaRPr lang="fr-FR" sz="2000" noProof="1"/>
          </a:p>
          <a:p>
            <a:r>
              <a:rPr lang="fr-FR" sz="2000" noProof="1"/>
              <a:t>With some simple algebra, we can re-arrange to see that (assuming c is positive),* this defines a line with a slope and intercept.</a:t>
            </a:r>
          </a:p>
          <a:p>
            <a:endParaRPr lang="fr-FR" sz="2000" noProof="1"/>
          </a:p>
          <a:p>
            <a:r>
              <a:rPr lang="fr-FR" sz="2000" noProof="1"/>
              <a:t>So, we see that this model defines a linear classification line!</a:t>
            </a:r>
          </a:p>
          <a:p>
            <a:endParaRPr lang="fr-FR" sz="2000" noProof="1"/>
          </a:p>
          <a:p>
            <a:endParaRPr lang="fr-FR" sz="2000" noProof="1"/>
          </a:p>
          <a:p>
            <a:endParaRPr lang="fr-FR" sz="2000" noProof="1"/>
          </a:p>
          <a:p>
            <a:r>
              <a:rPr lang="fr-FR" i="1" noProof="1">
                <a:solidFill>
                  <a:schemeClr val="bg1">
                    <a:lumMod val="50000"/>
                  </a:schemeClr>
                </a:solidFill>
              </a:rPr>
              <a:t>* When c is negative, the inequality reverses, which still makes a line, but with the orange points below rather than above. A value of zero gives a vertical line; still okay, but some of the math gets a bit messy.</a:t>
            </a:r>
          </a:p>
        </p:txBody>
      </p:sp>
      <p:sp>
        <p:nvSpPr>
          <p:cNvPr id="6" name="ZoneTexte 34">
            <a:extLst>
              <a:ext uri="{FF2B5EF4-FFF2-40B4-BE49-F238E27FC236}">
                <a16:creationId xmlns:a16="http://schemas.microsoft.com/office/drawing/2014/main" id="{B0E9AEC2-2F4B-1241-9271-EBF916D84DE9}"/>
              </a:ext>
            </a:extLst>
          </p:cNvPr>
          <p:cNvSpPr txBox="1"/>
          <p:nvPr/>
        </p:nvSpPr>
        <p:spPr>
          <a:xfrm>
            <a:off x="5591829" y="793208"/>
            <a:ext cx="6242819" cy="452431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endParaRPr lang="en-US" sz="3200" noProof="1"/>
          </a:p>
          <a:p>
            <a:endParaRPr lang="en-US" sz="3200" noProof="1"/>
          </a:p>
          <a:p>
            <a:r>
              <a:rPr lang="en-US" sz="3200" noProof="1"/>
              <a:t>0.5</a:t>
            </a:r>
            <a:r>
              <a:rPr lang="fr-FR" sz="3200" noProof="1"/>
              <a:t> &lt;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0.5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&lt;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&lt; Y</a:t>
            </a:r>
          </a:p>
          <a:p>
            <a:endParaRPr lang="fr-FR" sz="3200" noProof="1"/>
          </a:p>
          <a:p>
            <a:r>
              <a:rPr lang="fr-FR" sz="3200" noProof="1"/>
              <a:t>Y &lt;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 (0.5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a:t>
            </a:r>
          </a:p>
          <a:p>
            <a:r>
              <a:rPr lang="fr-FR" sz="3200" noProof="1"/>
              <a:t>Y &lt; [</a:t>
            </a:r>
            <a:r>
              <a:rPr lang="fr-FR" sz="3200" noProof="1">
                <a:solidFill>
                  <a:schemeClr val="accent4">
                    <a:lumMod val="75000"/>
                  </a:schemeClr>
                </a:solidFill>
              </a:rPr>
              <a:t>slope</a:t>
            </a:r>
            <a:r>
              <a:rPr lang="fr-FR" sz="3200" noProof="1"/>
              <a:t>] </a:t>
            </a:r>
            <a:r>
              <a:rPr lang="en-GB" sz="3200" dirty="0"/>
              <a:t>×</a:t>
            </a:r>
            <a:r>
              <a:rPr lang="fr-FR" sz="3200" noProof="1"/>
              <a:t> X + [</a:t>
            </a:r>
            <a:r>
              <a:rPr lang="fr-FR" sz="3200" noProof="1">
                <a:solidFill>
                  <a:schemeClr val="accent4">
                    <a:lumMod val="75000"/>
                  </a:schemeClr>
                </a:solidFill>
              </a:rPr>
              <a:t>intercept</a:t>
            </a:r>
            <a:r>
              <a:rPr lang="fr-FR" sz="3200" noProof="1"/>
              <a:t>]</a:t>
            </a:r>
          </a:p>
        </p:txBody>
      </p:sp>
    </p:spTree>
    <p:extLst>
      <p:ext uri="{BB962C8B-B14F-4D97-AF65-F5344CB8AC3E}">
        <p14:creationId xmlns:p14="http://schemas.microsoft.com/office/powerpoint/2010/main" val="3360184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One Tweak</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283293" cy="3785652"/>
          </a:xfrm>
          <a:prstGeom prst="rect">
            <a:avLst/>
          </a:prstGeom>
          <a:noFill/>
        </p:spPr>
        <p:txBody>
          <a:bodyPr wrap="square" rtlCol="0">
            <a:spAutoFit/>
          </a:bodyPr>
          <a:lstStyle/>
          <a:p>
            <a:r>
              <a:rPr lang="fr-FR" sz="2000" noProof="1"/>
              <a:t>There is one issue with our model: it is possible that we could produce probabilities that are less than zero or greater than 1. This can be fixed fairly easily by adding a </a:t>
            </a:r>
            <a:r>
              <a:rPr lang="fr-FR" sz="2000" b="1" noProof="1"/>
              <a:t>link function</a:t>
            </a:r>
            <a:r>
              <a:rPr lang="fr-FR" sz="2000" noProof="1"/>
              <a:t> that maps any real number to a number between zero and one. </a:t>
            </a:r>
          </a:p>
          <a:p>
            <a:endParaRPr lang="fr-FR" sz="2000" noProof="1"/>
          </a:p>
          <a:p>
            <a:r>
              <a:rPr lang="fr-FR" sz="2000" noProof="1"/>
              <a:t>The most common choice is the logistic function: exp(x) / (exp(x) + 1). A visualization of the function is shown on the right. </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a:t>
            </a:r>
          </a:p>
        </p:txBody>
      </p:sp>
      <p:pic>
        <p:nvPicPr>
          <p:cNvPr id="3" name="Picture 2">
            <a:extLst>
              <a:ext uri="{FF2B5EF4-FFF2-40B4-BE49-F238E27FC236}">
                <a16:creationId xmlns:a16="http://schemas.microsoft.com/office/drawing/2014/main" id="{A3525CB9-F990-AB4A-A5B0-2ACAA8664943}"/>
              </a:ext>
            </a:extLst>
          </p:cNvPr>
          <p:cNvPicPr>
            <a:picLocks noChangeAspect="1"/>
          </p:cNvPicPr>
          <p:nvPr/>
        </p:nvPicPr>
        <p:blipFill>
          <a:blip r:embed="rId3"/>
          <a:stretch>
            <a:fillRect/>
          </a:stretch>
        </p:blipFill>
        <p:spPr>
          <a:xfrm>
            <a:off x="4485543" y="1751715"/>
            <a:ext cx="7517596" cy="4176442"/>
          </a:xfrm>
          <a:prstGeom prst="rect">
            <a:avLst/>
          </a:prstGeom>
        </p:spPr>
      </p:pic>
    </p:spTree>
    <p:extLst>
      <p:ext uri="{BB962C8B-B14F-4D97-AF65-F5344CB8AC3E}">
        <p14:creationId xmlns:p14="http://schemas.microsoft.com/office/powerpoint/2010/main" val="381585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1" y="0"/>
            <a:ext cx="5134631" cy="646331"/>
          </a:xfrm>
          <a:prstGeom prst="rect">
            <a:avLst/>
          </a:prstGeom>
          <a:noFill/>
        </p:spPr>
        <p:txBody>
          <a:bodyPr wrap="square" rtlCol="0">
            <a:spAutoFit/>
          </a:bodyPr>
          <a:lstStyle/>
          <a:p>
            <a:pPr algn="ctr"/>
            <a:r>
              <a:rPr lang="fr-FR" sz="3600" b="1" u="sng" noProof="1"/>
              <a:t>Classification Line (again)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0" y="929843"/>
            <a:ext cx="5134631" cy="1323439"/>
          </a:xfrm>
          <a:prstGeom prst="rect">
            <a:avLst/>
          </a:prstGeom>
          <a:noFill/>
        </p:spPr>
        <p:txBody>
          <a:bodyPr wrap="square" rtlCol="0">
            <a:spAutoFit/>
          </a:bodyPr>
          <a:lstStyle/>
          <a:p>
            <a:r>
              <a:rPr lang="fr-FR" sz="2000" noProof="1"/>
              <a:t>This does not actual affect our primarily conclusion before that the model creates a classification line. Now, we just want the linear value to be 0 instead of 0.5.</a:t>
            </a:r>
          </a:p>
        </p:txBody>
      </p:sp>
      <p:sp>
        <p:nvSpPr>
          <p:cNvPr id="6" name="ZoneTexte 34">
            <a:extLst>
              <a:ext uri="{FF2B5EF4-FFF2-40B4-BE49-F238E27FC236}">
                <a16:creationId xmlns:a16="http://schemas.microsoft.com/office/drawing/2014/main" id="{B0E9AEC2-2F4B-1241-9271-EBF916D84DE9}"/>
              </a:ext>
            </a:extLst>
          </p:cNvPr>
          <p:cNvSpPr txBox="1"/>
          <p:nvPr/>
        </p:nvSpPr>
        <p:spPr>
          <a:xfrm>
            <a:off x="5591829" y="793208"/>
            <a:ext cx="6242819" cy="452431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a:t>
            </a:r>
          </a:p>
          <a:p>
            <a:endParaRPr lang="en-US" sz="3200" noProof="1"/>
          </a:p>
          <a:p>
            <a:endParaRPr lang="en-US" sz="3200" noProof="1"/>
          </a:p>
          <a:p>
            <a:r>
              <a:rPr lang="en-US" sz="3200" noProof="1"/>
              <a:t>0</a:t>
            </a:r>
            <a:r>
              <a:rPr lang="fr-FR" sz="3200" noProof="1"/>
              <a:t> &lt;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0 – </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&lt;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a:p>
            <a:r>
              <a:rPr lang="fr-FR" sz="3200" noProof="1"/>
              <a:t>(</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&lt; Y</a:t>
            </a:r>
          </a:p>
          <a:p>
            <a:endParaRPr lang="fr-FR" sz="3200" noProof="1"/>
          </a:p>
          <a:p>
            <a:r>
              <a:rPr lang="fr-FR" sz="3200" noProof="1"/>
              <a:t>Y &lt; (</a:t>
            </a:r>
            <a:r>
              <a:rPr lang="fr-FR" sz="3200" b="1" noProof="1">
                <a:solidFill>
                  <a:schemeClr val="accent6">
                    <a:lumMod val="75000"/>
                  </a:schemeClr>
                </a:solidFill>
              </a:rPr>
              <a:t>b</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a:t>
            </a:r>
            <a:r>
              <a:rPr lang="fr-FR" sz="3200" b="1" noProof="1"/>
              <a:t> </a:t>
            </a:r>
            <a:r>
              <a:rPr lang="en-GB" sz="3200" dirty="0"/>
              <a:t>×</a:t>
            </a:r>
            <a:r>
              <a:rPr lang="fr-FR" sz="3200" noProof="1"/>
              <a:t> X + (0.5 / </a:t>
            </a:r>
            <a:r>
              <a:rPr lang="fr-FR" sz="3200" b="1" noProof="1">
                <a:solidFill>
                  <a:schemeClr val="accent6">
                    <a:lumMod val="75000"/>
                  </a:schemeClr>
                </a:solidFill>
              </a:rPr>
              <a:t>c</a:t>
            </a:r>
            <a:r>
              <a:rPr lang="fr-FR" sz="3200" b="1" noProof="1">
                <a:solidFill>
                  <a:schemeClr val="accent5">
                    <a:lumMod val="75000"/>
                  </a:schemeClr>
                </a:solidFill>
              </a:rPr>
              <a:t> </a:t>
            </a:r>
            <a:r>
              <a:rPr lang="fr-FR" sz="3200" noProof="1"/>
              <a:t> – </a:t>
            </a:r>
            <a:r>
              <a:rPr lang="fr-FR" sz="3200" b="1" noProof="1">
                <a:solidFill>
                  <a:schemeClr val="accent6">
                    <a:lumMod val="75000"/>
                  </a:schemeClr>
                </a:solidFill>
              </a:rPr>
              <a:t>a</a:t>
            </a:r>
            <a:r>
              <a:rPr lang="fr-FR" sz="3200" b="1" noProof="1">
                <a:solidFill>
                  <a:schemeClr val="accent5">
                    <a:lumMod val="75000"/>
                  </a:schemeClr>
                </a:solidFill>
              </a:rPr>
              <a:t> </a:t>
            </a:r>
            <a:r>
              <a:rPr lang="fr-FR" sz="3200" noProof="1"/>
              <a:t>/</a:t>
            </a:r>
            <a:r>
              <a:rPr lang="fr-FR" sz="3200" b="1" noProof="1">
                <a:solidFill>
                  <a:schemeClr val="accent5">
                    <a:lumMod val="75000"/>
                  </a:schemeClr>
                </a:solidFill>
              </a:rPr>
              <a:t> </a:t>
            </a:r>
            <a:r>
              <a:rPr lang="fr-FR" sz="3200" b="1" noProof="1">
                <a:solidFill>
                  <a:schemeClr val="accent6">
                    <a:lumMod val="75000"/>
                  </a:schemeClr>
                </a:solidFill>
              </a:rPr>
              <a:t>c</a:t>
            </a:r>
            <a:r>
              <a:rPr lang="fr-FR" sz="3200" noProof="1"/>
              <a:t>) </a:t>
            </a:r>
          </a:p>
          <a:p>
            <a:r>
              <a:rPr lang="fr-FR" sz="3200" noProof="1"/>
              <a:t>Y &lt; [</a:t>
            </a:r>
            <a:r>
              <a:rPr lang="fr-FR" sz="3200" noProof="1">
                <a:solidFill>
                  <a:schemeClr val="accent4">
                    <a:lumMod val="75000"/>
                  </a:schemeClr>
                </a:solidFill>
              </a:rPr>
              <a:t>slope</a:t>
            </a:r>
            <a:r>
              <a:rPr lang="fr-FR" sz="3200" noProof="1"/>
              <a:t>] </a:t>
            </a:r>
            <a:r>
              <a:rPr lang="en-GB" sz="3200" dirty="0"/>
              <a:t>×</a:t>
            </a:r>
            <a:r>
              <a:rPr lang="fr-FR" sz="3200" noProof="1"/>
              <a:t> X + [</a:t>
            </a:r>
            <a:r>
              <a:rPr lang="fr-FR" sz="3200" noProof="1">
                <a:solidFill>
                  <a:schemeClr val="accent4">
                    <a:lumMod val="75000"/>
                  </a:schemeClr>
                </a:solidFill>
              </a:rPr>
              <a:t>intercept</a:t>
            </a:r>
            <a:r>
              <a:rPr lang="fr-FR" sz="3200" noProof="1"/>
              <a:t>]</a:t>
            </a:r>
          </a:p>
        </p:txBody>
      </p:sp>
    </p:spTree>
    <p:extLst>
      <p:ext uri="{BB962C8B-B14F-4D97-AF65-F5344CB8AC3E}">
        <p14:creationId xmlns:p14="http://schemas.microsoft.com/office/powerpoint/2010/main" val="3651928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Learning Parameters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766769" cy="5324535"/>
          </a:xfrm>
          <a:prstGeom prst="rect">
            <a:avLst/>
          </a:prstGeom>
          <a:noFill/>
        </p:spPr>
        <p:txBody>
          <a:bodyPr wrap="square" rtlCol="0">
            <a:spAutoFit/>
          </a:bodyPr>
          <a:lstStyle/>
          <a:p>
            <a:r>
              <a:rPr lang="fr-FR" sz="2000" noProof="1"/>
              <a:t>Okay great, but we still have not explain how to learn the values a, b, and c from the training data.</a:t>
            </a:r>
          </a:p>
          <a:p>
            <a:endParaRPr lang="fr-FR" sz="2000" noProof="1"/>
          </a:p>
          <a:p>
            <a:r>
              <a:rPr lang="fr-FR" sz="2000" noProof="1"/>
              <a:t>The trick is to notice that our model now gives specific probabilities that each point is equal to a particular class. What we can do then is find the values of a, b, and c that </a:t>
            </a:r>
            <a:r>
              <a:rPr lang="fr-FR" sz="2000" b="1" noProof="1"/>
              <a:t>maximize the probability </a:t>
            </a:r>
            <a:r>
              <a:rPr lang="fr-FR" sz="2000" noProof="1"/>
              <a:t>of observering the training data.</a:t>
            </a:r>
          </a:p>
          <a:p>
            <a:endParaRPr lang="fr-FR" sz="2000" noProof="1"/>
          </a:p>
          <a:p>
            <a:r>
              <a:rPr lang="fr-FR" sz="2000" noProof="1"/>
              <a:t>Because we have continuous probabilities, this will almost always have a unique solution. We won’t go through all of the math here; there is no analytic solution, but it can be solved using fast numerical methods.</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2182189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College Acceptance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5632311"/>
          </a:xfrm>
          <a:prstGeom prst="rect">
            <a:avLst/>
          </a:prstGeom>
          <a:noFill/>
        </p:spPr>
        <p:txBody>
          <a:bodyPr wrap="square" rtlCol="0">
            <a:spAutoFit/>
          </a:bodyPr>
          <a:lstStyle/>
          <a:p>
            <a:r>
              <a:rPr lang="fr-FR" sz="2000" noProof="1"/>
              <a:t>Before going any further, let’s get some terminology down:</a:t>
            </a:r>
          </a:p>
          <a:p>
            <a:endParaRPr lang="fr-FR" sz="2000" noProof="1"/>
          </a:p>
          <a:p>
            <a:r>
              <a:rPr lang="fr-FR" sz="2000" b="1" noProof="1"/>
              <a:t>Observation</a:t>
            </a:r>
            <a:r>
              <a:rPr lang="fr-FR" sz="2000" noProof="1"/>
              <a:t>: one data point that we can use to build a model; here each observation is a student</a:t>
            </a:r>
            <a:endParaRPr lang="fr-FR" sz="2000" b="1" noProof="1"/>
          </a:p>
          <a:p>
            <a:endParaRPr lang="fr-FR" sz="2000" noProof="1"/>
          </a:p>
          <a:p>
            <a:r>
              <a:rPr lang="fr-FR" sz="2000" b="1" noProof="1"/>
              <a:t>Features</a:t>
            </a:r>
            <a:r>
              <a:rPr lang="fr-FR" sz="2000" noProof="1"/>
              <a:t>: the measurements the model used to make predictions; here we have two features: H.S. GPA and SAT scores</a:t>
            </a:r>
          </a:p>
          <a:p>
            <a:endParaRPr lang="fr-FR" sz="2000" b="1" noProof="1"/>
          </a:p>
          <a:p>
            <a:r>
              <a:rPr lang="fr-FR" sz="2000" b="1" noProof="1"/>
              <a:t>Label:</a:t>
            </a:r>
            <a:r>
              <a:rPr lang="fr-FR" sz="2000" noProof="1"/>
              <a:t> these are is the thing we are trying to predict; each student has one label</a:t>
            </a:r>
          </a:p>
          <a:p>
            <a:endParaRPr lang="fr-FR" sz="2000" b="1" noProof="1"/>
          </a:p>
          <a:p>
            <a:r>
              <a:rPr lang="fr-FR" sz="2000" b="1" noProof="1"/>
              <a:t>Classes: </a:t>
            </a:r>
            <a:r>
              <a:rPr lang="fr-FR" sz="2000" noProof="1"/>
              <a:t>these are the possible values of the labels; here, the classes are accepted or rejected </a:t>
            </a:r>
          </a:p>
        </p:txBody>
      </p:sp>
      <p:pic>
        <p:nvPicPr>
          <p:cNvPr id="3" name="Picture 2" descr="Chart, scatter chart&#10;&#10;Description automatically generated">
            <a:extLst>
              <a:ext uri="{FF2B5EF4-FFF2-40B4-BE49-F238E27FC236}">
                <a16:creationId xmlns:a16="http://schemas.microsoft.com/office/drawing/2014/main" id="{3EC1C6AD-D65A-4644-9727-16618669C1FA}"/>
              </a:ext>
            </a:extLst>
          </p:cNvPr>
          <p:cNvPicPr>
            <a:picLocks noChangeAspect="1"/>
          </p:cNvPicPr>
          <p:nvPr/>
        </p:nvPicPr>
        <p:blipFill>
          <a:blip r:embed="rId3"/>
          <a:stretch>
            <a:fillRect/>
          </a:stretch>
        </p:blipFill>
        <p:spPr>
          <a:xfrm>
            <a:off x="4409345" y="0"/>
            <a:ext cx="6858000" cy="6858000"/>
          </a:xfrm>
          <a:prstGeom prst="rect">
            <a:avLst/>
          </a:prstGeom>
        </p:spPr>
      </p:pic>
    </p:spTree>
    <p:extLst>
      <p:ext uri="{BB962C8B-B14F-4D97-AF65-F5344CB8AC3E}">
        <p14:creationId xmlns:p14="http://schemas.microsoft.com/office/powerpoint/2010/main" val="3131082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015663"/>
          </a:xfrm>
          <a:prstGeom prst="rect">
            <a:avLst/>
          </a:prstGeom>
          <a:noFill/>
        </p:spPr>
        <p:txBody>
          <a:bodyPr wrap="square" rtlCol="0">
            <a:spAutoFit/>
          </a:bodyPr>
          <a:lstStyle/>
          <a:p>
            <a:r>
              <a:rPr lang="fr-FR" sz="2000" noProof="1"/>
              <a:t>Let’s go back to our data and look at the line defined by the model. Note that it seperates the data well but not perfectly.</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215076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938992"/>
          </a:xfrm>
          <a:prstGeom prst="rect">
            <a:avLst/>
          </a:prstGeom>
          <a:noFill/>
        </p:spPr>
        <p:txBody>
          <a:bodyPr wrap="square" rtlCol="0">
            <a:spAutoFit/>
          </a:bodyPr>
          <a:lstStyle/>
          <a:p>
            <a:r>
              <a:rPr lang="fr-FR" sz="2000" noProof="1"/>
              <a:t>Because we have probabilities, we can actually plot different contours of probabilities. Each of these will be a parallel line. Notice how quickly the probabilties drop off as we move away from the classification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266091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Interpret Parameters</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5681169" cy="5016758"/>
          </a:xfrm>
          <a:prstGeom prst="rect">
            <a:avLst/>
          </a:prstGeom>
          <a:noFill/>
        </p:spPr>
        <p:txBody>
          <a:bodyPr wrap="square" rtlCol="0">
            <a:spAutoFit/>
          </a:bodyPr>
          <a:lstStyle/>
          <a:p>
            <a:r>
              <a:rPr lang="fr-FR" sz="2000" noProof="1"/>
              <a:t>Because of the transformation by the link function and the relative scales of X and Y, it is can hard to directly interpret the exact meaning of the values a, b, and c. However, we can say something things:</a:t>
            </a:r>
          </a:p>
          <a:p>
            <a:endParaRPr lang="fr-FR" sz="2000" noProof="1"/>
          </a:p>
          <a:p>
            <a:pPr lvl="1"/>
            <a:r>
              <a:rPr lang="fr-FR" sz="2000" noProof="1"/>
              <a:t>– If a is positive, X appears to be positively related to the orange class.</a:t>
            </a:r>
          </a:p>
          <a:p>
            <a:pPr lvl="1"/>
            <a:endParaRPr lang="fr-FR" sz="2000" noProof="1"/>
          </a:p>
          <a:p>
            <a:pPr lvl="1"/>
            <a:r>
              <a:rPr lang="fr-FR" sz="2000" noProof="1"/>
              <a:t>– If a is negative, X appears to be negatively related to the orange class.</a:t>
            </a:r>
          </a:p>
          <a:p>
            <a:pPr lvl="1"/>
            <a:endParaRPr lang="fr-FR" sz="2000" noProof="1"/>
          </a:p>
          <a:p>
            <a:pPr lvl="1"/>
            <a:r>
              <a:rPr lang="fr-FR" sz="2000" noProof="1"/>
              <a:t>– If a is zero (or very small), X appears to have little to no effect on an observation’s label.</a:t>
            </a:r>
          </a:p>
          <a:p>
            <a:endParaRPr lang="fr-FR" sz="2000" noProof="1"/>
          </a:p>
          <a:p>
            <a:r>
              <a:rPr lang="fr-FR" sz="2000" noProof="1"/>
              <a:t>The same things can be said with repect to c and the variable Y.</a:t>
            </a:r>
          </a:p>
        </p:txBody>
      </p:sp>
      <p:sp>
        <p:nvSpPr>
          <p:cNvPr id="7" name="ZoneTexte 34">
            <a:extLst>
              <a:ext uri="{FF2B5EF4-FFF2-40B4-BE49-F238E27FC236}">
                <a16:creationId xmlns:a16="http://schemas.microsoft.com/office/drawing/2014/main" id="{E799B705-FDB4-5646-A05D-1193C32B707C}"/>
              </a:ext>
            </a:extLst>
          </p:cNvPr>
          <p:cNvSpPr txBox="1"/>
          <p:nvPr/>
        </p:nvSpPr>
        <p:spPr>
          <a:xfrm>
            <a:off x="5591829" y="793208"/>
            <a:ext cx="6242819" cy="584775"/>
          </a:xfrm>
          <a:prstGeom prst="rect">
            <a:avLst/>
          </a:prstGeom>
          <a:noFill/>
        </p:spPr>
        <p:txBody>
          <a:bodyPr wrap="square" rtlCol="0">
            <a:spAutoFit/>
          </a:bodyPr>
          <a:lstStyle/>
          <a:p>
            <a:r>
              <a:rPr lang="fr-FR" sz="3200" noProof="1"/>
              <a:t>Probability(</a:t>
            </a:r>
            <a:r>
              <a:rPr lang="en-GB" sz="3200" dirty="0">
                <a:solidFill>
                  <a:srgbClr val="FFC000"/>
                </a:solidFill>
              </a:rPr>
              <a:t>⬤</a:t>
            </a:r>
            <a:r>
              <a:rPr lang="fr-FR" sz="3200" noProof="1"/>
              <a:t>) = F(</a:t>
            </a:r>
            <a:r>
              <a:rPr lang="fr-FR" sz="3200" b="1" noProof="1">
                <a:solidFill>
                  <a:schemeClr val="accent6">
                    <a:lumMod val="75000"/>
                  </a:schemeClr>
                </a:solidFill>
              </a:rPr>
              <a:t>a</a:t>
            </a:r>
            <a:r>
              <a:rPr lang="fr-FR" sz="3200" noProof="1"/>
              <a:t> + </a:t>
            </a:r>
            <a:r>
              <a:rPr lang="fr-FR" sz="3200" b="1" noProof="1">
                <a:solidFill>
                  <a:schemeClr val="accent6">
                    <a:lumMod val="75000"/>
                  </a:schemeClr>
                </a:solidFill>
              </a:rPr>
              <a:t>b</a:t>
            </a:r>
            <a:r>
              <a:rPr lang="fr-FR" sz="3200" b="1" noProof="1">
                <a:solidFill>
                  <a:schemeClr val="accent5">
                    <a:lumMod val="75000"/>
                  </a:schemeClr>
                </a:solidFill>
              </a:rPr>
              <a:t> </a:t>
            </a:r>
            <a:r>
              <a:rPr lang="en-GB" sz="3200" dirty="0"/>
              <a:t>×</a:t>
            </a:r>
            <a:r>
              <a:rPr lang="fr-FR" sz="3200" noProof="1"/>
              <a:t> X + </a:t>
            </a:r>
            <a:r>
              <a:rPr lang="fr-FR" sz="3200" b="1" noProof="1">
                <a:solidFill>
                  <a:schemeClr val="accent6">
                    <a:lumMod val="75000"/>
                  </a:schemeClr>
                </a:solidFill>
              </a:rPr>
              <a:t>c</a:t>
            </a:r>
            <a:r>
              <a:rPr lang="fr-FR" sz="3200" b="1" noProof="1">
                <a:solidFill>
                  <a:schemeClr val="accent5">
                    <a:lumMod val="75000"/>
                  </a:schemeClr>
                </a:solidFill>
              </a:rPr>
              <a:t> </a:t>
            </a:r>
            <a:r>
              <a:rPr lang="en-GB" sz="3200" dirty="0"/>
              <a:t>×</a:t>
            </a:r>
            <a:r>
              <a:rPr lang="fr-FR" sz="3200" noProof="1"/>
              <a:t> Y) </a:t>
            </a:r>
          </a:p>
        </p:txBody>
      </p:sp>
    </p:spTree>
    <p:extLst>
      <p:ext uri="{BB962C8B-B14F-4D97-AF65-F5344CB8AC3E}">
        <p14:creationId xmlns:p14="http://schemas.microsoft.com/office/powerpoint/2010/main" val="1515497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Wrap-Up</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8" name="ZoneTexte 34">
            <a:extLst>
              <a:ext uri="{FF2B5EF4-FFF2-40B4-BE49-F238E27FC236}">
                <a16:creationId xmlns:a16="http://schemas.microsoft.com/office/drawing/2014/main" id="{3F7CDA58-D7E8-DD49-BC6A-F38B6DEE33FE}"/>
              </a:ext>
            </a:extLst>
          </p:cNvPr>
          <p:cNvSpPr txBox="1"/>
          <p:nvPr/>
        </p:nvSpPr>
        <p:spPr>
          <a:xfrm>
            <a:off x="1728627" y="1166842"/>
            <a:ext cx="8287732" cy="3970318"/>
          </a:xfrm>
          <a:prstGeom prst="rect">
            <a:avLst/>
          </a:prstGeom>
          <a:noFill/>
        </p:spPr>
        <p:txBody>
          <a:bodyPr wrap="square" rtlCol="0">
            <a:spAutoFit/>
          </a:bodyPr>
          <a:lstStyle/>
          <a:p>
            <a:r>
              <a:rPr lang="fr-FR" sz="3600" noProof="1"/>
              <a:t>We have covered a lot today. The method we defined is called </a:t>
            </a:r>
            <a:r>
              <a:rPr lang="fr-FR" sz="3600" b="1" noProof="1"/>
              <a:t>logistic regression. </a:t>
            </a:r>
            <a:r>
              <a:rPr lang="fr-FR" sz="3600" noProof="1"/>
              <a:t>It is perhaps the most important method in all of machine learning.</a:t>
            </a:r>
          </a:p>
          <a:p>
            <a:endParaRPr lang="fr-FR" sz="3600" noProof="1"/>
          </a:p>
          <a:p>
            <a:r>
              <a:rPr lang="fr-FR" sz="3600" noProof="1"/>
              <a:t>Make sure to review these notes before the next class!</a:t>
            </a:r>
          </a:p>
        </p:txBody>
      </p:sp>
    </p:spTree>
    <p:extLst>
      <p:ext uri="{BB962C8B-B14F-4D97-AF65-F5344CB8AC3E}">
        <p14:creationId xmlns:p14="http://schemas.microsoft.com/office/powerpoint/2010/main" val="1335422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2554545"/>
          </a:xfrm>
          <a:prstGeom prst="rect">
            <a:avLst/>
          </a:prstGeom>
          <a:noFill/>
        </p:spPr>
        <p:txBody>
          <a:bodyPr wrap="square" rtlCol="0">
            <a:spAutoFit/>
          </a:bodyPr>
          <a:lstStyle/>
          <a:p>
            <a:r>
              <a:rPr lang="fr-FR" sz="2000" noProof="1"/>
              <a:t>Now we will add four students to the dataset, but not reveal whether they were accepted to UR.</a:t>
            </a:r>
          </a:p>
          <a:p>
            <a:endParaRPr lang="fr-FR" sz="2000" noProof="1"/>
          </a:p>
          <a:p>
            <a:r>
              <a:rPr lang="fr-FR" sz="2000" noProof="1"/>
              <a:t>Without any fancy models, what would you predict for each of these students?</a:t>
            </a:r>
          </a:p>
          <a:p>
            <a:r>
              <a:rPr lang="fr-FR" sz="2000" noProof="1"/>
              <a:t>Why? Are you relatively confident about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709215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1938992"/>
          </a:xfrm>
          <a:prstGeom prst="rect">
            <a:avLst/>
          </a:prstGeom>
          <a:noFill/>
        </p:spPr>
        <p:txBody>
          <a:bodyPr wrap="square" rtlCol="0">
            <a:spAutoFit/>
          </a:bodyPr>
          <a:lstStyle/>
          <a:p>
            <a:r>
              <a:rPr lang="fr-FR" sz="2000" noProof="1"/>
              <a:t>Now, consider these three students. </a:t>
            </a:r>
          </a:p>
          <a:p>
            <a:endParaRPr lang="fr-FR" sz="2000" noProof="1"/>
          </a:p>
          <a:p>
            <a:r>
              <a:rPr lang="fr-FR" sz="2000" noProof="1"/>
              <a:t>What you predict if you had to guess whether they would be accepted to UR? How confident do you feel about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47886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Predict New Data</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3785652"/>
          </a:xfrm>
          <a:prstGeom prst="rect">
            <a:avLst/>
          </a:prstGeom>
          <a:noFill/>
        </p:spPr>
        <p:txBody>
          <a:bodyPr wrap="square" rtlCol="0">
            <a:spAutoFit/>
          </a:bodyPr>
          <a:lstStyle/>
          <a:p>
            <a:r>
              <a:rPr lang="fr-FR" sz="2000" noProof="1"/>
              <a:t>Now, consider these three students. </a:t>
            </a:r>
          </a:p>
          <a:p>
            <a:endParaRPr lang="fr-FR" sz="2000" noProof="1"/>
          </a:p>
          <a:p>
            <a:r>
              <a:rPr lang="fr-FR" sz="2000" noProof="1"/>
              <a:t>What you predict if you had to guess whether they would be accepted to UR? How confident do you feel about these predictions?</a:t>
            </a:r>
          </a:p>
          <a:p>
            <a:endParaRPr lang="fr-FR" sz="2000" noProof="1"/>
          </a:p>
          <a:p>
            <a:r>
              <a:rPr lang="fr-FR" sz="2000" noProof="1"/>
              <a:t>These values are always going to be difficult to predict. But, to be able to make any reasonable guess, it would seem like we might need a more formal model.</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3686496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401205"/>
          </a:xfrm>
          <a:prstGeom prst="rect">
            <a:avLst/>
          </a:prstGeom>
          <a:noFill/>
        </p:spPr>
        <p:txBody>
          <a:bodyPr wrap="square" rtlCol="0">
            <a:spAutoFit/>
          </a:bodyPr>
          <a:lstStyle/>
          <a:p>
            <a:r>
              <a:rPr lang="fr-FR" sz="2000" noProof="1"/>
              <a:t>One of the most versitile methods for building a predictive model is to find a way to split the data by using a line. We expect points on one side of the line to be of one label and points on the other side of the line to be of a different label.</a:t>
            </a:r>
          </a:p>
          <a:p>
            <a:endParaRPr lang="fr-FR" sz="2000" noProof="1"/>
          </a:p>
          <a:p>
            <a:r>
              <a:rPr lang="fr-FR" sz="2000" noProof="1"/>
              <a:t>I have drawn a line on our plot. Does it seem to reasonably seperate the two labels? </a:t>
            </a:r>
          </a:p>
          <a:p>
            <a:endParaRPr lang="fr-FR" sz="2000" noProof="1"/>
          </a:p>
          <a:p>
            <a:r>
              <a:rPr lang="fr-FR" sz="2000" noProof="1"/>
              <a:t>We will come back in a moment to discuss the specific process for constructing a good seperating line. </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718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Classification Line</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2554545"/>
          </a:xfrm>
          <a:prstGeom prst="rect">
            <a:avLst/>
          </a:prstGeom>
          <a:noFill/>
        </p:spPr>
        <p:txBody>
          <a:bodyPr wrap="square" rtlCol="0">
            <a:spAutoFit/>
          </a:bodyPr>
          <a:lstStyle/>
          <a:p>
            <a:r>
              <a:rPr lang="fr-FR" sz="2000" noProof="1"/>
              <a:t>Now with our line we can make predictions for each of the difficult points.</a:t>
            </a:r>
          </a:p>
          <a:p>
            <a:endParaRPr lang="fr-FR" sz="2000" noProof="1"/>
          </a:p>
          <a:p>
            <a:r>
              <a:rPr lang="fr-FR" sz="2000" noProof="1"/>
              <a:t>What label does our model predict for each of the three students for which we do not have labels? How confident are you in these predictions?</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83762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1" y="929843"/>
            <a:ext cx="4466899" cy="4093428"/>
          </a:xfrm>
          <a:prstGeom prst="rect">
            <a:avLst/>
          </a:prstGeom>
          <a:noFill/>
        </p:spPr>
        <p:txBody>
          <a:bodyPr wrap="square" rtlCol="0">
            <a:spAutoFit/>
          </a:bodyPr>
          <a:lstStyle/>
          <a:p>
            <a:r>
              <a:rPr lang="fr-FR" sz="2000" noProof="1"/>
              <a:t>One important task in prediction modelling is to evaluate how well our model is able to make predictions on new values. We can do this by using the </a:t>
            </a:r>
            <a:r>
              <a:rPr lang="fr-FR" sz="2000" b="1" noProof="1"/>
              <a:t>error rate</a:t>
            </a:r>
            <a:r>
              <a:rPr lang="fr-FR" sz="2000" noProof="1"/>
              <a:t>, which is simply the percentage of predicted labels that were incorrect.</a:t>
            </a:r>
          </a:p>
          <a:p>
            <a:endParaRPr lang="fr-FR" sz="2000" noProof="1"/>
          </a:p>
          <a:p>
            <a:r>
              <a:rPr lang="fr-FR" sz="2000" noProof="1"/>
              <a:t>In the model we built on the left, our error rate is 0%. It’s perfect! But, we are cheating a bit because we are evaluating the model with the same data that was used to build the model.</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1121653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ZoneTexte 71">
            <a:extLst>
              <a:ext uri="{FF2B5EF4-FFF2-40B4-BE49-F238E27FC236}">
                <a16:creationId xmlns:a16="http://schemas.microsoft.com/office/drawing/2014/main" id="{3890A706-5F2B-E84E-A26A-A267907CC130}"/>
              </a:ext>
            </a:extLst>
          </p:cNvPr>
          <p:cNvSpPr txBox="1"/>
          <p:nvPr/>
        </p:nvSpPr>
        <p:spPr>
          <a:xfrm>
            <a:off x="0" y="0"/>
            <a:ext cx="4576930" cy="646331"/>
          </a:xfrm>
          <a:prstGeom prst="rect">
            <a:avLst/>
          </a:prstGeom>
          <a:noFill/>
        </p:spPr>
        <p:txBody>
          <a:bodyPr wrap="square" rtlCol="0">
            <a:spAutoFit/>
          </a:bodyPr>
          <a:lstStyle/>
          <a:p>
            <a:pPr algn="ctr"/>
            <a:r>
              <a:rPr lang="fr-FR" sz="3600" b="1" u="sng" noProof="1"/>
              <a:t>Model Evaluation</a:t>
            </a:r>
          </a:p>
        </p:txBody>
      </p:sp>
      <p:pic>
        <p:nvPicPr>
          <p:cNvPr id="1026" name="Picture 2">
            <a:extLst>
              <a:ext uri="{FF2B5EF4-FFF2-40B4-BE49-F238E27FC236}">
                <a16:creationId xmlns:a16="http://schemas.microsoft.com/office/drawing/2014/main" id="{ECEC78D4-0EC8-6148-B750-42F18BFCA5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67345" y="6475487"/>
            <a:ext cx="856587" cy="299700"/>
          </a:xfrm>
          <a:prstGeom prst="rect">
            <a:avLst/>
          </a:prstGeom>
          <a:noFill/>
          <a:extLst>
            <a:ext uri="{909E8E84-426E-40DD-AFC4-6F175D3DCCD1}">
              <a14:hiddenFill xmlns:a14="http://schemas.microsoft.com/office/drawing/2010/main">
                <a:solidFill>
                  <a:srgbClr val="FFFFFF"/>
                </a:solidFill>
              </a14:hiddenFill>
            </a:ext>
          </a:extLst>
        </p:spPr>
      </p:pic>
      <p:sp>
        <p:nvSpPr>
          <p:cNvPr id="76" name="ZoneTexte 75">
            <a:extLst>
              <a:ext uri="{FF2B5EF4-FFF2-40B4-BE49-F238E27FC236}">
                <a16:creationId xmlns:a16="http://schemas.microsoft.com/office/drawing/2014/main" id="{827C32F7-EAB8-F143-B412-CBD04F7209BF}"/>
              </a:ext>
            </a:extLst>
          </p:cNvPr>
          <p:cNvSpPr txBox="1"/>
          <p:nvPr/>
        </p:nvSpPr>
        <p:spPr>
          <a:xfrm>
            <a:off x="68068" y="6475487"/>
            <a:ext cx="4030964" cy="338554"/>
          </a:xfrm>
          <a:prstGeom prst="rect">
            <a:avLst/>
          </a:prstGeom>
          <a:noFill/>
        </p:spPr>
        <p:txBody>
          <a:bodyPr wrap="square" rtlCol="0">
            <a:spAutoFit/>
          </a:bodyPr>
          <a:lstStyle/>
          <a:p>
            <a:r>
              <a:rPr lang="fr-FR" sz="1600" noProof="1">
                <a:solidFill>
                  <a:schemeClr val="bg1">
                    <a:lumMod val="65000"/>
                  </a:schemeClr>
                </a:solidFill>
              </a:rPr>
              <a:t>T. ARNOLD</a:t>
            </a:r>
          </a:p>
        </p:txBody>
      </p:sp>
      <p:sp>
        <p:nvSpPr>
          <p:cNvPr id="35" name="ZoneTexte 34">
            <a:extLst>
              <a:ext uri="{FF2B5EF4-FFF2-40B4-BE49-F238E27FC236}">
                <a16:creationId xmlns:a16="http://schemas.microsoft.com/office/drawing/2014/main" id="{083121EA-22BA-0B48-B415-49DA1E741FA9}"/>
              </a:ext>
            </a:extLst>
          </p:cNvPr>
          <p:cNvSpPr txBox="1"/>
          <p:nvPr/>
        </p:nvSpPr>
        <p:spPr>
          <a:xfrm>
            <a:off x="110032" y="929843"/>
            <a:ext cx="4299314" cy="4401205"/>
          </a:xfrm>
          <a:prstGeom prst="rect">
            <a:avLst/>
          </a:prstGeom>
          <a:noFill/>
        </p:spPr>
        <p:txBody>
          <a:bodyPr wrap="square" rtlCol="0">
            <a:spAutoFit/>
          </a:bodyPr>
          <a:lstStyle/>
          <a:p>
            <a:r>
              <a:rPr lang="fr-FR" sz="2000" noProof="1"/>
              <a:t>The most common ML approach to this issue is to randomly split our data into two parts:</a:t>
            </a:r>
          </a:p>
          <a:p>
            <a:endParaRPr lang="fr-FR" sz="2000" noProof="1"/>
          </a:p>
          <a:p>
            <a:r>
              <a:rPr lang="fr-FR" sz="2000" b="1" noProof="1"/>
              <a:t>Training data</a:t>
            </a:r>
            <a:r>
              <a:rPr lang="fr-FR" sz="2000" noProof="1"/>
              <a:t>: data used to build a predictive model</a:t>
            </a:r>
          </a:p>
          <a:p>
            <a:endParaRPr lang="fr-FR" sz="2000" b="1" noProof="1"/>
          </a:p>
          <a:p>
            <a:r>
              <a:rPr lang="fr-FR" sz="2000" b="1" noProof="1"/>
              <a:t>Validation data</a:t>
            </a:r>
            <a:r>
              <a:rPr lang="fr-FR" sz="2000" noProof="1"/>
              <a:t>: data used to evaluate how well the model works on new data</a:t>
            </a:r>
          </a:p>
          <a:p>
            <a:endParaRPr lang="fr-FR" sz="2000" noProof="1"/>
          </a:p>
          <a:p>
            <a:r>
              <a:rPr lang="fr-FR" sz="2000" noProof="1"/>
              <a:t>In the plot to the right, we have four validation points defined by the white circles. These are not used when defining the classification line.</a:t>
            </a:r>
          </a:p>
        </p:txBody>
      </p:sp>
      <p:pic>
        <p:nvPicPr>
          <p:cNvPr id="3" name="Picture 2">
            <a:extLst>
              <a:ext uri="{FF2B5EF4-FFF2-40B4-BE49-F238E27FC236}">
                <a16:creationId xmlns:a16="http://schemas.microsoft.com/office/drawing/2014/main" id="{3EC1C6AD-D65A-4644-9727-16618669C1FA}"/>
              </a:ext>
            </a:extLst>
          </p:cNvPr>
          <p:cNvPicPr>
            <a:picLocks noChangeAspect="1"/>
          </p:cNvPicPr>
          <p:nvPr/>
        </p:nvPicPr>
        <p:blipFill>
          <a:blip r:embed="rId3"/>
          <a:srcRect/>
          <a:stretch/>
        </p:blipFill>
        <p:spPr>
          <a:xfrm>
            <a:off x="4409345" y="0"/>
            <a:ext cx="6858000" cy="6858000"/>
          </a:xfrm>
          <a:prstGeom prst="rect">
            <a:avLst/>
          </a:prstGeom>
        </p:spPr>
      </p:pic>
    </p:spTree>
    <p:extLst>
      <p:ext uri="{BB962C8B-B14F-4D97-AF65-F5344CB8AC3E}">
        <p14:creationId xmlns:p14="http://schemas.microsoft.com/office/powerpoint/2010/main" val="204766851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1892</Words>
  <Application>Microsoft Macintosh PowerPoint</Application>
  <PresentationFormat>Widescreen</PresentationFormat>
  <Paragraphs>162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Thème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Arnold, Taylor</dc:creator>
  <cp:lastModifiedBy>Arnold, Taylor</cp:lastModifiedBy>
  <cp:revision>31</cp:revision>
  <dcterms:created xsi:type="dcterms:W3CDTF">2021-04-28T17:57:29Z</dcterms:created>
  <dcterms:modified xsi:type="dcterms:W3CDTF">2022-01-12T15:38:13Z</dcterms:modified>
</cp:coreProperties>
</file>