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3" r:id="rId3"/>
    <p:sldId id="282" r:id="rId4"/>
    <p:sldId id="284" r:id="rId5"/>
    <p:sldId id="291" r:id="rId6"/>
    <p:sldId id="292" r:id="rId7"/>
    <p:sldId id="287" r:id="rId8"/>
    <p:sldId id="288" r:id="rId9"/>
    <p:sldId id="280" r:id="rId10"/>
    <p:sldId id="289" r:id="rId11"/>
    <p:sldId id="290" r:id="rId12"/>
    <p:sldId id="293" r:id="rId13"/>
    <p:sldId id="294" r:id="rId14"/>
    <p:sldId id="296" r:id="rId15"/>
    <p:sldId id="297" r:id="rId16"/>
    <p:sldId id="295" r:id="rId17"/>
    <p:sldId id="29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Counts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679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We’ve built a lot of fancy predictive models to, in part, determine which words (or parts of speech) are associated with a particular set of textual documents. What if we think about this problem directly, and just build a table showing how often a document occurs with a given label and a given term.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70853815-86EA-9542-9FA7-6896CFD29EB8}"/>
              </a:ext>
            </a:extLst>
          </p:cNvPr>
          <p:cNvSpPr txBox="1"/>
          <p:nvPr/>
        </p:nvSpPr>
        <p:spPr>
          <a:xfrm>
            <a:off x="3734333" y="352249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A867E2ED-BABE-6643-8A2F-884AC1F6C8C6}"/>
              </a:ext>
            </a:extLst>
          </p:cNvPr>
          <p:cNvSpPr txBox="1"/>
          <p:nvPr/>
        </p:nvSpPr>
        <p:spPr>
          <a:xfrm>
            <a:off x="5945341" y="35323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68A1BBF7-1EEE-A74F-A90C-7373EF22EE97}"/>
              </a:ext>
            </a:extLst>
          </p:cNvPr>
          <p:cNvSpPr txBox="1"/>
          <p:nvPr/>
        </p:nvSpPr>
        <p:spPr>
          <a:xfrm>
            <a:off x="3717625" y="463666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7CBF0AF1-4EE2-5841-BF89-268CF73DB8B4}"/>
              </a:ext>
            </a:extLst>
          </p:cNvPr>
          <p:cNvSpPr txBox="1"/>
          <p:nvPr/>
        </p:nvSpPr>
        <p:spPr>
          <a:xfrm>
            <a:off x="5955586" y="46589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E56D3F-12BB-FE44-B028-952B3FBA4188}"/>
              </a:ext>
            </a:extLst>
          </p:cNvPr>
          <p:cNvCxnSpPr>
            <a:cxnSpLocks/>
          </p:cNvCxnSpPr>
          <p:nvPr/>
        </p:nvCxnSpPr>
        <p:spPr>
          <a:xfrm>
            <a:off x="5742113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2F9A77-18A2-D944-B896-13D15E7AA4FD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6653AB-79C9-BF41-9DE5-FE84B5267F49}"/>
              </a:ext>
            </a:extLst>
          </p:cNvPr>
          <p:cNvCxnSpPr>
            <a:cxnSpLocks/>
          </p:cNvCxnSpPr>
          <p:nvPr/>
        </p:nvCxnSpPr>
        <p:spPr>
          <a:xfrm>
            <a:off x="8104399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7ABF84-0E43-8445-A749-ED095D061FA4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83E195-0F85-7540-B070-AC4D27820159}"/>
              </a:ext>
            </a:extLst>
          </p:cNvPr>
          <p:cNvCxnSpPr>
            <a:cxnSpLocks/>
          </p:cNvCxnSpPr>
          <p:nvPr/>
        </p:nvCxnSpPr>
        <p:spPr>
          <a:xfrm>
            <a:off x="3628478" y="5519527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4">
            <a:extLst>
              <a:ext uri="{FF2B5EF4-FFF2-40B4-BE49-F238E27FC236}">
                <a16:creationId xmlns:a16="http://schemas.microsoft.com/office/drawing/2014/main" id="{E4108BFD-6F5F-0441-A847-4B53D6A560D9}"/>
              </a:ext>
            </a:extLst>
          </p:cNvPr>
          <p:cNvSpPr txBox="1"/>
          <p:nvPr/>
        </p:nvSpPr>
        <p:spPr>
          <a:xfrm>
            <a:off x="3628478" y="24721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41" name="ZoneTexte 34">
            <a:extLst>
              <a:ext uri="{FF2B5EF4-FFF2-40B4-BE49-F238E27FC236}">
                <a16:creationId xmlns:a16="http://schemas.microsoft.com/office/drawing/2014/main" id="{33B0D6D6-E580-CE43-B450-8A054F0FD3D0}"/>
              </a:ext>
            </a:extLst>
          </p:cNvPr>
          <p:cNvSpPr txBox="1"/>
          <p:nvPr/>
        </p:nvSpPr>
        <p:spPr>
          <a:xfrm>
            <a:off x="5945341" y="245753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CB9E74-AF81-9A47-B362-A8AAE72A2D31}"/>
              </a:ext>
            </a:extLst>
          </p:cNvPr>
          <p:cNvCxnSpPr>
            <a:cxnSpLocks/>
          </p:cNvCxnSpPr>
          <p:nvPr/>
        </p:nvCxnSpPr>
        <p:spPr>
          <a:xfrm>
            <a:off x="3607989" y="436990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34">
            <a:extLst>
              <a:ext uri="{FF2B5EF4-FFF2-40B4-BE49-F238E27FC236}">
                <a16:creationId xmlns:a16="http://schemas.microsoft.com/office/drawing/2014/main" id="{794E3174-96B2-4D4C-85F3-808431710CD6}"/>
              </a:ext>
            </a:extLst>
          </p:cNvPr>
          <p:cNvSpPr txBox="1"/>
          <p:nvPr/>
        </p:nvSpPr>
        <p:spPr>
          <a:xfrm>
            <a:off x="1626528" y="35244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44" name="ZoneTexte 34">
            <a:extLst>
              <a:ext uri="{FF2B5EF4-FFF2-40B4-BE49-F238E27FC236}">
                <a16:creationId xmlns:a16="http://schemas.microsoft.com/office/drawing/2014/main" id="{74D61BDC-CC68-5A40-88D3-C7C353A748BB}"/>
              </a:ext>
            </a:extLst>
          </p:cNvPr>
          <p:cNvSpPr txBox="1"/>
          <p:nvPr/>
        </p:nvSpPr>
        <p:spPr>
          <a:xfrm>
            <a:off x="1639343" y="458118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45" name="ZoneTexte 34">
            <a:extLst>
              <a:ext uri="{FF2B5EF4-FFF2-40B4-BE49-F238E27FC236}">
                <a16:creationId xmlns:a16="http://schemas.microsoft.com/office/drawing/2014/main" id="{B432A8F3-87A0-8F4E-A2F6-BC8BF6A9EFAA}"/>
              </a:ext>
            </a:extLst>
          </p:cNvPr>
          <p:cNvSpPr txBox="1"/>
          <p:nvPr/>
        </p:nvSpPr>
        <p:spPr>
          <a:xfrm>
            <a:off x="3717624" y="567998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46" name="ZoneTexte 34">
            <a:extLst>
              <a:ext uri="{FF2B5EF4-FFF2-40B4-BE49-F238E27FC236}">
                <a16:creationId xmlns:a16="http://schemas.microsoft.com/office/drawing/2014/main" id="{67045CAB-CBB6-0E46-82A3-E90E938A9AB0}"/>
              </a:ext>
            </a:extLst>
          </p:cNvPr>
          <p:cNvSpPr txBox="1"/>
          <p:nvPr/>
        </p:nvSpPr>
        <p:spPr>
          <a:xfrm>
            <a:off x="5945341" y="567576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47" name="ZoneTexte 34">
            <a:extLst>
              <a:ext uri="{FF2B5EF4-FFF2-40B4-BE49-F238E27FC236}">
                <a16:creationId xmlns:a16="http://schemas.microsoft.com/office/drawing/2014/main" id="{439A2F27-5861-9640-A3D8-F72AC59C32DD}"/>
              </a:ext>
            </a:extLst>
          </p:cNvPr>
          <p:cNvSpPr txBox="1"/>
          <p:nvPr/>
        </p:nvSpPr>
        <p:spPr>
          <a:xfrm>
            <a:off x="7855748" y="34727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48" name="ZoneTexte 34">
            <a:extLst>
              <a:ext uri="{FF2B5EF4-FFF2-40B4-BE49-F238E27FC236}">
                <a16:creationId xmlns:a16="http://schemas.microsoft.com/office/drawing/2014/main" id="{E6BF2217-72F5-C74A-AF58-ABD4ADD72CAC}"/>
              </a:ext>
            </a:extLst>
          </p:cNvPr>
          <p:cNvSpPr txBox="1"/>
          <p:nvPr/>
        </p:nvSpPr>
        <p:spPr>
          <a:xfrm>
            <a:off x="7880682" y="458118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49" name="ZoneTexte 34">
            <a:extLst>
              <a:ext uri="{FF2B5EF4-FFF2-40B4-BE49-F238E27FC236}">
                <a16:creationId xmlns:a16="http://schemas.microsoft.com/office/drawing/2014/main" id="{A17BF7C0-F77C-8E47-821E-9EE04462D702}"/>
              </a:ext>
            </a:extLst>
          </p:cNvPr>
          <p:cNvSpPr txBox="1"/>
          <p:nvPr/>
        </p:nvSpPr>
        <p:spPr>
          <a:xfrm>
            <a:off x="7971181" y="567123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</p:spTree>
    <p:extLst>
      <p:ext uri="{BB962C8B-B14F-4D97-AF65-F5344CB8AC3E}">
        <p14:creationId xmlns:p14="http://schemas.microsoft.com/office/powerpoint/2010/main" val="151549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Naïve Bayes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9613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We can turn a similar idea into a predictive model. Consider the probability of observing spam given the presence of two difference words. Using Bayes’ Rule, we can write this as a equation on the right:</a:t>
            </a:r>
          </a:p>
        </p:txBody>
      </p:sp>
      <p:sp>
        <p:nvSpPr>
          <p:cNvPr id="13" name="ZoneTexte 34">
            <a:extLst>
              <a:ext uri="{FF2B5EF4-FFF2-40B4-BE49-F238E27FC236}">
                <a16:creationId xmlns:a16="http://schemas.microsoft.com/office/drawing/2014/main" id="{02920635-E824-CA48-95FA-0FBD7570C356}"/>
              </a:ext>
            </a:extLst>
          </p:cNvPr>
          <p:cNvSpPr txBox="1"/>
          <p:nvPr/>
        </p:nvSpPr>
        <p:spPr>
          <a:xfrm>
            <a:off x="70732" y="2171681"/>
            <a:ext cx="4435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 spam |  ! and £ )</a:t>
            </a:r>
          </a:p>
        </p:txBody>
      </p:sp>
      <p:sp>
        <p:nvSpPr>
          <p:cNvPr id="17" name="ZoneTexte 34">
            <a:extLst>
              <a:ext uri="{FF2B5EF4-FFF2-40B4-BE49-F238E27FC236}">
                <a16:creationId xmlns:a16="http://schemas.microsoft.com/office/drawing/2014/main" id="{98BA7BB6-06C7-1441-99D6-3E1798833E4C}"/>
              </a:ext>
            </a:extLst>
          </p:cNvPr>
          <p:cNvSpPr txBox="1"/>
          <p:nvPr/>
        </p:nvSpPr>
        <p:spPr>
          <a:xfrm>
            <a:off x="4704122" y="2148482"/>
            <a:ext cx="641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 ! and £ | spam ) </a:t>
            </a:r>
            <a:r>
              <a:rPr lang="en-GB" sz="3200" b="1" dirty="0"/>
              <a:t>× Prob (spam)</a:t>
            </a:r>
            <a:endParaRPr lang="fr-FR" sz="3200" b="1" noProof="1"/>
          </a:p>
        </p:txBody>
      </p:sp>
      <p:sp>
        <p:nvSpPr>
          <p:cNvPr id="18" name="ZoneTexte 34">
            <a:extLst>
              <a:ext uri="{FF2B5EF4-FFF2-40B4-BE49-F238E27FC236}">
                <a16:creationId xmlns:a16="http://schemas.microsoft.com/office/drawing/2014/main" id="{878ED91C-F84B-BF40-B07D-BD04F9345474}"/>
              </a:ext>
            </a:extLst>
          </p:cNvPr>
          <p:cNvSpPr txBox="1"/>
          <p:nvPr/>
        </p:nvSpPr>
        <p:spPr>
          <a:xfrm>
            <a:off x="4292748" y="2148482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∝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4704122" y="3858019"/>
            <a:ext cx="6415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 ! | spam ) </a:t>
            </a:r>
            <a:r>
              <a:rPr lang="en-GB" sz="3200" b="1" dirty="0"/>
              <a:t>× </a:t>
            </a:r>
            <a:r>
              <a:rPr lang="fr-FR" sz="3200" b="1" noProof="1"/>
              <a:t>Prob( £ | spam ) </a:t>
            </a:r>
            <a:r>
              <a:rPr lang="en-GB" sz="3200" b="1" dirty="0"/>
              <a:t>× Prob (spam)</a:t>
            </a:r>
            <a:endParaRPr lang="fr-FR" sz="3200" b="1" noProof="1"/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16EC9A0A-EE3E-864B-A2C2-39F07EBB51CB}"/>
              </a:ext>
            </a:extLst>
          </p:cNvPr>
          <p:cNvSpPr txBox="1"/>
          <p:nvPr/>
        </p:nvSpPr>
        <p:spPr>
          <a:xfrm>
            <a:off x="537413" y="2955435"/>
            <a:ext cx="9613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If we assume, naïvely, that the probabilities of "</a:t>
            </a:r>
            <a:r>
              <a:rPr lang="fr-FR" sz="2000" b="1" noProof="1"/>
              <a:t>!</a:t>
            </a:r>
            <a:r>
              <a:rPr lang="fr-FR" sz="2000" noProof="1"/>
              <a:t>" and "</a:t>
            </a:r>
            <a:r>
              <a:rPr lang="fr-FR" sz="2000" b="1" noProof="1"/>
              <a:t>£</a:t>
            </a:r>
            <a:r>
              <a:rPr lang="fr-FR" sz="2000" noProof="1"/>
              <a:t>" given spam are independent, we get the following equation: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E2476A63-BB2A-1644-91A3-A0F8230D86D6}"/>
              </a:ext>
            </a:extLst>
          </p:cNvPr>
          <p:cNvSpPr txBox="1"/>
          <p:nvPr/>
        </p:nvSpPr>
        <p:spPr>
          <a:xfrm>
            <a:off x="4370059" y="4031196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∝</a:t>
            </a:r>
          </a:p>
        </p:txBody>
      </p:sp>
    </p:spTree>
    <p:extLst>
      <p:ext uri="{BB962C8B-B14F-4D97-AF65-F5344CB8AC3E}">
        <p14:creationId xmlns:p14="http://schemas.microsoft.com/office/powerpoint/2010/main" val="160166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56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Computing the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573858" y="1926101"/>
            <a:ext cx="4276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We can compute an estimate of the probability by returning to our table.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1712680" y="4452818"/>
            <a:ext cx="705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noProof="1"/>
              <a:t>Prob( ! | spam ) = (178) / (178 + 211)</a:t>
            </a:r>
          </a:p>
          <a:p>
            <a:r>
              <a:rPr lang="fr-FR" sz="3200" b="1" noProof="1"/>
              <a:t>                              = 0.457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36DD0-C7D6-BB4B-B7E2-4EC8967D64FE}"/>
              </a:ext>
            </a:extLst>
          </p:cNvPr>
          <p:cNvCxnSpPr>
            <a:cxnSpLocks/>
          </p:cNvCxnSpPr>
          <p:nvPr/>
        </p:nvCxnSpPr>
        <p:spPr>
          <a:xfrm>
            <a:off x="8770968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D6DACB-0D9F-EC4D-A667-845D9DA3BDB9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5C416-E7F0-3D41-B604-F137D0358474}"/>
              </a:ext>
            </a:extLst>
          </p:cNvPr>
          <p:cNvCxnSpPr>
            <a:cxnSpLocks/>
          </p:cNvCxnSpPr>
          <p:nvPr/>
        </p:nvCxnSpPr>
        <p:spPr>
          <a:xfrm>
            <a:off x="11133254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3C53DE-7EEA-844F-AC56-2F1E34512CBB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34">
            <a:extLst>
              <a:ext uri="{FF2B5EF4-FFF2-40B4-BE49-F238E27FC236}">
                <a16:creationId xmlns:a16="http://schemas.microsoft.com/office/drawing/2014/main" id="{7DE3F94F-1741-3C45-A6E8-CA76EEE186D8}"/>
              </a:ext>
            </a:extLst>
          </p:cNvPr>
          <p:cNvSpPr txBox="1"/>
          <p:nvPr/>
        </p:nvSpPr>
        <p:spPr>
          <a:xfrm>
            <a:off x="6657333" y="52639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BDB6D8B9-42D5-8044-AD4C-A12982551B76}"/>
              </a:ext>
            </a:extLst>
          </p:cNvPr>
          <p:cNvSpPr txBox="1"/>
          <p:nvPr/>
        </p:nvSpPr>
        <p:spPr>
          <a:xfrm>
            <a:off x="8974196" y="5118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EB6471-6204-8B44-A14B-61B08759024E}"/>
              </a:ext>
            </a:extLst>
          </p:cNvPr>
          <p:cNvCxnSpPr>
            <a:cxnSpLocks/>
          </p:cNvCxnSpPr>
          <p:nvPr/>
        </p:nvCxnSpPr>
        <p:spPr>
          <a:xfrm>
            <a:off x="6636844" y="242419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34">
            <a:extLst>
              <a:ext uri="{FF2B5EF4-FFF2-40B4-BE49-F238E27FC236}">
                <a16:creationId xmlns:a16="http://schemas.microsoft.com/office/drawing/2014/main" id="{2693F6E7-25FE-1944-824F-5BBEDA0FF663}"/>
              </a:ext>
            </a:extLst>
          </p:cNvPr>
          <p:cNvSpPr txBox="1"/>
          <p:nvPr/>
        </p:nvSpPr>
        <p:spPr>
          <a:xfrm>
            <a:off x="5632910" y="1578735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11B9B8BA-5F4C-4347-A0E1-6E99B628B280}"/>
              </a:ext>
            </a:extLst>
          </p:cNvPr>
          <p:cNvSpPr txBox="1"/>
          <p:nvPr/>
        </p:nvSpPr>
        <p:spPr>
          <a:xfrm>
            <a:off x="5553391" y="2635476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823D50-2CE8-534F-9805-03E913EFFAED}"/>
              </a:ext>
            </a:extLst>
          </p:cNvPr>
          <p:cNvCxnSpPr>
            <a:cxnSpLocks/>
          </p:cNvCxnSpPr>
          <p:nvPr/>
        </p:nvCxnSpPr>
        <p:spPr>
          <a:xfrm>
            <a:off x="6657333" y="3563874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34">
            <a:extLst>
              <a:ext uri="{FF2B5EF4-FFF2-40B4-BE49-F238E27FC236}">
                <a16:creationId xmlns:a16="http://schemas.microsoft.com/office/drawing/2014/main" id="{BD52D9B5-A46F-CD49-90E1-56E25D364231}"/>
              </a:ext>
            </a:extLst>
          </p:cNvPr>
          <p:cNvSpPr txBox="1"/>
          <p:nvPr/>
        </p:nvSpPr>
        <p:spPr>
          <a:xfrm>
            <a:off x="6752943" y="151982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A60BBC0A-45C4-C640-BAB3-DCD06AF4C164}"/>
              </a:ext>
            </a:extLst>
          </p:cNvPr>
          <p:cNvSpPr txBox="1"/>
          <p:nvPr/>
        </p:nvSpPr>
        <p:spPr>
          <a:xfrm>
            <a:off x="8963951" y="15296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9883CB8A-2248-B44C-BC74-2E0EA435E69C}"/>
              </a:ext>
            </a:extLst>
          </p:cNvPr>
          <p:cNvSpPr txBox="1"/>
          <p:nvPr/>
        </p:nvSpPr>
        <p:spPr>
          <a:xfrm>
            <a:off x="6736235" y="263398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A696DC20-CEDE-B242-A4E2-9753E0F5A2ED}"/>
              </a:ext>
            </a:extLst>
          </p:cNvPr>
          <p:cNvSpPr txBox="1"/>
          <p:nvPr/>
        </p:nvSpPr>
        <p:spPr>
          <a:xfrm>
            <a:off x="8974196" y="265627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107411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56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Computing the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573858" y="1926101"/>
            <a:ext cx="427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And again, for £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1712680" y="4452818"/>
            <a:ext cx="705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noProof="1"/>
              <a:t>Prob( ! | spam ) = (128) / (128 + 261)</a:t>
            </a:r>
          </a:p>
          <a:p>
            <a:r>
              <a:rPr lang="fr-FR" sz="3200" b="1" noProof="1"/>
              <a:t>                              = 0.329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36DD0-C7D6-BB4B-B7E2-4EC8967D64FE}"/>
              </a:ext>
            </a:extLst>
          </p:cNvPr>
          <p:cNvCxnSpPr>
            <a:cxnSpLocks/>
          </p:cNvCxnSpPr>
          <p:nvPr/>
        </p:nvCxnSpPr>
        <p:spPr>
          <a:xfrm>
            <a:off x="8770968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D6DACB-0D9F-EC4D-A667-845D9DA3BDB9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5C416-E7F0-3D41-B604-F137D0358474}"/>
              </a:ext>
            </a:extLst>
          </p:cNvPr>
          <p:cNvCxnSpPr>
            <a:cxnSpLocks/>
          </p:cNvCxnSpPr>
          <p:nvPr/>
        </p:nvCxnSpPr>
        <p:spPr>
          <a:xfrm>
            <a:off x="11133254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3C53DE-7EEA-844F-AC56-2F1E34512CBB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34">
            <a:extLst>
              <a:ext uri="{FF2B5EF4-FFF2-40B4-BE49-F238E27FC236}">
                <a16:creationId xmlns:a16="http://schemas.microsoft.com/office/drawing/2014/main" id="{7DE3F94F-1741-3C45-A6E8-CA76EEE186D8}"/>
              </a:ext>
            </a:extLst>
          </p:cNvPr>
          <p:cNvSpPr txBox="1"/>
          <p:nvPr/>
        </p:nvSpPr>
        <p:spPr>
          <a:xfrm>
            <a:off x="6657333" y="52639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BDB6D8B9-42D5-8044-AD4C-A12982551B76}"/>
              </a:ext>
            </a:extLst>
          </p:cNvPr>
          <p:cNvSpPr txBox="1"/>
          <p:nvPr/>
        </p:nvSpPr>
        <p:spPr>
          <a:xfrm>
            <a:off x="8974196" y="5118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EB6471-6204-8B44-A14B-61B08759024E}"/>
              </a:ext>
            </a:extLst>
          </p:cNvPr>
          <p:cNvCxnSpPr>
            <a:cxnSpLocks/>
          </p:cNvCxnSpPr>
          <p:nvPr/>
        </p:nvCxnSpPr>
        <p:spPr>
          <a:xfrm>
            <a:off x="6636844" y="242419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34">
            <a:extLst>
              <a:ext uri="{FF2B5EF4-FFF2-40B4-BE49-F238E27FC236}">
                <a16:creationId xmlns:a16="http://schemas.microsoft.com/office/drawing/2014/main" id="{2693F6E7-25FE-1944-824F-5BBEDA0FF663}"/>
              </a:ext>
            </a:extLst>
          </p:cNvPr>
          <p:cNvSpPr txBox="1"/>
          <p:nvPr/>
        </p:nvSpPr>
        <p:spPr>
          <a:xfrm>
            <a:off x="5632910" y="1578735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£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11B9B8BA-5F4C-4347-A0E1-6E99B628B280}"/>
              </a:ext>
            </a:extLst>
          </p:cNvPr>
          <p:cNvSpPr txBox="1"/>
          <p:nvPr/>
        </p:nvSpPr>
        <p:spPr>
          <a:xfrm>
            <a:off x="5553391" y="2635476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£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823D50-2CE8-534F-9805-03E913EFFAED}"/>
              </a:ext>
            </a:extLst>
          </p:cNvPr>
          <p:cNvCxnSpPr>
            <a:cxnSpLocks/>
          </p:cNvCxnSpPr>
          <p:nvPr/>
        </p:nvCxnSpPr>
        <p:spPr>
          <a:xfrm>
            <a:off x="6657333" y="3563874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34">
            <a:extLst>
              <a:ext uri="{FF2B5EF4-FFF2-40B4-BE49-F238E27FC236}">
                <a16:creationId xmlns:a16="http://schemas.microsoft.com/office/drawing/2014/main" id="{BD52D9B5-A46F-CD49-90E1-56E25D364231}"/>
              </a:ext>
            </a:extLst>
          </p:cNvPr>
          <p:cNvSpPr txBox="1"/>
          <p:nvPr/>
        </p:nvSpPr>
        <p:spPr>
          <a:xfrm>
            <a:off x="6752943" y="151982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128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A60BBC0A-45C4-C640-BAB3-DCD06AF4C164}"/>
              </a:ext>
            </a:extLst>
          </p:cNvPr>
          <p:cNvSpPr txBox="1"/>
          <p:nvPr/>
        </p:nvSpPr>
        <p:spPr>
          <a:xfrm>
            <a:off x="8963951" y="15296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9883CB8A-2248-B44C-BC74-2E0EA435E69C}"/>
              </a:ext>
            </a:extLst>
          </p:cNvPr>
          <p:cNvSpPr txBox="1"/>
          <p:nvPr/>
        </p:nvSpPr>
        <p:spPr>
          <a:xfrm>
            <a:off x="6736235" y="263398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261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A696DC20-CEDE-B242-A4E2-9753E0F5A2ED}"/>
              </a:ext>
            </a:extLst>
          </p:cNvPr>
          <p:cNvSpPr txBox="1"/>
          <p:nvPr/>
        </p:nvSpPr>
        <p:spPr>
          <a:xfrm>
            <a:off x="8974196" y="265627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372</a:t>
            </a:r>
          </a:p>
        </p:txBody>
      </p:sp>
    </p:spTree>
    <p:extLst>
      <p:ext uri="{BB962C8B-B14F-4D97-AF65-F5344CB8AC3E}">
        <p14:creationId xmlns:p14="http://schemas.microsoft.com/office/powerpoint/2010/main" val="69855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Naïve Bayes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961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The overall probability of being spam is 51% (see previous table) and so we have: </a:t>
            </a:r>
          </a:p>
        </p:txBody>
      </p:sp>
      <p:sp>
        <p:nvSpPr>
          <p:cNvPr id="13" name="ZoneTexte 34">
            <a:extLst>
              <a:ext uri="{FF2B5EF4-FFF2-40B4-BE49-F238E27FC236}">
                <a16:creationId xmlns:a16="http://schemas.microsoft.com/office/drawing/2014/main" id="{02920635-E824-CA48-95FA-0FBD7570C356}"/>
              </a:ext>
            </a:extLst>
          </p:cNvPr>
          <p:cNvSpPr txBox="1"/>
          <p:nvPr/>
        </p:nvSpPr>
        <p:spPr>
          <a:xfrm>
            <a:off x="70732" y="1661396"/>
            <a:ext cx="4435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 spam |  ! and £ )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4704122" y="1502689"/>
            <a:ext cx="6415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 ! | spam ) </a:t>
            </a:r>
            <a:r>
              <a:rPr lang="en-GB" sz="3200" b="1" dirty="0"/>
              <a:t>× </a:t>
            </a:r>
            <a:r>
              <a:rPr lang="fr-FR" sz="3200" b="1" noProof="1"/>
              <a:t>Prob( £ | spam ) </a:t>
            </a:r>
            <a:r>
              <a:rPr lang="en-GB" sz="3200" b="1" dirty="0"/>
              <a:t>× Prob (spam)</a:t>
            </a:r>
            <a:endParaRPr lang="fr-FR" sz="3200" b="1" noProof="1"/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16EC9A0A-EE3E-864B-A2C2-39F07EBB51CB}"/>
              </a:ext>
            </a:extLst>
          </p:cNvPr>
          <p:cNvSpPr txBox="1"/>
          <p:nvPr/>
        </p:nvSpPr>
        <p:spPr>
          <a:xfrm>
            <a:off x="414831" y="4875647"/>
            <a:ext cx="9613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That seems too small, but it’s because we also need to compute the probability the other way around.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E2476A63-BB2A-1644-91A3-A0F8230D86D6}"/>
              </a:ext>
            </a:extLst>
          </p:cNvPr>
          <p:cNvSpPr txBox="1"/>
          <p:nvPr/>
        </p:nvSpPr>
        <p:spPr>
          <a:xfrm>
            <a:off x="4290381" y="1661395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∝</a:t>
            </a:r>
          </a:p>
        </p:txBody>
      </p:sp>
      <p:sp>
        <p:nvSpPr>
          <p:cNvPr id="12" name="ZoneTexte 34">
            <a:extLst>
              <a:ext uri="{FF2B5EF4-FFF2-40B4-BE49-F238E27FC236}">
                <a16:creationId xmlns:a16="http://schemas.microsoft.com/office/drawing/2014/main" id="{2CAF44B3-B918-6C44-8721-C727D6AE588A}"/>
              </a:ext>
            </a:extLst>
          </p:cNvPr>
          <p:cNvSpPr txBox="1"/>
          <p:nvPr/>
        </p:nvSpPr>
        <p:spPr>
          <a:xfrm>
            <a:off x="4299326" y="2966737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105AC487-568D-2B48-8D2C-F747CE6A664A}"/>
              </a:ext>
            </a:extLst>
          </p:cNvPr>
          <p:cNvSpPr txBox="1"/>
          <p:nvPr/>
        </p:nvSpPr>
        <p:spPr>
          <a:xfrm>
            <a:off x="4713067" y="2966737"/>
            <a:ext cx="641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0.457 × 0.329 × </a:t>
            </a:r>
            <a:r>
              <a:rPr lang="fr-FR" sz="3200" b="1" noProof="1"/>
              <a:t>0.51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CFFA7DF0-7E90-F244-A62F-DD5A049D40DB}"/>
              </a:ext>
            </a:extLst>
          </p:cNvPr>
          <p:cNvSpPr txBox="1"/>
          <p:nvPr/>
        </p:nvSpPr>
        <p:spPr>
          <a:xfrm>
            <a:off x="4299326" y="3776052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3A66D62F-18A4-2240-AAD8-A28083D36520}"/>
              </a:ext>
            </a:extLst>
          </p:cNvPr>
          <p:cNvSpPr txBox="1"/>
          <p:nvPr/>
        </p:nvSpPr>
        <p:spPr>
          <a:xfrm>
            <a:off x="4704121" y="3781778"/>
            <a:ext cx="641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0.0767</a:t>
            </a:r>
            <a:endParaRPr lang="fr-FR" sz="3200" b="1" noProof="1"/>
          </a:p>
        </p:txBody>
      </p:sp>
    </p:spTree>
    <p:extLst>
      <p:ext uri="{BB962C8B-B14F-4D97-AF65-F5344CB8AC3E}">
        <p14:creationId xmlns:p14="http://schemas.microsoft.com/office/powerpoint/2010/main" val="366947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56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Computing the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573858" y="1926101"/>
            <a:ext cx="4276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We can compute an estimate of the probability by returning to our table.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1712680" y="4452818"/>
            <a:ext cx="705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noProof="1"/>
              <a:t>Prob( ! | not spam ) = (40) / (40 + 333)</a:t>
            </a:r>
          </a:p>
          <a:p>
            <a:r>
              <a:rPr lang="fr-FR" sz="3200" b="1" noProof="1"/>
              <a:t>                                     = 0.107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36DD0-C7D6-BB4B-B7E2-4EC8967D64FE}"/>
              </a:ext>
            </a:extLst>
          </p:cNvPr>
          <p:cNvCxnSpPr>
            <a:cxnSpLocks/>
          </p:cNvCxnSpPr>
          <p:nvPr/>
        </p:nvCxnSpPr>
        <p:spPr>
          <a:xfrm>
            <a:off x="8770968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D6DACB-0D9F-EC4D-A667-845D9DA3BDB9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5C416-E7F0-3D41-B604-F137D0358474}"/>
              </a:ext>
            </a:extLst>
          </p:cNvPr>
          <p:cNvCxnSpPr>
            <a:cxnSpLocks/>
          </p:cNvCxnSpPr>
          <p:nvPr/>
        </p:nvCxnSpPr>
        <p:spPr>
          <a:xfrm>
            <a:off x="11133254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3C53DE-7EEA-844F-AC56-2F1E34512CBB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34">
            <a:extLst>
              <a:ext uri="{FF2B5EF4-FFF2-40B4-BE49-F238E27FC236}">
                <a16:creationId xmlns:a16="http://schemas.microsoft.com/office/drawing/2014/main" id="{7DE3F94F-1741-3C45-A6E8-CA76EEE186D8}"/>
              </a:ext>
            </a:extLst>
          </p:cNvPr>
          <p:cNvSpPr txBox="1"/>
          <p:nvPr/>
        </p:nvSpPr>
        <p:spPr>
          <a:xfrm>
            <a:off x="6657333" y="52639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BDB6D8B9-42D5-8044-AD4C-A12982551B76}"/>
              </a:ext>
            </a:extLst>
          </p:cNvPr>
          <p:cNvSpPr txBox="1"/>
          <p:nvPr/>
        </p:nvSpPr>
        <p:spPr>
          <a:xfrm>
            <a:off x="8974196" y="5118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EB6471-6204-8B44-A14B-61B08759024E}"/>
              </a:ext>
            </a:extLst>
          </p:cNvPr>
          <p:cNvCxnSpPr>
            <a:cxnSpLocks/>
          </p:cNvCxnSpPr>
          <p:nvPr/>
        </p:nvCxnSpPr>
        <p:spPr>
          <a:xfrm>
            <a:off x="6636844" y="242419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34">
            <a:extLst>
              <a:ext uri="{FF2B5EF4-FFF2-40B4-BE49-F238E27FC236}">
                <a16:creationId xmlns:a16="http://schemas.microsoft.com/office/drawing/2014/main" id="{2693F6E7-25FE-1944-824F-5BBEDA0FF663}"/>
              </a:ext>
            </a:extLst>
          </p:cNvPr>
          <p:cNvSpPr txBox="1"/>
          <p:nvPr/>
        </p:nvSpPr>
        <p:spPr>
          <a:xfrm>
            <a:off x="5632910" y="1578735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11B9B8BA-5F4C-4347-A0E1-6E99B628B280}"/>
              </a:ext>
            </a:extLst>
          </p:cNvPr>
          <p:cNvSpPr txBox="1"/>
          <p:nvPr/>
        </p:nvSpPr>
        <p:spPr>
          <a:xfrm>
            <a:off x="5553391" y="2635476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823D50-2CE8-534F-9805-03E913EFFAED}"/>
              </a:ext>
            </a:extLst>
          </p:cNvPr>
          <p:cNvCxnSpPr>
            <a:cxnSpLocks/>
          </p:cNvCxnSpPr>
          <p:nvPr/>
        </p:nvCxnSpPr>
        <p:spPr>
          <a:xfrm>
            <a:off x="6657333" y="3563874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34">
            <a:extLst>
              <a:ext uri="{FF2B5EF4-FFF2-40B4-BE49-F238E27FC236}">
                <a16:creationId xmlns:a16="http://schemas.microsoft.com/office/drawing/2014/main" id="{BD52D9B5-A46F-CD49-90E1-56E25D364231}"/>
              </a:ext>
            </a:extLst>
          </p:cNvPr>
          <p:cNvSpPr txBox="1"/>
          <p:nvPr/>
        </p:nvSpPr>
        <p:spPr>
          <a:xfrm>
            <a:off x="6752943" y="151982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A60BBC0A-45C4-C640-BAB3-DCD06AF4C164}"/>
              </a:ext>
            </a:extLst>
          </p:cNvPr>
          <p:cNvSpPr txBox="1"/>
          <p:nvPr/>
        </p:nvSpPr>
        <p:spPr>
          <a:xfrm>
            <a:off x="8963951" y="15296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9883CB8A-2248-B44C-BC74-2E0EA435E69C}"/>
              </a:ext>
            </a:extLst>
          </p:cNvPr>
          <p:cNvSpPr txBox="1"/>
          <p:nvPr/>
        </p:nvSpPr>
        <p:spPr>
          <a:xfrm>
            <a:off x="6736235" y="263398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A696DC20-CEDE-B242-A4E2-9753E0F5A2ED}"/>
              </a:ext>
            </a:extLst>
          </p:cNvPr>
          <p:cNvSpPr txBox="1"/>
          <p:nvPr/>
        </p:nvSpPr>
        <p:spPr>
          <a:xfrm>
            <a:off x="8974196" y="265627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111554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56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Computing the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573858" y="1926101"/>
            <a:ext cx="427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And again, for £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1712680" y="4452818"/>
            <a:ext cx="705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noProof="1"/>
              <a:t>Prob( ! | no spam ) = (1) / (1 + 372)</a:t>
            </a:r>
          </a:p>
          <a:p>
            <a:r>
              <a:rPr lang="fr-FR" sz="3200" b="1" noProof="1"/>
              <a:t>                                    = 0.00268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36DD0-C7D6-BB4B-B7E2-4EC8967D64FE}"/>
              </a:ext>
            </a:extLst>
          </p:cNvPr>
          <p:cNvCxnSpPr>
            <a:cxnSpLocks/>
          </p:cNvCxnSpPr>
          <p:nvPr/>
        </p:nvCxnSpPr>
        <p:spPr>
          <a:xfrm>
            <a:off x="8770968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D6DACB-0D9F-EC4D-A667-845D9DA3BDB9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5C416-E7F0-3D41-B604-F137D0358474}"/>
              </a:ext>
            </a:extLst>
          </p:cNvPr>
          <p:cNvCxnSpPr>
            <a:cxnSpLocks/>
          </p:cNvCxnSpPr>
          <p:nvPr/>
        </p:nvCxnSpPr>
        <p:spPr>
          <a:xfrm>
            <a:off x="11133254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3C53DE-7EEA-844F-AC56-2F1E34512CBB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34">
            <a:extLst>
              <a:ext uri="{FF2B5EF4-FFF2-40B4-BE49-F238E27FC236}">
                <a16:creationId xmlns:a16="http://schemas.microsoft.com/office/drawing/2014/main" id="{7DE3F94F-1741-3C45-A6E8-CA76EEE186D8}"/>
              </a:ext>
            </a:extLst>
          </p:cNvPr>
          <p:cNvSpPr txBox="1"/>
          <p:nvPr/>
        </p:nvSpPr>
        <p:spPr>
          <a:xfrm>
            <a:off x="6657333" y="52639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BDB6D8B9-42D5-8044-AD4C-A12982551B76}"/>
              </a:ext>
            </a:extLst>
          </p:cNvPr>
          <p:cNvSpPr txBox="1"/>
          <p:nvPr/>
        </p:nvSpPr>
        <p:spPr>
          <a:xfrm>
            <a:off x="8974196" y="5118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EB6471-6204-8B44-A14B-61B08759024E}"/>
              </a:ext>
            </a:extLst>
          </p:cNvPr>
          <p:cNvCxnSpPr>
            <a:cxnSpLocks/>
          </p:cNvCxnSpPr>
          <p:nvPr/>
        </p:nvCxnSpPr>
        <p:spPr>
          <a:xfrm>
            <a:off x="6636844" y="242419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34">
            <a:extLst>
              <a:ext uri="{FF2B5EF4-FFF2-40B4-BE49-F238E27FC236}">
                <a16:creationId xmlns:a16="http://schemas.microsoft.com/office/drawing/2014/main" id="{2693F6E7-25FE-1944-824F-5BBEDA0FF663}"/>
              </a:ext>
            </a:extLst>
          </p:cNvPr>
          <p:cNvSpPr txBox="1"/>
          <p:nvPr/>
        </p:nvSpPr>
        <p:spPr>
          <a:xfrm>
            <a:off x="5632910" y="1578735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£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11B9B8BA-5F4C-4347-A0E1-6E99B628B280}"/>
              </a:ext>
            </a:extLst>
          </p:cNvPr>
          <p:cNvSpPr txBox="1"/>
          <p:nvPr/>
        </p:nvSpPr>
        <p:spPr>
          <a:xfrm>
            <a:off x="5553391" y="2635476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£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823D50-2CE8-534F-9805-03E913EFFAED}"/>
              </a:ext>
            </a:extLst>
          </p:cNvPr>
          <p:cNvCxnSpPr>
            <a:cxnSpLocks/>
          </p:cNvCxnSpPr>
          <p:nvPr/>
        </p:nvCxnSpPr>
        <p:spPr>
          <a:xfrm>
            <a:off x="6657333" y="3563874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34">
            <a:extLst>
              <a:ext uri="{FF2B5EF4-FFF2-40B4-BE49-F238E27FC236}">
                <a16:creationId xmlns:a16="http://schemas.microsoft.com/office/drawing/2014/main" id="{BD52D9B5-A46F-CD49-90E1-56E25D364231}"/>
              </a:ext>
            </a:extLst>
          </p:cNvPr>
          <p:cNvSpPr txBox="1"/>
          <p:nvPr/>
        </p:nvSpPr>
        <p:spPr>
          <a:xfrm>
            <a:off x="6752943" y="151982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128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A60BBC0A-45C4-C640-BAB3-DCD06AF4C164}"/>
              </a:ext>
            </a:extLst>
          </p:cNvPr>
          <p:cNvSpPr txBox="1"/>
          <p:nvPr/>
        </p:nvSpPr>
        <p:spPr>
          <a:xfrm>
            <a:off x="8963951" y="15296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9883CB8A-2248-B44C-BC74-2E0EA435E69C}"/>
              </a:ext>
            </a:extLst>
          </p:cNvPr>
          <p:cNvSpPr txBox="1"/>
          <p:nvPr/>
        </p:nvSpPr>
        <p:spPr>
          <a:xfrm>
            <a:off x="6736235" y="263398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261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A696DC20-CEDE-B242-A4E2-9753E0F5A2ED}"/>
              </a:ext>
            </a:extLst>
          </p:cNvPr>
          <p:cNvSpPr txBox="1"/>
          <p:nvPr/>
        </p:nvSpPr>
        <p:spPr>
          <a:xfrm>
            <a:off x="8974196" y="265627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372</a:t>
            </a:r>
          </a:p>
        </p:txBody>
      </p:sp>
    </p:spTree>
    <p:extLst>
      <p:ext uri="{BB962C8B-B14F-4D97-AF65-F5344CB8AC3E}">
        <p14:creationId xmlns:p14="http://schemas.microsoft.com/office/powerpoint/2010/main" val="412084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Naïve Bayes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961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The overall probability of being spam is 49% (see previous table) and so we have: </a:t>
            </a:r>
          </a:p>
        </p:txBody>
      </p:sp>
      <p:sp>
        <p:nvSpPr>
          <p:cNvPr id="13" name="ZoneTexte 34">
            <a:extLst>
              <a:ext uri="{FF2B5EF4-FFF2-40B4-BE49-F238E27FC236}">
                <a16:creationId xmlns:a16="http://schemas.microsoft.com/office/drawing/2014/main" id="{02920635-E824-CA48-95FA-0FBD7570C356}"/>
              </a:ext>
            </a:extLst>
          </p:cNvPr>
          <p:cNvSpPr txBox="1"/>
          <p:nvPr/>
        </p:nvSpPr>
        <p:spPr>
          <a:xfrm>
            <a:off x="-70732" y="1661396"/>
            <a:ext cx="4576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Prob(ham|  ! and £ )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4704122" y="1502689"/>
            <a:ext cx="6415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 ! | ham ) </a:t>
            </a:r>
            <a:r>
              <a:rPr lang="en-GB" sz="3200" b="1" dirty="0"/>
              <a:t>× </a:t>
            </a:r>
            <a:r>
              <a:rPr lang="fr-FR" sz="3200" b="1" noProof="1"/>
              <a:t>Prob( £ | ham ) </a:t>
            </a:r>
            <a:r>
              <a:rPr lang="en-GB" sz="3200" b="1" dirty="0"/>
              <a:t>× Prob (</a:t>
            </a:r>
            <a:r>
              <a:rPr lang="fr-FR" sz="3200" b="1" noProof="1"/>
              <a:t>ham</a:t>
            </a:r>
            <a:r>
              <a:rPr lang="en-GB" sz="3200" b="1" dirty="0"/>
              <a:t>)</a:t>
            </a:r>
            <a:endParaRPr lang="fr-FR" sz="3200" b="1" noProof="1"/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E2476A63-BB2A-1644-91A3-A0F8230D86D6}"/>
              </a:ext>
            </a:extLst>
          </p:cNvPr>
          <p:cNvSpPr txBox="1"/>
          <p:nvPr/>
        </p:nvSpPr>
        <p:spPr>
          <a:xfrm>
            <a:off x="4383342" y="1670241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∝</a:t>
            </a:r>
          </a:p>
        </p:txBody>
      </p:sp>
      <p:sp>
        <p:nvSpPr>
          <p:cNvPr id="12" name="ZoneTexte 34">
            <a:extLst>
              <a:ext uri="{FF2B5EF4-FFF2-40B4-BE49-F238E27FC236}">
                <a16:creationId xmlns:a16="http://schemas.microsoft.com/office/drawing/2014/main" id="{2CAF44B3-B918-6C44-8721-C727D6AE588A}"/>
              </a:ext>
            </a:extLst>
          </p:cNvPr>
          <p:cNvSpPr txBox="1"/>
          <p:nvPr/>
        </p:nvSpPr>
        <p:spPr>
          <a:xfrm>
            <a:off x="4299326" y="2966737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105AC487-568D-2B48-8D2C-F747CE6A664A}"/>
              </a:ext>
            </a:extLst>
          </p:cNvPr>
          <p:cNvSpPr txBox="1"/>
          <p:nvPr/>
        </p:nvSpPr>
        <p:spPr>
          <a:xfrm>
            <a:off x="4713067" y="2966737"/>
            <a:ext cx="641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0.107</a:t>
            </a:r>
            <a:r>
              <a:rPr lang="en-GB" sz="3200" b="1" dirty="0"/>
              <a:t> × </a:t>
            </a:r>
            <a:r>
              <a:rPr lang="fr-FR" sz="3200" b="1" noProof="1"/>
              <a:t>0.00268</a:t>
            </a:r>
            <a:r>
              <a:rPr lang="en-GB" sz="3200" b="1" dirty="0"/>
              <a:t> × </a:t>
            </a:r>
            <a:r>
              <a:rPr lang="fr-FR" sz="3200" b="1" noProof="1"/>
              <a:t>0.49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CFFA7DF0-7E90-F244-A62F-DD5A049D40DB}"/>
              </a:ext>
            </a:extLst>
          </p:cNvPr>
          <p:cNvSpPr txBox="1"/>
          <p:nvPr/>
        </p:nvSpPr>
        <p:spPr>
          <a:xfrm>
            <a:off x="4299326" y="3776052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3A66D62F-18A4-2240-AAD8-A28083D36520}"/>
              </a:ext>
            </a:extLst>
          </p:cNvPr>
          <p:cNvSpPr txBox="1"/>
          <p:nvPr/>
        </p:nvSpPr>
        <p:spPr>
          <a:xfrm>
            <a:off x="4704121" y="3781778"/>
            <a:ext cx="641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0.0001405124</a:t>
            </a:r>
            <a:endParaRPr lang="fr-FR" sz="3200" b="1" noProof="1"/>
          </a:p>
        </p:txBody>
      </p:sp>
    </p:spTree>
    <p:extLst>
      <p:ext uri="{BB962C8B-B14F-4D97-AF65-F5344CB8AC3E}">
        <p14:creationId xmlns:p14="http://schemas.microsoft.com/office/powerpoint/2010/main" val="192851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Naïve Bayes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9613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And finally, we can get the actual probability of the message being spam using the Näive Bayes algorithm.</a:t>
            </a:r>
          </a:p>
        </p:txBody>
      </p:sp>
      <p:sp>
        <p:nvSpPr>
          <p:cNvPr id="14" name="ZoneTexte 34">
            <a:extLst>
              <a:ext uri="{FF2B5EF4-FFF2-40B4-BE49-F238E27FC236}">
                <a16:creationId xmlns:a16="http://schemas.microsoft.com/office/drawing/2014/main" id="{E931AABE-0897-7746-B361-84E02C9F8D8C}"/>
              </a:ext>
            </a:extLst>
          </p:cNvPr>
          <p:cNvSpPr txBox="1"/>
          <p:nvPr/>
        </p:nvSpPr>
        <p:spPr>
          <a:xfrm>
            <a:off x="319211" y="2397470"/>
            <a:ext cx="4435465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 spam |  ! and £ )</a:t>
            </a:r>
          </a:p>
        </p:txBody>
      </p:sp>
      <p:sp>
        <p:nvSpPr>
          <p:cNvPr id="15" name="ZoneTexte 34">
            <a:extLst>
              <a:ext uri="{FF2B5EF4-FFF2-40B4-BE49-F238E27FC236}">
                <a16:creationId xmlns:a16="http://schemas.microsoft.com/office/drawing/2014/main" id="{AFF6AC5D-4805-8646-A606-A44BADAFDFB7}"/>
              </a:ext>
            </a:extLst>
          </p:cNvPr>
          <p:cNvSpPr txBox="1"/>
          <p:nvPr/>
        </p:nvSpPr>
        <p:spPr>
          <a:xfrm>
            <a:off x="5962096" y="2733206"/>
            <a:ext cx="4641574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0.00268 </a:t>
            </a:r>
            <a:r>
              <a:rPr lang="en-GB" sz="3200" b="1" noProof="1"/>
              <a:t>+</a:t>
            </a:r>
            <a:r>
              <a:rPr lang="en-GB" sz="3200" b="1" dirty="0"/>
              <a:t> 0.0001405124</a:t>
            </a:r>
            <a:endParaRPr lang="fr-FR" sz="3200" b="1" noProof="1"/>
          </a:p>
        </p:txBody>
      </p:sp>
      <p:sp>
        <p:nvSpPr>
          <p:cNvPr id="17" name="ZoneTexte 34">
            <a:extLst>
              <a:ext uri="{FF2B5EF4-FFF2-40B4-BE49-F238E27FC236}">
                <a16:creationId xmlns:a16="http://schemas.microsoft.com/office/drawing/2014/main" id="{465F930C-8012-4146-B51E-CF23CDFCADC7}"/>
              </a:ext>
            </a:extLst>
          </p:cNvPr>
          <p:cNvSpPr txBox="1"/>
          <p:nvPr/>
        </p:nvSpPr>
        <p:spPr>
          <a:xfrm>
            <a:off x="6774065" y="2035510"/>
            <a:ext cx="2561383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0.00268</a:t>
            </a:r>
            <a:endParaRPr lang="fr-FR" sz="3200" b="1" noProof="1"/>
          </a:p>
        </p:txBody>
      </p:sp>
      <p:sp>
        <p:nvSpPr>
          <p:cNvPr id="18" name="ZoneTexte 34">
            <a:extLst>
              <a:ext uri="{FF2B5EF4-FFF2-40B4-BE49-F238E27FC236}">
                <a16:creationId xmlns:a16="http://schemas.microsoft.com/office/drawing/2014/main" id="{AF0980C0-85A2-3949-9257-4B6F2D1C6D2B}"/>
              </a:ext>
            </a:extLst>
          </p:cNvPr>
          <p:cNvSpPr txBox="1"/>
          <p:nvPr/>
        </p:nvSpPr>
        <p:spPr>
          <a:xfrm>
            <a:off x="4620458" y="2382500"/>
            <a:ext cx="413741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3A43AF-EA58-C74C-B161-6AA693F90E0C}"/>
              </a:ext>
            </a:extLst>
          </p:cNvPr>
          <p:cNvCxnSpPr>
            <a:cxnSpLocks/>
          </p:cNvCxnSpPr>
          <p:nvPr/>
        </p:nvCxnSpPr>
        <p:spPr>
          <a:xfrm>
            <a:off x="5298421" y="2706744"/>
            <a:ext cx="59689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34">
            <a:extLst>
              <a:ext uri="{FF2B5EF4-FFF2-40B4-BE49-F238E27FC236}">
                <a16:creationId xmlns:a16="http://schemas.microsoft.com/office/drawing/2014/main" id="{CFFFEAEB-9257-924F-BE89-05C169496345}"/>
              </a:ext>
            </a:extLst>
          </p:cNvPr>
          <p:cNvSpPr txBox="1"/>
          <p:nvPr/>
        </p:nvSpPr>
        <p:spPr>
          <a:xfrm>
            <a:off x="4620458" y="3803167"/>
            <a:ext cx="413741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23" name="ZoneTexte 34">
            <a:extLst>
              <a:ext uri="{FF2B5EF4-FFF2-40B4-BE49-F238E27FC236}">
                <a16:creationId xmlns:a16="http://schemas.microsoft.com/office/drawing/2014/main" id="{21B7A7ED-D12C-404F-A7EB-4F262CCD5839}"/>
              </a:ext>
            </a:extLst>
          </p:cNvPr>
          <p:cNvSpPr txBox="1"/>
          <p:nvPr/>
        </p:nvSpPr>
        <p:spPr>
          <a:xfrm>
            <a:off x="5221709" y="3803167"/>
            <a:ext cx="1552356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noProof="1"/>
              <a:t>0.95</a:t>
            </a:r>
            <a:endParaRPr lang="fr-FR" sz="3200" b="1" noProof="1"/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E18262C2-D7BD-C24C-891A-02D10E241CA8}"/>
              </a:ext>
            </a:extLst>
          </p:cNvPr>
          <p:cNvSpPr txBox="1"/>
          <p:nvPr/>
        </p:nvSpPr>
        <p:spPr>
          <a:xfrm>
            <a:off x="4620458" y="4496345"/>
            <a:ext cx="413741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AB171251-FE95-3C42-B0EA-ED1F1B4B8CCE}"/>
              </a:ext>
            </a:extLst>
          </p:cNvPr>
          <p:cNvSpPr txBox="1"/>
          <p:nvPr/>
        </p:nvSpPr>
        <p:spPr>
          <a:xfrm>
            <a:off x="5221709" y="4496345"/>
            <a:ext cx="1552356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noProof="1"/>
              <a:t>95%</a:t>
            </a:r>
            <a:endParaRPr lang="fr-FR" sz="3200" b="1" noProof="1"/>
          </a:p>
        </p:txBody>
      </p:sp>
    </p:spTree>
    <p:extLst>
      <p:ext uri="{BB962C8B-B14F-4D97-AF65-F5344CB8AC3E}">
        <p14:creationId xmlns:p14="http://schemas.microsoft.com/office/powerpoint/2010/main" val="205089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Counts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6791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How strong of an associatation is there between the two? To see, let’s compute the row and column counts.</a:t>
            </a:r>
          </a:p>
        </p:txBody>
      </p:sp>
      <p:sp>
        <p:nvSpPr>
          <p:cNvPr id="7" name="ZoneTexte 34">
            <a:extLst>
              <a:ext uri="{FF2B5EF4-FFF2-40B4-BE49-F238E27FC236}">
                <a16:creationId xmlns:a16="http://schemas.microsoft.com/office/drawing/2014/main" id="{E799B705-FDB4-5646-A05D-1193C32B707C}"/>
              </a:ext>
            </a:extLst>
          </p:cNvPr>
          <p:cNvSpPr txBox="1"/>
          <p:nvPr/>
        </p:nvSpPr>
        <p:spPr>
          <a:xfrm>
            <a:off x="3734333" y="352249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8" name="ZoneTexte 34">
            <a:extLst>
              <a:ext uri="{FF2B5EF4-FFF2-40B4-BE49-F238E27FC236}">
                <a16:creationId xmlns:a16="http://schemas.microsoft.com/office/drawing/2014/main" id="{20B812A2-45FF-884D-9D3B-3DA89C7680F3}"/>
              </a:ext>
            </a:extLst>
          </p:cNvPr>
          <p:cNvSpPr txBox="1"/>
          <p:nvPr/>
        </p:nvSpPr>
        <p:spPr>
          <a:xfrm>
            <a:off x="5945341" y="35323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9" name="ZoneTexte 34">
            <a:extLst>
              <a:ext uri="{FF2B5EF4-FFF2-40B4-BE49-F238E27FC236}">
                <a16:creationId xmlns:a16="http://schemas.microsoft.com/office/drawing/2014/main" id="{97B65B57-FB0F-4E43-8DBF-44DDD4311C3B}"/>
              </a:ext>
            </a:extLst>
          </p:cNvPr>
          <p:cNvSpPr txBox="1"/>
          <p:nvPr/>
        </p:nvSpPr>
        <p:spPr>
          <a:xfrm>
            <a:off x="3717625" y="463666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10" name="ZoneTexte 34">
            <a:extLst>
              <a:ext uri="{FF2B5EF4-FFF2-40B4-BE49-F238E27FC236}">
                <a16:creationId xmlns:a16="http://schemas.microsoft.com/office/drawing/2014/main" id="{F6F5B8BB-890C-4C46-A622-C1317A395C73}"/>
              </a:ext>
            </a:extLst>
          </p:cNvPr>
          <p:cNvSpPr txBox="1"/>
          <p:nvPr/>
        </p:nvSpPr>
        <p:spPr>
          <a:xfrm>
            <a:off x="5955586" y="46589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742113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104399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628478" y="5519527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628478" y="24721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5945341" y="245753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607989" y="436990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626528" y="35244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639343" y="458118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717624" y="567998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5945341" y="567576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7855748" y="34727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7880682" y="458118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7971181" y="567123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</p:spTree>
    <p:extLst>
      <p:ext uri="{BB962C8B-B14F-4D97-AF65-F5344CB8AC3E}">
        <p14:creationId xmlns:p14="http://schemas.microsoft.com/office/powerpoint/2010/main" val="283311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Probabilities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6791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Now, we will erase (for the moment) the counts and compute the probabilities associated with each category on its own.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742113" y="2544413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628478" y="2544413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104399" y="2544413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628478" y="2544413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628478" y="484366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628478" y="179623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5945341" y="178167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607989" y="369403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626528" y="284858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639343" y="390532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717624" y="500411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5945341" y="499990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7855748" y="279690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7880682" y="39053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7971181" y="499537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717624" y="551301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5945341" y="551301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036890" y="279690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036889" y="39053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</p:spTree>
    <p:extLst>
      <p:ext uri="{BB962C8B-B14F-4D97-AF65-F5344CB8AC3E}">
        <p14:creationId xmlns:p14="http://schemas.microsoft.com/office/powerpoint/2010/main" val="207620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Expected Probabilities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05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Given just the totals, what the expected proportion of entries that should be in each cell? We can get these by multiplying the associated row and column probabilities.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950832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313118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837197" y="475421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837197" y="170678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6154060" y="16922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816708" y="360458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835247" y="27591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848062" y="38158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926343" y="49146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6154060" y="491045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8064467" y="270745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8089401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8179900" y="490592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926343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6154060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245609" y="27074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245608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  <p:sp>
        <p:nvSpPr>
          <p:cNvPr id="34" name="ZoneTexte 34">
            <a:extLst>
              <a:ext uri="{FF2B5EF4-FFF2-40B4-BE49-F238E27FC236}">
                <a16:creationId xmlns:a16="http://schemas.microsoft.com/office/drawing/2014/main" id="{AFBB307D-5E56-A14B-AC1D-B9E876DBE05C}"/>
              </a:ext>
            </a:extLst>
          </p:cNvPr>
          <p:cNvSpPr txBox="1"/>
          <p:nvPr/>
        </p:nvSpPr>
        <p:spPr>
          <a:xfrm>
            <a:off x="3943052" y="2757180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0.510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0.286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6" name="ZoneTexte 34">
            <a:extLst>
              <a:ext uri="{FF2B5EF4-FFF2-40B4-BE49-F238E27FC236}">
                <a16:creationId xmlns:a16="http://schemas.microsoft.com/office/drawing/2014/main" id="{6A9A7431-9AEB-D94F-9105-D5E4412A7063}"/>
              </a:ext>
            </a:extLst>
          </p:cNvPr>
          <p:cNvSpPr txBox="1"/>
          <p:nvPr/>
        </p:nvSpPr>
        <p:spPr>
          <a:xfrm>
            <a:off x="6154060" y="2767029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0.490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0.286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7" name="ZoneTexte 34">
            <a:extLst>
              <a:ext uri="{FF2B5EF4-FFF2-40B4-BE49-F238E27FC236}">
                <a16:creationId xmlns:a16="http://schemas.microsoft.com/office/drawing/2014/main" id="{7119C84A-00A5-584F-870F-E59FD63583EC}"/>
              </a:ext>
            </a:extLst>
          </p:cNvPr>
          <p:cNvSpPr txBox="1"/>
          <p:nvPr/>
        </p:nvSpPr>
        <p:spPr>
          <a:xfrm>
            <a:off x="3926343" y="3972923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0.510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0.714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8" name="ZoneTexte 34">
            <a:extLst>
              <a:ext uri="{FF2B5EF4-FFF2-40B4-BE49-F238E27FC236}">
                <a16:creationId xmlns:a16="http://schemas.microsoft.com/office/drawing/2014/main" id="{4F2DFEB5-2E5A-974E-AD4E-BDB388C0C754}"/>
              </a:ext>
            </a:extLst>
          </p:cNvPr>
          <p:cNvSpPr txBox="1"/>
          <p:nvPr/>
        </p:nvSpPr>
        <p:spPr>
          <a:xfrm>
            <a:off x="6164305" y="3992708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0.490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0.714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36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Expected Probabilities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05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Given just the totals, what the expected proportion of entries that should be in each cell? We can get these by multiplying the associated row and column probabilities.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950832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313118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837197" y="475421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837197" y="170678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6154060" y="16922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816708" y="360458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835247" y="27591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848062" y="38158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926343" y="49146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6154060" y="491045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8064467" y="270745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8089401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8179900" y="490592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926343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6154060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245609" y="27074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245608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  <p:sp>
        <p:nvSpPr>
          <p:cNvPr id="39" name="ZoneTexte 34">
            <a:extLst>
              <a:ext uri="{FF2B5EF4-FFF2-40B4-BE49-F238E27FC236}">
                <a16:creationId xmlns:a16="http://schemas.microsoft.com/office/drawing/2014/main" id="{FAD545E0-4B1B-D940-AA9C-095B7F8FA025}"/>
              </a:ext>
            </a:extLst>
          </p:cNvPr>
          <p:cNvSpPr txBox="1"/>
          <p:nvPr/>
        </p:nvSpPr>
        <p:spPr>
          <a:xfrm>
            <a:off x="3918118" y="274684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14.5%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ZoneTexte 34">
            <a:extLst>
              <a:ext uri="{FF2B5EF4-FFF2-40B4-BE49-F238E27FC236}">
                <a16:creationId xmlns:a16="http://schemas.microsoft.com/office/drawing/2014/main" id="{04200FD6-A27C-2749-8690-975ECAC70F26}"/>
              </a:ext>
            </a:extLst>
          </p:cNvPr>
          <p:cNvSpPr txBox="1"/>
          <p:nvPr/>
        </p:nvSpPr>
        <p:spPr>
          <a:xfrm>
            <a:off x="6129126" y="275669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14.0%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ZoneTexte 34">
            <a:extLst>
              <a:ext uri="{FF2B5EF4-FFF2-40B4-BE49-F238E27FC236}">
                <a16:creationId xmlns:a16="http://schemas.microsoft.com/office/drawing/2014/main" id="{49CDA881-E1AB-F745-8177-C449630C5D3F}"/>
              </a:ext>
            </a:extLst>
          </p:cNvPr>
          <p:cNvSpPr txBox="1"/>
          <p:nvPr/>
        </p:nvSpPr>
        <p:spPr>
          <a:xfrm>
            <a:off x="3913877" y="38901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36.4%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ZoneTexte 34">
            <a:extLst>
              <a:ext uri="{FF2B5EF4-FFF2-40B4-BE49-F238E27FC236}">
                <a16:creationId xmlns:a16="http://schemas.microsoft.com/office/drawing/2014/main" id="{6529CBCC-7E64-5C43-B638-0893E9293070}"/>
              </a:ext>
            </a:extLst>
          </p:cNvPr>
          <p:cNvSpPr txBox="1"/>
          <p:nvPr/>
        </p:nvSpPr>
        <p:spPr>
          <a:xfrm>
            <a:off x="6129126" y="388139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35.1%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8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Expected Counts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053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Multiplying the probabilities by the number of documents (762) gives the expected counts.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950832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313118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837197" y="475421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837197" y="170678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6154060" y="16922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816708" y="360458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835247" y="27591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848062" y="38158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926343" y="49146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6154060" y="491045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8064467" y="270745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8089401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8179900" y="490592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926343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6154060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245609" y="27074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245608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  <p:sp>
        <p:nvSpPr>
          <p:cNvPr id="34" name="ZoneTexte 34">
            <a:extLst>
              <a:ext uri="{FF2B5EF4-FFF2-40B4-BE49-F238E27FC236}">
                <a16:creationId xmlns:a16="http://schemas.microsoft.com/office/drawing/2014/main" id="{4969E754-5CFF-6B42-B7D7-B782DC5E76BD}"/>
              </a:ext>
            </a:extLst>
          </p:cNvPr>
          <p:cNvSpPr txBox="1"/>
          <p:nvPr/>
        </p:nvSpPr>
        <p:spPr>
          <a:xfrm>
            <a:off x="3990871" y="271627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111.2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ZoneTexte 34">
            <a:extLst>
              <a:ext uri="{FF2B5EF4-FFF2-40B4-BE49-F238E27FC236}">
                <a16:creationId xmlns:a16="http://schemas.microsoft.com/office/drawing/2014/main" id="{DD1FFA7A-F763-4F45-A3CC-C5E2C6E85CB7}"/>
              </a:ext>
            </a:extLst>
          </p:cNvPr>
          <p:cNvSpPr txBox="1"/>
          <p:nvPr/>
        </p:nvSpPr>
        <p:spPr>
          <a:xfrm>
            <a:off x="6201879" y="272612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106.8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ZoneTexte 34">
            <a:extLst>
              <a:ext uri="{FF2B5EF4-FFF2-40B4-BE49-F238E27FC236}">
                <a16:creationId xmlns:a16="http://schemas.microsoft.com/office/drawing/2014/main" id="{3A3E9561-AEB2-BC4E-A3A0-EF2ACF373F9B}"/>
              </a:ext>
            </a:extLst>
          </p:cNvPr>
          <p:cNvSpPr txBox="1"/>
          <p:nvPr/>
        </p:nvSpPr>
        <p:spPr>
          <a:xfrm>
            <a:off x="3986630" y="385959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277.5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ZoneTexte 34">
            <a:extLst>
              <a:ext uri="{FF2B5EF4-FFF2-40B4-BE49-F238E27FC236}">
                <a16:creationId xmlns:a16="http://schemas.microsoft.com/office/drawing/2014/main" id="{4E653E47-45E1-414F-B270-7A20A86E2818}"/>
              </a:ext>
            </a:extLst>
          </p:cNvPr>
          <p:cNvSpPr txBox="1"/>
          <p:nvPr/>
        </p:nvSpPr>
        <p:spPr>
          <a:xfrm>
            <a:off x="6201879" y="38508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266.6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Measure 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1057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Bear with this idea for a moment. With these proportions, we can compute the probability of observering the exact values (yes, it will be small) that we would get the observered data.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3316969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5679255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1203334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3520197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1182845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78911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99392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203BA4-7F5D-954B-AADD-F9A82956A56A}"/>
              </a:ext>
            </a:extLst>
          </p:cNvPr>
          <p:cNvCxnSpPr>
            <a:cxnSpLocks/>
          </p:cNvCxnSpPr>
          <p:nvPr/>
        </p:nvCxnSpPr>
        <p:spPr>
          <a:xfrm>
            <a:off x="1203334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C6A86B-A33C-CD44-89C6-07C900348B37}"/>
              </a:ext>
            </a:extLst>
          </p:cNvPr>
          <p:cNvCxnSpPr>
            <a:cxnSpLocks/>
          </p:cNvCxnSpPr>
          <p:nvPr/>
        </p:nvCxnSpPr>
        <p:spPr>
          <a:xfrm>
            <a:off x="9128776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A92B13-C6AB-E640-8124-4BF5C778944A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9F454C-2AB6-9144-A9FD-1BA142C57663}"/>
              </a:ext>
            </a:extLst>
          </p:cNvPr>
          <p:cNvCxnSpPr>
            <a:cxnSpLocks/>
          </p:cNvCxnSpPr>
          <p:nvPr/>
        </p:nvCxnSpPr>
        <p:spPr>
          <a:xfrm>
            <a:off x="11491062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0D3645-EB6A-BC4A-9891-E1976B41FC51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34">
            <a:extLst>
              <a:ext uri="{FF2B5EF4-FFF2-40B4-BE49-F238E27FC236}">
                <a16:creationId xmlns:a16="http://schemas.microsoft.com/office/drawing/2014/main" id="{4F31DEFE-1A5F-6140-879F-E6C14DCD66F6}"/>
              </a:ext>
            </a:extLst>
          </p:cNvPr>
          <p:cNvSpPr txBox="1"/>
          <p:nvPr/>
        </p:nvSpPr>
        <p:spPr>
          <a:xfrm>
            <a:off x="7015141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45" name="ZoneTexte 34">
            <a:extLst>
              <a:ext uri="{FF2B5EF4-FFF2-40B4-BE49-F238E27FC236}">
                <a16:creationId xmlns:a16="http://schemas.microsoft.com/office/drawing/2014/main" id="{4D3F59A6-A18D-7D42-997F-8D7832762326}"/>
              </a:ext>
            </a:extLst>
          </p:cNvPr>
          <p:cNvSpPr txBox="1"/>
          <p:nvPr/>
        </p:nvSpPr>
        <p:spPr>
          <a:xfrm>
            <a:off x="9332004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1E47EE-E627-5846-A176-0B2643365216}"/>
              </a:ext>
            </a:extLst>
          </p:cNvPr>
          <p:cNvCxnSpPr>
            <a:cxnSpLocks/>
          </p:cNvCxnSpPr>
          <p:nvPr/>
        </p:nvCxnSpPr>
        <p:spPr>
          <a:xfrm>
            <a:off x="6994652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34">
            <a:extLst>
              <a:ext uri="{FF2B5EF4-FFF2-40B4-BE49-F238E27FC236}">
                <a16:creationId xmlns:a16="http://schemas.microsoft.com/office/drawing/2014/main" id="{079D0934-0AFC-9847-9D32-7961565C20C7}"/>
              </a:ext>
            </a:extLst>
          </p:cNvPr>
          <p:cNvSpPr txBox="1"/>
          <p:nvPr/>
        </p:nvSpPr>
        <p:spPr>
          <a:xfrm>
            <a:off x="5990718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48" name="ZoneTexte 34">
            <a:extLst>
              <a:ext uri="{FF2B5EF4-FFF2-40B4-BE49-F238E27FC236}">
                <a16:creationId xmlns:a16="http://schemas.microsoft.com/office/drawing/2014/main" id="{B5FAC89D-B9E7-1548-ACDC-4E8ADA385BE2}"/>
              </a:ext>
            </a:extLst>
          </p:cNvPr>
          <p:cNvSpPr txBox="1"/>
          <p:nvPr/>
        </p:nvSpPr>
        <p:spPr>
          <a:xfrm>
            <a:off x="5911199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E04D04-9BE3-5F47-9015-88381C6FA8CC}"/>
              </a:ext>
            </a:extLst>
          </p:cNvPr>
          <p:cNvCxnSpPr>
            <a:cxnSpLocks/>
          </p:cNvCxnSpPr>
          <p:nvPr/>
        </p:nvCxnSpPr>
        <p:spPr>
          <a:xfrm>
            <a:off x="7015141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34">
            <a:extLst>
              <a:ext uri="{FF2B5EF4-FFF2-40B4-BE49-F238E27FC236}">
                <a16:creationId xmlns:a16="http://schemas.microsoft.com/office/drawing/2014/main" id="{60B01663-9306-934D-BA8D-93DCB7BE2EC5}"/>
              </a:ext>
            </a:extLst>
          </p:cNvPr>
          <p:cNvSpPr txBox="1"/>
          <p:nvPr/>
        </p:nvSpPr>
        <p:spPr>
          <a:xfrm>
            <a:off x="1318313" y="254904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14.5%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ZoneTexte 34">
            <a:extLst>
              <a:ext uri="{FF2B5EF4-FFF2-40B4-BE49-F238E27FC236}">
                <a16:creationId xmlns:a16="http://schemas.microsoft.com/office/drawing/2014/main" id="{6E3462EE-6EA7-274E-A240-7E87B92F5D13}"/>
              </a:ext>
            </a:extLst>
          </p:cNvPr>
          <p:cNvSpPr txBox="1"/>
          <p:nvPr/>
        </p:nvSpPr>
        <p:spPr>
          <a:xfrm>
            <a:off x="3529321" y="255889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14.0%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ZoneTexte 34">
            <a:extLst>
              <a:ext uri="{FF2B5EF4-FFF2-40B4-BE49-F238E27FC236}">
                <a16:creationId xmlns:a16="http://schemas.microsoft.com/office/drawing/2014/main" id="{A5668C26-21C2-164F-9A49-A3B82E1C9931}"/>
              </a:ext>
            </a:extLst>
          </p:cNvPr>
          <p:cNvSpPr txBox="1"/>
          <p:nvPr/>
        </p:nvSpPr>
        <p:spPr>
          <a:xfrm>
            <a:off x="1314072" y="369236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36.4%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ZoneTexte 34">
            <a:extLst>
              <a:ext uri="{FF2B5EF4-FFF2-40B4-BE49-F238E27FC236}">
                <a16:creationId xmlns:a16="http://schemas.microsoft.com/office/drawing/2014/main" id="{26098498-E839-6045-9999-F4A555EEAC8F}"/>
              </a:ext>
            </a:extLst>
          </p:cNvPr>
          <p:cNvSpPr txBox="1"/>
          <p:nvPr/>
        </p:nvSpPr>
        <p:spPr>
          <a:xfrm>
            <a:off x="3529321" y="368358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35.1%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ZoneTexte 34">
            <a:extLst>
              <a:ext uri="{FF2B5EF4-FFF2-40B4-BE49-F238E27FC236}">
                <a16:creationId xmlns:a16="http://schemas.microsoft.com/office/drawing/2014/main" id="{70E24D93-9CB4-944A-BD0F-A179AE28EA18}"/>
              </a:ext>
            </a:extLst>
          </p:cNvPr>
          <p:cNvSpPr txBox="1"/>
          <p:nvPr/>
        </p:nvSpPr>
        <p:spPr>
          <a:xfrm>
            <a:off x="3099612" y="5474189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chemeClr val="accent2">
                    <a:lumMod val="75000"/>
                  </a:schemeClr>
                </a:solidFill>
              </a:rPr>
              <a:t>Probability</a:t>
            </a:r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(Right | Left) = Pe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ZoneTexte 34">
            <a:extLst>
              <a:ext uri="{FF2B5EF4-FFF2-40B4-BE49-F238E27FC236}">
                <a16:creationId xmlns:a16="http://schemas.microsoft.com/office/drawing/2014/main" id="{A3CEF7CE-A6EC-7845-AC49-FB8E71C8EC30}"/>
              </a:ext>
            </a:extLst>
          </p:cNvPr>
          <p:cNvSpPr txBox="1"/>
          <p:nvPr/>
        </p:nvSpPr>
        <p:spPr>
          <a:xfrm>
            <a:off x="7110751" y="254119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64" name="ZoneTexte 34">
            <a:extLst>
              <a:ext uri="{FF2B5EF4-FFF2-40B4-BE49-F238E27FC236}">
                <a16:creationId xmlns:a16="http://schemas.microsoft.com/office/drawing/2014/main" id="{10DB88E3-9FA3-5B48-BE4F-C87A7905B6B5}"/>
              </a:ext>
            </a:extLst>
          </p:cNvPr>
          <p:cNvSpPr txBox="1"/>
          <p:nvPr/>
        </p:nvSpPr>
        <p:spPr>
          <a:xfrm>
            <a:off x="9321759" y="255104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65" name="ZoneTexte 34">
            <a:extLst>
              <a:ext uri="{FF2B5EF4-FFF2-40B4-BE49-F238E27FC236}">
                <a16:creationId xmlns:a16="http://schemas.microsoft.com/office/drawing/2014/main" id="{8142803D-8FED-684E-872E-849B2506C2F7}"/>
              </a:ext>
            </a:extLst>
          </p:cNvPr>
          <p:cNvSpPr txBox="1"/>
          <p:nvPr/>
        </p:nvSpPr>
        <p:spPr>
          <a:xfrm>
            <a:off x="7094043" y="365535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66" name="ZoneTexte 34">
            <a:extLst>
              <a:ext uri="{FF2B5EF4-FFF2-40B4-BE49-F238E27FC236}">
                <a16:creationId xmlns:a16="http://schemas.microsoft.com/office/drawing/2014/main" id="{C781D7BE-28AA-8641-80E8-C728FA541237}"/>
              </a:ext>
            </a:extLst>
          </p:cNvPr>
          <p:cNvSpPr txBox="1"/>
          <p:nvPr/>
        </p:nvSpPr>
        <p:spPr>
          <a:xfrm>
            <a:off x="9332004" y="367764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303759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Measuring Po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1072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Similarly, we can compute the probability of observing the data given the observered proportions. This will also be very small, but higher than the other number. The big question is: how much larger?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3316969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1203334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3520197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1182845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78911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99392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203BA4-7F5D-954B-AADD-F9A82956A56A}"/>
              </a:ext>
            </a:extLst>
          </p:cNvPr>
          <p:cNvCxnSpPr>
            <a:cxnSpLocks/>
          </p:cNvCxnSpPr>
          <p:nvPr/>
        </p:nvCxnSpPr>
        <p:spPr>
          <a:xfrm>
            <a:off x="1203334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C6A86B-A33C-CD44-89C6-07C900348B37}"/>
              </a:ext>
            </a:extLst>
          </p:cNvPr>
          <p:cNvCxnSpPr>
            <a:cxnSpLocks/>
          </p:cNvCxnSpPr>
          <p:nvPr/>
        </p:nvCxnSpPr>
        <p:spPr>
          <a:xfrm>
            <a:off x="9128776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A92B13-C6AB-E640-8124-4BF5C778944A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9F454C-2AB6-9144-A9FD-1BA142C57663}"/>
              </a:ext>
            </a:extLst>
          </p:cNvPr>
          <p:cNvCxnSpPr>
            <a:cxnSpLocks/>
          </p:cNvCxnSpPr>
          <p:nvPr/>
        </p:nvCxnSpPr>
        <p:spPr>
          <a:xfrm>
            <a:off x="11491062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0D3645-EB6A-BC4A-9891-E1976B41FC51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34">
            <a:extLst>
              <a:ext uri="{FF2B5EF4-FFF2-40B4-BE49-F238E27FC236}">
                <a16:creationId xmlns:a16="http://schemas.microsoft.com/office/drawing/2014/main" id="{4F31DEFE-1A5F-6140-879F-E6C14DCD66F6}"/>
              </a:ext>
            </a:extLst>
          </p:cNvPr>
          <p:cNvSpPr txBox="1"/>
          <p:nvPr/>
        </p:nvSpPr>
        <p:spPr>
          <a:xfrm>
            <a:off x="7015141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45" name="ZoneTexte 34">
            <a:extLst>
              <a:ext uri="{FF2B5EF4-FFF2-40B4-BE49-F238E27FC236}">
                <a16:creationId xmlns:a16="http://schemas.microsoft.com/office/drawing/2014/main" id="{4D3F59A6-A18D-7D42-997F-8D7832762326}"/>
              </a:ext>
            </a:extLst>
          </p:cNvPr>
          <p:cNvSpPr txBox="1"/>
          <p:nvPr/>
        </p:nvSpPr>
        <p:spPr>
          <a:xfrm>
            <a:off x="9332004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1E47EE-E627-5846-A176-0B2643365216}"/>
              </a:ext>
            </a:extLst>
          </p:cNvPr>
          <p:cNvCxnSpPr>
            <a:cxnSpLocks/>
          </p:cNvCxnSpPr>
          <p:nvPr/>
        </p:nvCxnSpPr>
        <p:spPr>
          <a:xfrm>
            <a:off x="6994652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34">
            <a:extLst>
              <a:ext uri="{FF2B5EF4-FFF2-40B4-BE49-F238E27FC236}">
                <a16:creationId xmlns:a16="http://schemas.microsoft.com/office/drawing/2014/main" id="{079D0934-0AFC-9847-9D32-7961565C20C7}"/>
              </a:ext>
            </a:extLst>
          </p:cNvPr>
          <p:cNvSpPr txBox="1"/>
          <p:nvPr/>
        </p:nvSpPr>
        <p:spPr>
          <a:xfrm>
            <a:off x="5990718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48" name="ZoneTexte 34">
            <a:extLst>
              <a:ext uri="{FF2B5EF4-FFF2-40B4-BE49-F238E27FC236}">
                <a16:creationId xmlns:a16="http://schemas.microsoft.com/office/drawing/2014/main" id="{B5FAC89D-B9E7-1548-ACDC-4E8ADA385BE2}"/>
              </a:ext>
            </a:extLst>
          </p:cNvPr>
          <p:cNvSpPr txBox="1"/>
          <p:nvPr/>
        </p:nvSpPr>
        <p:spPr>
          <a:xfrm>
            <a:off x="5911199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E04D04-9BE3-5F47-9015-88381C6FA8CC}"/>
              </a:ext>
            </a:extLst>
          </p:cNvPr>
          <p:cNvCxnSpPr>
            <a:cxnSpLocks/>
          </p:cNvCxnSpPr>
          <p:nvPr/>
        </p:nvCxnSpPr>
        <p:spPr>
          <a:xfrm>
            <a:off x="7015141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34">
            <a:extLst>
              <a:ext uri="{FF2B5EF4-FFF2-40B4-BE49-F238E27FC236}">
                <a16:creationId xmlns:a16="http://schemas.microsoft.com/office/drawing/2014/main" id="{70E24D93-9CB4-944A-BD0F-A179AE28EA18}"/>
              </a:ext>
            </a:extLst>
          </p:cNvPr>
          <p:cNvSpPr txBox="1"/>
          <p:nvPr/>
        </p:nvSpPr>
        <p:spPr>
          <a:xfrm>
            <a:off x="3099612" y="5474189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Probability</a:t>
            </a:r>
            <a:r>
              <a:rPr lang="en-US" sz="3200" b="1" noProof="1">
                <a:solidFill>
                  <a:srgbClr val="7030A0"/>
                </a:solidFill>
              </a:rPr>
              <a:t>(Right | Left) = Po</a:t>
            </a:r>
            <a:endParaRPr lang="fr-FR" sz="3200" b="1" noProof="1">
              <a:solidFill>
                <a:srgbClr val="7030A0"/>
              </a:solidFill>
            </a:endParaRPr>
          </a:p>
        </p:txBody>
      </p:sp>
      <p:sp>
        <p:nvSpPr>
          <p:cNvPr id="49" name="ZoneTexte 34">
            <a:extLst>
              <a:ext uri="{FF2B5EF4-FFF2-40B4-BE49-F238E27FC236}">
                <a16:creationId xmlns:a16="http://schemas.microsoft.com/office/drawing/2014/main" id="{66EFC2C4-29D6-8942-8EE2-C44D86A9F905}"/>
              </a:ext>
            </a:extLst>
          </p:cNvPr>
          <p:cNvSpPr txBox="1"/>
          <p:nvPr/>
        </p:nvSpPr>
        <p:spPr>
          <a:xfrm>
            <a:off x="7110751" y="254119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50" name="ZoneTexte 34">
            <a:extLst>
              <a:ext uri="{FF2B5EF4-FFF2-40B4-BE49-F238E27FC236}">
                <a16:creationId xmlns:a16="http://schemas.microsoft.com/office/drawing/2014/main" id="{332E6ED6-9BDB-9349-9CAF-CB2EF3D584B4}"/>
              </a:ext>
            </a:extLst>
          </p:cNvPr>
          <p:cNvSpPr txBox="1"/>
          <p:nvPr/>
        </p:nvSpPr>
        <p:spPr>
          <a:xfrm>
            <a:off x="9321759" y="255104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51" name="ZoneTexte 34">
            <a:extLst>
              <a:ext uri="{FF2B5EF4-FFF2-40B4-BE49-F238E27FC236}">
                <a16:creationId xmlns:a16="http://schemas.microsoft.com/office/drawing/2014/main" id="{7AEF0A88-37C4-CC4D-8A10-2DCE352E833E}"/>
              </a:ext>
            </a:extLst>
          </p:cNvPr>
          <p:cNvSpPr txBox="1"/>
          <p:nvPr/>
        </p:nvSpPr>
        <p:spPr>
          <a:xfrm>
            <a:off x="7094043" y="365535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52" name="ZoneTexte 34">
            <a:extLst>
              <a:ext uri="{FF2B5EF4-FFF2-40B4-BE49-F238E27FC236}">
                <a16:creationId xmlns:a16="http://schemas.microsoft.com/office/drawing/2014/main" id="{D5327DED-71B8-CB45-B31C-CC512C5D3138}"/>
              </a:ext>
            </a:extLst>
          </p:cNvPr>
          <p:cNvSpPr txBox="1"/>
          <p:nvPr/>
        </p:nvSpPr>
        <p:spPr>
          <a:xfrm>
            <a:off x="9332004" y="367764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E46C5F-193B-7947-B8D3-A862BD01B474}"/>
              </a:ext>
            </a:extLst>
          </p:cNvPr>
          <p:cNvCxnSpPr>
            <a:cxnSpLocks/>
          </p:cNvCxnSpPr>
          <p:nvPr/>
        </p:nvCxnSpPr>
        <p:spPr>
          <a:xfrm>
            <a:off x="5679255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34">
            <a:extLst>
              <a:ext uri="{FF2B5EF4-FFF2-40B4-BE49-F238E27FC236}">
                <a16:creationId xmlns:a16="http://schemas.microsoft.com/office/drawing/2014/main" id="{1F0CB119-4134-574E-ACB5-D92620915AA6}"/>
              </a:ext>
            </a:extLst>
          </p:cNvPr>
          <p:cNvSpPr txBox="1"/>
          <p:nvPr/>
        </p:nvSpPr>
        <p:spPr>
          <a:xfrm>
            <a:off x="1329679" y="255928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23.4%</a:t>
            </a:r>
          </a:p>
        </p:txBody>
      </p:sp>
      <p:sp>
        <p:nvSpPr>
          <p:cNvPr id="56" name="ZoneTexte 34">
            <a:extLst>
              <a:ext uri="{FF2B5EF4-FFF2-40B4-BE49-F238E27FC236}">
                <a16:creationId xmlns:a16="http://schemas.microsoft.com/office/drawing/2014/main" id="{FD8880B2-1E36-2C4B-8FF1-CA28A34C7D1B}"/>
              </a:ext>
            </a:extLst>
          </p:cNvPr>
          <p:cNvSpPr txBox="1"/>
          <p:nvPr/>
        </p:nvSpPr>
        <p:spPr>
          <a:xfrm>
            <a:off x="3540687" y="256913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5.25%</a:t>
            </a:r>
          </a:p>
        </p:txBody>
      </p:sp>
      <p:sp>
        <p:nvSpPr>
          <p:cNvPr id="57" name="ZoneTexte 34">
            <a:extLst>
              <a:ext uri="{FF2B5EF4-FFF2-40B4-BE49-F238E27FC236}">
                <a16:creationId xmlns:a16="http://schemas.microsoft.com/office/drawing/2014/main" id="{DC13B8FE-442C-D54F-8A3A-A4DB4144AB6B}"/>
              </a:ext>
            </a:extLst>
          </p:cNvPr>
          <p:cNvSpPr txBox="1"/>
          <p:nvPr/>
        </p:nvSpPr>
        <p:spPr>
          <a:xfrm>
            <a:off x="1312971" y="367344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27.7%</a:t>
            </a:r>
          </a:p>
        </p:txBody>
      </p:sp>
      <p:sp>
        <p:nvSpPr>
          <p:cNvPr id="63" name="ZoneTexte 34">
            <a:extLst>
              <a:ext uri="{FF2B5EF4-FFF2-40B4-BE49-F238E27FC236}">
                <a16:creationId xmlns:a16="http://schemas.microsoft.com/office/drawing/2014/main" id="{63071A5D-F8AB-5245-8E23-BFE0AA1ABECF}"/>
              </a:ext>
            </a:extLst>
          </p:cNvPr>
          <p:cNvSpPr txBox="1"/>
          <p:nvPr/>
        </p:nvSpPr>
        <p:spPr>
          <a:xfrm>
            <a:off x="3550932" y="369574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43.7%</a:t>
            </a:r>
          </a:p>
        </p:txBody>
      </p:sp>
    </p:spTree>
    <p:extLst>
      <p:ext uri="{BB962C8B-B14F-4D97-AF65-F5344CB8AC3E}">
        <p14:creationId xmlns:p14="http://schemas.microsoft.com/office/powerpoint/2010/main" val="120694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G-Score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6791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To measure the difference between these models, we compute what is called the g-score (or log-likelihood ratio). Higher values will correspond to words that are more strongly associated with a given label.</a:t>
            </a:r>
          </a:p>
        </p:txBody>
      </p:sp>
      <p:sp>
        <p:nvSpPr>
          <p:cNvPr id="8" name="ZoneTexte 34">
            <a:extLst>
              <a:ext uri="{FF2B5EF4-FFF2-40B4-BE49-F238E27FC236}">
                <a16:creationId xmlns:a16="http://schemas.microsoft.com/office/drawing/2014/main" id="{6D192B4D-0015-4E4E-AE61-DCC2D68A72B0}"/>
              </a:ext>
            </a:extLst>
          </p:cNvPr>
          <p:cNvSpPr txBox="1"/>
          <p:nvPr/>
        </p:nvSpPr>
        <p:spPr>
          <a:xfrm>
            <a:off x="4178928" y="2800557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Probability</a:t>
            </a:r>
            <a:r>
              <a:rPr lang="en-US" sz="3200" b="1" noProof="1">
                <a:solidFill>
                  <a:srgbClr val="7030A0"/>
                </a:solidFill>
              </a:rPr>
              <a:t>(Left | Right) = Po</a:t>
            </a:r>
            <a:endParaRPr lang="fr-FR" sz="3200" b="1" noProof="1">
              <a:solidFill>
                <a:srgbClr val="7030A0"/>
              </a:solidFill>
            </a:endParaRPr>
          </a:p>
        </p:txBody>
      </p:sp>
      <p:sp>
        <p:nvSpPr>
          <p:cNvPr id="9" name="ZoneTexte 34">
            <a:extLst>
              <a:ext uri="{FF2B5EF4-FFF2-40B4-BE49-F238E27FC236}">
                <a16:creationId xmlns:a16="http://schemas.microsoft.com/office/drawing/2014/main" id="{9334364C-03F9-3B4A-BA26-81F8579403E4}"/>
              </a:ext>
            </a:extLst>
          </p:cNvPr>
          <p:cNvSpPr txBox="1"/>
          <p:nvPr/>
        </p:nvSpPr>
        <p:spPr>
          <a:xfrm>
            <a:off x="4178927" y="3597337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chemeClr val="accent2">
                    <a:lumMod val="75000"/>
                  </a:schemeClr>
                </a:solidFill>
              </a:rPr>
              <a:t>Probability</a:t>
            </a:r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(Left | Right) = Pe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395DC-2146-1141-92F3-563A9A848B19}"/>
              </a:ext>
            </a:extLst>
          </p:cNvPr>
          <p:cNvCxnSpPr>
            <a:cxnSpLocks/>
          </p:cNvCxnSpPr>
          <p:nvPr/>
        </p:nvCxnSpPr>
        <p:spPr>
          <a:xfrm>
            <a:off x="4178927" y="3481996"/>
            <a:ext cx="59689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Left Bracket 3">
            <a:extLst>
              <a:ext uri="{FF2B5EF4-FFF2-40B4-BE49-F238E27FC236}">
                <a16:creationId xmlns:a16="http://schemas.microsoft.com/office/drawing/2014/main" id="{316E3D01-D01A-0D43-960C-87F5B8124C35}"/>
              </a:ext>
            </a:extLst>
          </p:cNvPr>
          <p:cNvSpPr/>
          <p:nvPr/>
        </p:nvSpPr>
        <p:spPr>
          <a:xfrm>
            <a:off x="4025348" y="2709012"/>
            <a:ext cx="59635" cy="161450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D2F85CC-C8FC-A743-BA6E-6BB16F5B9A0C}"/>
              </a:ext>
            </a:extLst>
          </p:cNvPr>
          <p:cNvSpPr/>
          <p:nvPr/>
        </p:nvSpPr>
        <p:spPr>
          <a:xfrm rot="10800000">
            <a:off x="10245109" y="2674742"/>
            <a:ext cx="59635" cy="161450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34">
            <a:extLst>
              <a:ext uri="{FF2B5EF4-FFF2-40B4-BE49-F238E27FC236}">
                <a16:creationId xmlns:a16="http://schemas.microsoft.com/office/drawing/2014/main" id="{2E2B5A8C-708E-7F49-A305-40DC8A8F9C33}"/>
              </a:ext>
            </a:extLst>
          </p:cNvPr>
          <p:cNvSpPr txBox="1"/>
          <p:nvPr/>
        </p:nvSpPr>
        <p:spPr>
          <a:xfrm>
            <a:off x="2690303" y="3189608"/>
            <a:ext cx="130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log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6A759122-584D-B649-B54A-51F25ABAF519}"/>
              </a:ext>
            </a:extLst>
          </p:cNvPr>
          <p:cNvSpPr txBox="1"/>
          <p:nvPr/>
        </p:nvSpPr>
        <p:spPr>
          <a:xfrm>
            <a:off x="1560679" y="2960815"/>
            <a:ext cx="1304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noProof="1"/>
              <a:t>G =</a:t>
            </a:r>
          </a:p>
        </p:txBody>
      </p:sp>
      <p:sp>
        <p:nvSpPr>
          <p:cNvPr id="17" name="ZoneTexte 34">
            <a:extLst>
              <a:ext uri="{FF2B5EF4-FFF2-40B4-BE49-F238E27FC236}">
                <a16:creationId xmlns:a16="http://schemas.microsoft.com/office/drawing/2014/main" id="{41D37D2F-4102-CC41-8ACB-C3C9B2A843E5}"/>
              </a:ext>
            </a:extLst>
          </p:cNvPr>
          <p:cNvSpPr txBox="1"/>
          <p:nvPr/>
        </p:nvSpPr>
        <p:spPr>
          <a:xfrm>
            <a:off x="2288465" y="4972246"/>
            <a:ext cx="6791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noProof="1"/>
              <a:t>We can compute the G score for many terms and look at those that are the largest. We can extend this to multiclass classification by computing G scores for each specific category.  </a:t>
            </a:r>
          </a:p>
        </p:txBody>
      </p:sp>
    </p:spTree>
    <p:extLst>
      <p:ext uri="{BB962C8B-B14F-4D97-AF65-F5344CB8AC3E}">
        <p14:creationId xmlns:p14="http://schemas.microsoft.com/office/powerpoint/2010/main" val="19934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1058</Words>
  <Application>Microsoft Macintosh PowerPoint</Application>
  <PresentationFormat>Widescreen</PresentationFormat>
  <Paragraphs>249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40</cp:revision>
  <dcterms:created xsi:type="dcterms:W3CDTF">2021-04-28T17:57:29Z</dcterms:created>
  <dcterms:modified xsi:type="dcterms:W3CDTF">2022-02-11T19:45:36Z</dcterms:modified>
</cp:coreProperties>
</file>