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81" r:id="rId3"/>
    <p:sldId id="288" r:id="rId4"/>
    <p:sldId id="285" r:id="rId5"/>
    <p:sldId id="287" r:id="rId6"/>
    <p:sldId id="274" r:id="rId7"/>
    <p:sldId id="289" r:id="rId8"/>
    <p:sldId id="299" r:id="rId9"/>
    <p:sldId id="298" r:id="rId10"/>
    <p:sldId id="300" r:id="rId11"/>
    <p:sldId id="301" r:id="rId12"/>
    <p:sldId id="303" r:id="rId13"/>
    <p:sldId id="302" r:id="rId14"/>
    <p:sldId id="304" r:id="rId15"/>
    <p:sldId id="260" r:id="rId16"/>
    <p:sldId id="292" r:id="rId17"/>
    <p:sldId id="294" r:id="rId18"/>
    <p:sldId id="295" r:id="rId19"/>
    <p:sldId id="293" r:id="rId20"/>
    <p:sldId id="297" r:id="rId21"/>
    <p:sldId id="306" r:id="rId22"/>
    <p:sldId id="305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8"/>
    <p:restoredTop sz="94607"/>
  </p:normalViewPr>
  <p:slideViewPr>
    <p:cSldViewPr snapToGrid="0" snapToObjects="1">
      <p:cViewPr varScale="1">
        <p:scale>
          <a:sx n="148" d="100"/>
          <a:sy n="148" d="100"/>
        </p:scale>
        <p:origin x="9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AA01D6-3E2E-3048-88FB-F31D2D7D0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82CB76D-5934-D243-9648-80A433588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3D4122-66CD-9E42-89C0-5FF3243C9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30/12/2022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367ED6-E912-6D4F-8988-D694069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FBFA74-1AD7-C74F-AAB3-1BE3F84EE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0593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4FB344-6841-E644-992C-F77F7679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C7C83A0-E4AF-AF4E-8764-B493406D1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355F40-A974-204B-AE8B-E64BE8C6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30/12/2022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037AF3-39EA-8246-AED8-95CD56929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6CBD72-32CC-624A-ABEF-D3AB22AF5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7848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76D49FE-10F8-5741-A485-C4D72D28F7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877BDA-4CE1-8D45-A723-DA46BC19E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3113FF-4266-2542-8168-A62F24313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30/12/2022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A2D1A1-9920-E64B-9E59-F90F6C708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BAD6C1-E0F9-C94C-9C49-DE1E32FEF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354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BFA2A1-52A0-4C4C-982A-583ADC777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D5EF50-1A2F-8A4B-A7F8-ACA28C837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234B17-B7BC-0B46-888A-F5D6ECAFB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30/12/2022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9C62B8-C921-B446-8AA2-10A1C1C83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3B5121-9805-6C4F-875C-E9EC1279F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90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6F10F6-BE6C-AC4D-801F-11E48867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367D0E-EE68-5740-BFA0-0087A7D2E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7341AA-5E57-EB43-B20A-60AAEB554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30/12/2022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32DA83-099B-5746-B11A-44DB9219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E0C98C-6A2F-1441-8C04-12B2D3956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8912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632F7A-5579-7444-AA1A-7CB6646F0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B9E0ED-AD69-D54C-A6E3-7459B9015F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B488FE-8C00-B140-9835-372611083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120A1F-A22F-9C4E-A1B2-929CBDA6D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30/12/2022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C77A836-D3EF-604D-AAA2-DC4527B7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2ABFA2-8FE5-E14C-B37A-4F38B3B5C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477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FBC819-9B07-044F-A179-746D49291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0EB5E9-9B71-8E4B-9E43-6D545C12E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DDFB3A0-7712-F845-80E1-118F655ED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D1369E9-BC2C-864C-949B-D2BAEE0DE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6A2AD5F-4DCC-0D4D-A8EA-22C9A9AFFF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0F63096-4AD4-3042-81C0-04807FC61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30/12/2022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B30CC11-22DD-994F-8512-097B9D0E3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09345E6-37B6-1B4B-96ED-79FB47D05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458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BAE7BC-CE39-B447-8A8E-37A067795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243D727-7EF1-7440-BC9C-E4EAF8560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30/12/2022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199F62-E42A-D841-B3AA-2E39023A6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60AD364-1AA0-0440-A000-BF42A402A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516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3F1DD0C-698E-EF48-BE50-E044DC39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30/12/2022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1176551-4BEC-C444-8040-31EC8F3B6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674863B-B89E-A444-ABEA-51569A336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916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DC7065-1F1C-2B4C-A28A-1537E16F8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75F5A1-612D-F74E-87FA-E6CE03F31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35A4101-49B9-0C4F-A8A1-A9794A836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B6F4A3-9CE6-2B4D-BB7F-647D0900B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30/12/2022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E284CA-6C41-2649-8DAB-27F404170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2842D4-3997-2847-A4FB-AB28B8710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54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8B6831-5D34-5C42-8123-714202C5C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69959DE-C234-FE4E-A64F-58D6B5DC3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FBA18B-B91B-2440-96FC-5377DDDAC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121DFAF-AF5D-334E-BDF8-ED54C09C3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30/12/2022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1C6804-F84C-2D4A-B198-884AC6CC3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EF072D9-1DD2-F045-A12C-19BF24445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794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676B2C4-F4E4-7744-B2AE-E73CB1E15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122187-1902-1B4A-84A8-B71EB2D62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727975-F918-FD47-9F32-6331AAF9F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169B0-A344-9A43-AAD5-682508993835}" type="datetimeFigureOut">
              <a:rPr lang="fr-FR" smtClean="0"/>
              <a:t>30/12/2022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333007-5239-2248-8A97-69261B541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9E6822-4693-D543-AA6A-2363ED31A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281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smaths.github.io/dsst389-s22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570106" y="3074954"/>
            <a:ext cx="50629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0" noProof="1">
                <a:solidFill>
                  <a:schemeClr val="accent2">
                    <a:lumMod val="75000"/>
                  </a:schemeClr>
                </a:solidFill>
              </a:rPr>
              <a:t>Welcome!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9E3DC8F-D084-F246-8B0D-27E465CD52F5}"/>
              </a:ext>
            </a:extLst>
          </p:cNvPr>
          <p:cNvSpPr txBox="1"/>
          <p:nvPr/>
        </p:nvSpPr>
        <p:spPr>
          <a:xfrm>
            <a:off x="2242456" y="391678"/>
            <a:ext cx="7707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noProof="1"/>
              <a:t>DSST389: Statistical Learning</a:t>
            </a:r>
          </a:p>
        </p:txBody>
      </p:sp>
      <p:pic>
        <p:nvPicPr>
          <p:cNvPr id="1032" name="Picture 8" descr="3 reasons why robo-advisors threaten the traditional wealth management  industry – Cornell MBA">
            <a:extLst>
              <a:ext uri="{FF2B5EF4-FFF2-40B4-BE49-F238E27FC236}">
                <a16:creationId xmlns:a16="http://schemas.microsoft.com/office/drawing/2014/main" id="{05EA7FDA-923F-8867-A541-452489DAB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260" y="2168584"/>
            <a:ext cx="4704272" cy="3136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747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9E3DC8F-D084-F246-8B0D-27E465CD52F5}"/>
              </a:ext>
            </a:extLst>
          </p:cNvPr>
          <p:cNvSpPr txBox="1"/>
          <p:nvPr/>
        </p:nvSpPr>
        <p:spPr>
          <a:xfrm>
            <a:off x="2242456" y="2598003"/>
            <a:ext cx="7707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noProof="1"/>
              <a:t>2. Course Content</a:t>
            </a:r>
          </a:p>
        </p:txBody>
      </p:sp>
    </p:spTree>
    <p:extLst>
      <p:ext uri="{BB962C8B-B14F-4D97-AF65-F5344CB8AC3E}">
        <p14:creationId xmlns:p14="http://schemas.microsoft.com/office/powerpoint/2010/main" val="116694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3032149" y="126766"/>
            <a:ext cx="6127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Data Science Pipeline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pic>
        <p:nvPicPr>
          <p:cNvPr id="3" name="Picture 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ABB8A78-CFF3-B67B-D1B1-DF55E4260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055" y="2450275"/>
            <a:ext cx="9385890" cy="2428046"/>
          </a:xfrm>
          <a:prstGeom prst="rect">
            <a:avLst/>
          </a:prstGeom>
        </p:spPr>
      </p:pic>
      <p:sp>
        <p:nvSpPr>
          <p:cNvPr id="4" name="ZoneTexte 10">
            <a:extLst>
              <a:ext uri="{FF2B5EF4-FFF2-40B4-BE49-F238E27FC236}">
                <a16:creationId xmlns:a16="http://schemas.microsoft.com/office/drawing/2014/main" id="{7705B3FD-5461-ECE0-AE84-34CAB81ED16C}"/>
              </a:ext>
            </a:extLst>
          </p:cNvPr>
          <p:cNvSpPr txBox="1"/>
          <p:nvPr/>
        </p:nvSpPr>
        <p:spPr>
          <a:xfrm>
            <a:off x="1114027" y="1210080"/>
            <a:ext cx="86478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A standard, highly abstract diagram showing the flow of information when doing data science work. </a:t>
            </a:r>
          </a:p>
        </p:txBody>
      </p:sp>
    </p:spTree>
    <p:extLst>
      <p:ext uri="{BB962C8B-B14F-4D97-AF65-F5344CB8AC3E}">
        <p14:creationId xmlns:p14="http://schemas.microsoft.com/office/powerpoint/2010/main" val="1598083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3032149" y="126766"/>
            <a:ext cx="6127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DSST 289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pic>
        <p:nvPicPr>
          <p:cNvPr id="3" name="Picture 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ABB8A78-CFF3-B67B-D1B1-DF55E4260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055" y="2596924"/>
            <a:ext cx="9385890" cy="2428046"/>
          </a:xfrm>
          <a:prstGeom prst="rect">
            <a:avLst/>
          </a:prstGeom>
        </p:spPr>
      </p:pic>
      <p:sp>
        <p:nvSpPr>
          <p:cNvPr id="4" name="ZoneTexte 10">
            <a:extLst>
              <a:ext uri="{FF2B5EF4-FFF2-40B4-BE49-F238E27FC236}">
                <a16:creationId xmlns:a16="http://schemas.microsoft.com/office/drawing/2014/main" id="{7705B3FD-5461-ECE0-AE84-34CAB81ED16C}"/>
              </a:ext>
            </a:extLst>
          </p:cNvPr>
          <p:cNvSpPr txBox="1"/>
          <p:nvPr/>
        </p:nvSpPr>
        <p:spPr>
          <a:xfrm>
            <a:off x="1114027" y="1210080"/>
            <a:ext cx="86478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In our Intro to Data Science course, we focus most heavily on the interior parts of the pipeline.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4C3862E-2CA8-FB69-7E44-F5EFE57F3106}"/>
              </a:ext>
            </a:extLst>
          </p:cNvPr>
          <p:cNvCxnSpPr>
            <a:cxnSpLocks/>
          </p:cNvCxnSpPr>
          <p:nvPr/>
        </p:nvCxnSpPr>
        <p:spPr>
          <a:xfrm flipV="1">
            <a:off x="3735238" y="3810947"/>
            <a:ext cx="0" cy="18911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17F1CE2-6B1E-7510-38D3-B45FE9C9A116}"/>
              </a:ext>
            </a:extLst>
          </p:cNvPr>
          <p:cNvCxnSpPr>
            <a:cxnSpLocks/>
          </p:cNvCxnSpPr>
          <p:nvPr/>
        </p:nvCxnSpPr>
        <p:spPr>
          <a:xfrm flipV="1">
            <a:off x="5794076" y="3810947"/>
            <a:ext cx="0" cy="19601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BF530E0-AA6A-D4E6-7F64-29446C5F04E7}"/>
              </a:ext>
            </a:extLst>
          </p:cNvPr>
          <p:cNvCxnSpPr>
            <a:cxnSpLocks/>
          </p:cNvCxnSpPr>
          <p:nvPr/>
        </p:nvCxnSpPr>
        <p:spPr>
          <a:xfrm flipH="1" flipV="1">
            <a:off x="7116792" y="3209026"/>
            <a:ext cx="2043059" cy="17511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ZoneTexte 10">
            <a:extLst>
              <a:ext uri="{FF2B5EF4-FFF2-40B4-BE49-F238E27FC236}">
                <a16:creationId xmlns:a16="http://schemas.microsoft.com/office/drawing/2014/main" id="{AC5C0F2E-7240-4166-8C49-B66727EA7308}"/>
              </a:ext>
            </a:extLst>
          </p:cNvPr>
          <p:cNvSpPr txBox="1"/>
          <p:nvPr/>
        </p:nvSpPr>
        <p:spPr>
          <a:xfrm>
            <a:off x="2827807" y="5777328"/>
            <a:ext cx="2020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/>
                </a:solidFill>
              </a:rPr>
              <a:t>1NF, 2NF, etc.</a:t>
            </a:r>
          </a:p>
        </p:txBody>
      </p:sp>
      <p:sp>
        <p:nvSpPr>
          <p:cNvPr id="13" name="ZoneTexte 10">
            <a:extLst>
              <a:ext uri="{FF2B5EF4-FFF2-40B4-BE49-F238E27FC236}">
                <a16:creationId xmlns:a16="http://schemas.microsoft.com/office/drawing/2014/main" id="{155D1506-52C8-8559-B9C3-24235B4E9FB4}"/>
              </a:ext>
            </a:extLst>
          </p:cNvPr>
          <p:cNvSpPr txBox="1"/>
          <p:nvPr/>
        </p:nvSpPr>
        <p:spPr>
          <a:xfrm>
            <a:off x="4783962" y="5779227"/>
            <a:ext cx="2020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/>
                </a:solidFill>
              </a:rPr>
              <a:t>verbs; pivots; joins</a:t>
            </a:r>
          </a:p>
        </p:txBody>
      </p:sp>
      <p:sp>
        <p:nvSpPr>
          <p:cNvPr id="14" name="ZoneTexte 10">
            <a:extLst>
              <a:ext uri="{FF2B5EF4-FFF2-40B4-BE49-F238E27FC236}">
                <a16:creationId xmlns:a16="http://schemas.microsoft.com/office/drawing/2014/main" id="{284F3C0B-4B71-9738-92BB-C1FBC2330B33}"/>
              </a:ext>
            </a:extLst>
          </p:cNvPr>
          <p:cNvSpPr txBox="1"/>
          <p:nvPr/>
        </p:nvSpPr>
        <p:spPr>
          <a:xfrm>
            <a:off x="8391207" y="5022600"/>
            <a:ext cx="20202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/>
                </a:solidFill>
              </a:rPr>
              <a:t>grammar of graphics w/ </a:t>
            </a:r>
            <a:r>
              <a:rPr lang="en-US" sz="1600" b="1" dirty="0">
                <a:solidFill>
                  <a:schemeClr val="accent2"/>
                </a:solidFill>
              </a:rPr>
              <a:t>ggplot2</a:t>
            </a:r>
          </a:p>
        </p:txBody>
      </p:sp>
    </p:spTree>
    <p:extLst>
      <p:ext uri="{BB962C8B-B14F-4D97-AF65-F5344CB8AC3E}">
        <p14:creationId xmlns:p14="http://schemas.microsoft.com/office/powerpoint/2010/main" val="1300235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3032149" y="126766"/>
            <a:ext cx="6127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DSST 389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pic>
        <p:nvPicPr>
          <p:cNvPr id="3" name="Picture 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ABB8A78-CFF3-B67B-D1B1-DF55E4260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055" y="2596924"/>
            <a:ext cx="9385890" cy="2428046"/>
          </a:xfrm>
          <a:prstGeom prst="rect">
            <a:avLst/>
          </a:prstGeom>
        </p:spPr>
      </p:pic>
      <p:sp>
        <p:nvSpPr>
          <p:cNvPr id="4" name="ZoneTexte 10">
            <a:extLst>
              <a:ext uri="{FF2B5EF4-FFF2-40B4-BE49-F238E27FC236}">
                <a16:creationId xmlns:a16="http://schemas.microsoft.com/office/drawing/2014/main" id="{7705B3FD-5461-ECE0-AE84-34CAB81ED16C}"/>
              </a:ext>
            </a:extLst>
          </p:cNvPr>
          <p:cNvSpPr txBox="1"/>
          <p:nvPr/>
        </p:nvSpPr>
        <p:spPr>
          <a:xfrm>
            <a:off x="1114027" y="1210080"/>
            <a:ext cx="86478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For this class, we will focus on the end of the pipeline while continuing to practice the interior methods.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17F1CE2-6B1E-7510-38D3-B45FE9C9A116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7139797" y="4155757"/>
            <a:ext cx="1100893" cy="181672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BF530E0-AA6A-D4E6-7F64-29446C5F04E7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9956171" y="3880921"/>
            <a:ext cx="708887" cy="168958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ZoneTexte 10">
            <a:extLst>
              <a:ext uri="{FF2B5EF4-FFF2-40B4-BE49-F238E27FC236}">
                <a16:creationId xmlns:a16="http://schemas.microsoft.com/office/drawing/2014/main" id="{155D1506-52C8-8559-B9C3-24235B4E9FB4}"/>
              </a:ext>
            </a:extLst>
          </p:cNvPr>
          <p:cNvSpPr txBox="1"/>
          <p:nvPr/>
        </p:nvSpPr>
        <p:spPr>
          <a:xfrm>
            <a:off x="7026829" y="5972485"/>
            <a:ext cx="2427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/>
                </a:solidFill>
              </a:rPr>
              <a:t>predictive models, clustering, dim. reduction</a:t>
            </a:r>
          </a:p>
        </p:txBody>
      </p:sp>
      <p:sp>
        <p:nvSpPr>
          <p:cNvPr id="14" name="ZoneTexte 10">
            <a:extLst>
              <a:ext uri="{FF2B5EF4-FFF2-40B4-BE49-F238E27FC236}">
                <a16:creationId xmlns:a16="http://schemas.microsoft.com/office/drawing/2014/main" id="{284F3C0B-4B71-9738-92BB-C1FBC2330B33}"/>
              </a:ext>
            </a:extLst>
          </p:cNvPr>
          <p:cNvSpPr txBox="1"/>
          <p:nvPr/>
        </p:nvSpPr>
        <p:spPr>
          <a:xfrm>
            <a:off x="9654944" y="5570503"/>
            <a:ext cx="2020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/>
                </a:solidFill>
              </a:rPr>
              <a:t>putting the pieces together in a cohesive way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EF6FAF-162B-C013-FB2D-F291BB3A95B2}"/>
              </a:ext>
            </a:extLst>
          </p:cNvPr>
          <p:cNvSpPr/>
          <p:nvPr/>
        </p:nvSpPr>
        <p:spPr>
          <a:xfrm>
            <a:off x="10446589" y="2324523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57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3032149" y="126766"/>
            <a:ext cx="6127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DSST 389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pic>
        <p:nvPicPr>
          <p:cNvPr id="3" name="Picture 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ABB8A78-CFF3-B67B-D1B1-DF55E4260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055" y="2596924"/>
            <a:ext cx="9385890" cy="2428046"/>
          </a:xfrm>
          <a:prstGeom prst="rect">
            <a:avLst/>
          </a:prstGeom>
        </p:spPr>
      </p:pic>
      <p:sp>
        <p:nvSpPr>
          <p:cNvPr id="4" name="ZoneTexte 10">
            <a:extLst>
              <a:ext uri="{FF2B5EF4-FFF2-40B4-BE49-F238E27FC236}">
                <a16:creationId xmlns:a16="http://schemas.microsoft.com/office/drawing/2014/main" id="{7705B3FD-5461-ECE0-AE84-34CAB81ED16C}"/>
              </a:ext>
            </a:extLst>
          </p:cNvPr>
          <p:cNvSpPr txBox="1"/>
          <p:nvPr/>
        </p:nvSpPr>
        <p:spPr>
          <a:xfrm>
            <a:off x="1114027" y="1210080"/>
            <a:ext cx="86478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We also focus on the explore step as a whole and in the final project collecting data from an external API (a bit of a review for those in the Fall 2021 version of 289).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17F1CE2-6B1E-7510-38D3-B45FE9C9A116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1600201" y="4295955"/>
            <a:ext cx="185467" cy="85401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BF530E0-AA6A-D4E6-7F64-29446C5F04E7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5721365" y="5024970"/>
            <a:ext cx="826084" cy="70977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ZoneTexte 10">
            <a:extLst>
              <a:ext uri="{FF2B5EF4-FFF2-40B4-BE49-F238E27FC236}">
                <a16:creationId xmlns:a16="http://schemas.microsoft.com/office/drawing/2014/main" id="{155D1506-52C8-8559-B9C3-24235B4E9FB4}"/>
              </a:ext>
            </a:extLst>
          </p:cNvPr>
          <p:cNvSpPr txBox="1"/>
          <p:nvPr/>
        </p:nvSpPr>
        <p:spPr>
          <a:xfrm>
            <a:off x="759126" y="5149971"/>
            <a:ext cx="1682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/>
                </a:solidFill>
              </a:rPr>
              <a:t>Web-based API, JSON, XML</a:t>
            </a:r>
          </a:p>
        </p:txBody>
      </p:sp>
      <p:sp>
        <p:nvSpPr>
          <p:cNvPr id="14" name="ZoneTexte 10">
            <a:extLst>
              <a:ext uri="{FF2B5EF4-FFF2-40B4-BE49-F238E27FC236}">
                <a16:creationId xmlns:a16="http://schemas.microsoft.com/office/drawing/2014/main" id="{284F3C0B-4B71-9738-92BB-C1FBC2330B33}"/>
              </a:ext>
            </a:extLst>
          </p:cNvPr>
          <p:cNvSpPr txBox="1"/>
          <p:nvPr/>
        </p:nvSpPr>
        <p:spPr>
          <a:xfrm>
            <a:off x="4075772" y="5734746"/>
            <a:ext cx="32911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/>
                </a:solidFill>
              </a:rPr>
              <a:t>putting all of these explore parts together requires creativity and patience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EF6FAF-162B-C013-FB2D-F291BB3A95B2}"/>
              </a:ext>
            </a:extLst>
          </p:cNvPr>
          <p:cNvSpPr/>
          <p:nvPr/>
        </p:nvSpPr>
        <p:spPr>
          <a:xfrm>
            <a:off x="10446589" y="2324523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31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What Kinds of Models?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1111589" y="1207799"/>
            <a:ext cx="1036195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i="1" dirty="0"/>
              <a:t>Machine Learning </a:t>
            </a:r>
            <a:r>
              <a:rPr lang="en-US" sz="2400" dirty="0"/>
              <a:t>vs </a:t>
            </a:r>
            <a:r>
              <a:rPr lang="en-US" sz="2400" i="1" dirty="0"/>
              <a:t>Statistical Learning</a:t>
            </a:r>
            <a:r>
              <a:rPr lang="en-US" sz="2400" dirty="0"/>
              <a:t>: different histories but the same thing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Machine Learning (ML) is a branch of artificial intelligence that uses data to create models. Methods mostly fall into three groups: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  	– </a:t>
            </a:r>
            <a:r>
              <a:rPr lang="en-US" sz="2400" b="1" dirty="0"/>
              <a:t>Supervised Learning</a:t>
            </a:r>
            <a:r>
              <a:rPr lang="en-US" sz="2400" dirty="0"/>
              <a:t>:         detect patterns in order to make predictions</a:t>
            </a:r>
          </a:p>
          <a:p>
            <a:pPr algn="just"/>
            <a:r>
              <a:rPr lang="en-US" sz="2400" dirty="0"/>
              <a:t>	                                                   about new data</a:t>
            </a:r>
          </a:p>
          <a:p>
            <a:pPr algn="just"/>
            <a:r>
              <a:rPr lang="en-US" sz="2400" dirty="0"/>
              <a:t>  	– </a:t>
            </a:r>
            <a:r>
              <a:rPr lang="en-US" sz="2400" b="1" dirty="0"/>
              <a:t>Unsupervised Learning</a:t>
            </a:r>
            <a:r>
              <a:rPr lang="en-US" sz="2400" dirty="0"/>
              <a:t>:    detect patterns in order to organize and </a:t>
            </a:r>
          </a:p>
          <a:p>
            <a:pPr algn="just"/>
            <a:r>
              <a:rPr lang="en-US" sz="2400" dirty="0"/>
              <a:t>                                                                 structure data</a:t>
            </a:r>
          </a:p>
          <a:p>
            <a:pPr algn="just"/>
            <a:r>
              <a:rPr lang="en-US" sz="2400" dirty="0"/>
              <a:t>	– </a:t>
            </a:r>
            <a:r>
              <a:rPr lang="en-US" sz="2400" b="1" dirty="0"/>
              <a:t>Reinforcement Learning</a:t>
            </a:r>
            <a:r>
              <a:rPr lang="en-US" sz="2400" dirty="0"/>
              <a:t>:  detect patterns in order to make complex</a:t>
            </a:r>
          </a:p>
          <a:p>
            <a:pPr algn="just"/>
            <a:r>
              <a:rPr lang="en-US" sz="2400" dirty="0"/>
              <a:t>                                                                 decisions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These are not disjoint areas, though, many tasks require a mixture of methods.</a:t>
            </a:r>
          </a:p>
        </p:txBody>
      </p:sp>
    </p:spTree>
    <p:extLst>
      <p:ext uri="{BB962C8B-B14F-4D97-AF65-F5344CB8AC3E}">
        <p14:creationId xmlns:p14="http://schemas.microsoft.com/office/powerpoint/2010/main" val="2049307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Examples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1121850" y="1002153"/>
            <a:ext cx="1076535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/>
              <a:t>Here</a:t>
            </a:r>
            <a:r>
              <a:rPr lang="fr-FR" sz="2000" dirty="0"/>
              <a:t> are </a:t>
            </a:r>
            <a:r>
              <a:rPr lang="fr-FR" sz="2000" dirty="0" err="1"/>
              <a:t>some</a:t>
            </a:r>
            <a:r>
              <a:rPr lang="fr-FR" sz="2000" dirty="0"/>
              <a:t> </a:t>
            </a:r>
            <a:r>
              <a:rPr lang="fr-FR" sz="2000" dirty="0" err="1"/>
              <a:t>examples</a:t>
            </a:r>
            <a:r>
              <a:rPr lang="fr-FR" sz="2000" dirty="0"/>
              <a:t> of ML </a:t>
            </a:r>
            <a:r>
              <a:rPr lang="fr-FR" sz="2000" dirty="0" err="1"/>
              <a:t>tasks</a:t>
            </a:r>
            <a:r>
              <a:rPr lang="fr-FR" sz="2000" dirty="0"/>
              <a:t>. </a:t>
            </a:r>
            <a:r>
              <a:rPr lang="fr-FR" sz="2000" dirty="0" err="1"/>
              <a:t>They</a:t>
            </a:r>
            <a:r>
              <a:rPr lang="fr-FR" sz="2000" dirty="0"/>
              <a:t> are </a:t>
            </a:r>
            <a:r>
              <a:rPr lang="fr-FR" sz="2000" dirty="0" err="1"/>
              <a:t>organized</a:t>
            </a:r>
            <a:r>
              <a:rPr lang="fr-FR" sz="2000" dirty="0"/>
              <a:t> by the canonical type of machine </a:t>
            </a:r>
            <a:r>
              <a:rPr lang="fr-FR" sz="2000" dirty="0" err="1"/>
              <a:t>learning</a:t>
            </a:r>
            <a:r>
              <a:rPr lang="fr-FR" sz="2000" dirty="0"/>
              <a:t> </a:t>
            </a:r>
            <a:r>
              <a:rPr lang="fr-FR" sz="2000" dirty="0" err="1"/>
              <a:t>that</a:t>
            </a:r>
            <a:r>
              <a:rPr lang="fr-FR" sz="2000" dirty="0"/>
              <a:t> </a:t>
            </a:r>
            <a:r>
              <a:rPr lang="fr-FR" sz="2000" dirty="0" err="1"/>
              <a:t>each</a:t>
            </a:r>
            <a:r>
              <a:rPr lang="fr-FR" sz="2000" dirty="0"/>
              <a:t>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usually</a:t>
            </a:r>
            <a:r>
              <a:rPr lang="fr-FR" sz="2000" dirty="0"/>
              <a:t> </a:t>
            </a:r>
            <a:r>
              <a:rPr lang="fr-FR" sz="2000" dirty="0" err="1"/>
              <a:t>associated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, </a:t>
            </a:r>
            <a:r>
              <a:rPr lang="fr-FR" sz="2000" dirty="0" err="1"/>
              <a:t>though</a:t>
            </a:r>
            <a:r>
              <a:rPr lang="fr-FR" sz="2000" dirty="0"/>
              <a:t> the optimal </a:t>
            </a:r>
            <a:r>
              <a:rPr lang="fr-FR" sz="2000" dirty="0" err="1"/>
              <a:t>approach</a:t>
            </a:r>
            <a:r>
              <a:rPr lang="fr-FR" sz="2000" dirty="0"/>
              <a:t> </a:t>
            </a:r>
            <a:r>
              <a:rPr lang="fr-FR" sz="2000" dirty="0" err="1"/>
              <a:t>may</a:t>
            </a:r>
            <a:r>
              <a:rPr lang="fr-FR" sz="2000" dirty="0"/>
              <a:t> </a:t>
            </a:r>
            <a:r>
              <a:rPr lang="fr-FR" sz="2000" dirty="0" err="1"/>
              <a:t>involve</a:t>
            </a:r>
            <a:r>
              <a:rPr lang="fr-FR" sz="2000" dirty="0"/>
              <a:t> a mixture of </a:t>
            </a:r>
            <a:r>
              <a:rPr lang="fr-FR" sz="2000" dirty="0" err="1"/>
              <a:t>methods</a:t>
            </a:r>
            <a:r>
              <a:rPr lang="fr-FR" sz="2000" dirty="0"/>
              <a:t>.</a:t>
            </a:r>
          </a:p>
          <a:p>
            <a:br>
              <a:rPr lang="fr-FR" sz="2000" dirty="0"/>
            </a:br>
            <a:r>
              <a:rPr lang="fr-FR" sz="2000" b="1" dirty="0" err="1"/>
              <a:t>Supervised</a:t>
            </a:r>
            <a:r>
              <a:rPr lang="fr-FR" sz="2000" b="1" dirty="0"/>
              <a:t> Learning</a:t>
            </a:r>
            <a:endParaRPr lang="fr-FR" sz="2000" dirty="0"/>
          </a:p>
          <a:p>
            <a:r>
              <a:rPr lang="fr-FR" sz="2000" dirty="0"/>
              <a:t>  - </a:t>
            </a:r>
            <a:r>
              <a:rPr lang="fr-FR" sz="2000" dirty="0" err="1"/>
              <a:t>Predict</a:t>
            </a:r>
            <a:r>
              <a:rPr lang="fr-FR" sz="2000" dirty="0"/>
              <a:t> the sale </a:t>
            </a:r>
            <a:r>
              <a:rPr lang="fr-FR" sz="2000" dirty="0" err="1"/>
              <a:t>price</a:t>
            </a:r>
            <a:r>
              <a:rPr lang="fr-FR" sz="2000" dirty="0"/>
              <a:t> of a house </a:t>
            </a:r>
            <a:r>
              <a:rPr lang="fr-FR" sz="2000" dirty="0" err="1"/>
              <a:t>based</a:t>
            </a:r>
            <a:r>
              <a:rPr lang="fr-FR" sz="2000" dirty="0"/>
              <a:t> on </a:t>
            </a:r>
            <a:r>
              <a:rPr lang="fr-FR" sz="2000" dirty="0" err="1"/>
              <a:t>its</a:t>
            </a:r>
            <a:r>
              <a:rPr lang="fr-FR" sz="2000" dirty="0"/>
              <a:t> size and location.</a:t>
            </a:r>
          </a:p>
          <a:p>
            <a:r>
              <a:rPr lang="fr-FR" sz="2000" dirty="0"/>
              <a:t>  - </a:t>
            </a:r>
            <a:r>
              <a:rPr lang="fr-FR" sz="2000" dirty="0" err="1"/>
              <a:t>Predict</a:t>
            </a:r>
            <a:r>
              <a:rPr lang="fr-FR" sz="2000" dirty="0"/>
              <a:t> </a:t>
            </a:r>
            <a:r>
              <a:rPr lang="fr-FR" sz="2000" dirty="0" err="1"/>
              <a:t>whether</a:t>
            </a:r>
            <a:r>
              <a:rPr lang="fr-FR" sz="2000" dirty="0"/>
              <a:t> an email message </a:t>
            </a:r>
            <a:r>
              <a:rPr lang="fr-FR" sz="2000" dirty="0" err="1"/>
              <a:t>should</a:t>
            </a:r>
            <a:r>
              <a:rPr lang="fr-FR" sz="2000" dirty="0"/>
              <a:t> </a:t>
            </a:r>
            <a:r>
              <a:rPr lang="fr-FR" sz="2000" dirty="0" err="1"/>
              <a:t>be</a:t>
            </a:r>
            <a:r>
              <a:rPr lang="fr-FR" sz="2000" dirty="0"/>
              <a:t> put </a:t>
            </a:r>
            <a:r>
              <a:rPr lang="fr-FR" sz="2000" dirty="0" err="1"/>
              <a:t>into</a:t>
            </a:r>
            <a:r>
              <a:rPr lang="fr-FR" sz="2000" dirty="0"/>
              <a:t> a </a:t>
            </a:r>
            <a:r>
              <a:rPr lang="fr-FR" sz="2000" dirty="0" err="1"/>
              <a:t>user's</a:t>
            </a:r>
            <a:r>
              <a:rPr lang="fr-FR" sz="2000" dirty="0"/>
              <a:t> spam box.</a:t>
            </a:r>
          </a:p>
          <a:p>
            <a:r>
              <a:rPr lang="fr-FR" sz="2000" dirty="0"/>
              <a:t>  - </a:t>
            </a:r>
            <a:r>
              <a:rPr lang="fr-FR" sz="2000" dirty="0" err="1"/>
              <a:t>Find</a:t>
            </a:r>
            <a:r>
              <a:rPr lang="fr-FR" sz="2000" dirty="0"/>
              <a:t> and </a:t>
            </a:r>
            <a:r>
              <a:rPr lang="fr-FR" sz="2000" dirty="0" err="1"/>
              <a:t>identify</a:t>
            </a:r>
            <a:r>
              <a:rPr lang="fr-FR" sz="2000" dirty="0"/>
              <a:t> all the faces </a:t>
            </a:r>
            <a:r>
              <a:rPr lang="fr-FR" sz="2000" dirty="0" err="1"/>
              <a:t>found</a:t>
            </a:r>
            <a:r>
              <a:rPr lang="fr-FR" sz="2000" dirty="0"/>
              <a:t> in a </a:t>
            </a:r>
            <a:r>
              <a:rPr lang="fr-FR" sz="2000" dirty="0" err="1"/>
              <a:t>video</a:t>
            </a:r>
            <a:r>
              <a:rPr lang="fr-FR" sz="2000" dirty="0"/>
              <a:t> </a:t>
            </a:r>
            <a:r>
              <a:rPr lang="fr-FR" sz="2000" dirty="0" err="1"/>
              <a:t>feed</a:t>
            </a:r>
            <a:r>
              <a:rPr lang="fr-FR" sz="2000" dirty="0"/>
              <a:t>.</a:t>
            </a:r>
          </a:p>
          <a:p>
            <a:endParaRPr lang="fr-FR" sz="2000" dirty="0"/>
          </a:p>
          <a:p>
            <a:r>
              <a:rPr lang="fr-FR" sz="2000" b="1" dirty="0" err="1"/>
              <a:t>Unsupervised</a:t>
            </a:r>
            <a:r>
              <a:rPr lang="fr-FR" sz="2000" b="1" dirty="0"/>
              <a:t> Learning</a:t>
            </a:r>
            <a:endParaRPr lang="fr-FR" sz="2000" dirty="0"/>
          </a:p>
          <a:p>
            <a:r>
              <a:rPr lang="fr-FR" sz="2000" dirty="0"/>
              <a:t>- Cluster a collection of news </a:t>
            </a:r>
            <a:r>
              <a:rPr lang="fr-FR" sz="2000" dirty="0" err="1"/>
              <a:t>paper</a:t>
            </a:r>
            <a:r>
              <a:rPr lang="fr-FR" sz="2000" dirty="0"/>
              <a:t> articles by </a:t>
            </a:r>
            <a:r>
              <a:rPr lang="fr-FR" sz="2000" dirty="0" err="1"/>
              <a:t>themes</a:t>
            </a:r>
            <a:r>
              <a:rPr lang="fr-FR" sz="2000" dirty="0"/>
              <a:t>.</a:t>
            </a:r>
          </a:p>
          <a:p>
            <a:r>
              <a:rPr lang="fr-FR" sz="2000" dirty="0"/>
              <a:t>- </a:t>
            </a:r>
            <a:r>
              <a:rPr lang="fr-FR" sz="2000" dirty="0" err="1"/>
              <a:t>Find</a:t>
            </a:r>
            <a:r>
              <a:rPr lang="fr-FR" sz="2000" dirty="0"/>
              <a:t> and </a:t>
            </a:r>
            <a:r>
              <a:rPr lang="fr-FR" sz="2000" dirty="0" err="1"/>
              <a:t>recommend</a:t>
            </a:r>
            <a:r>
              <a:rPr lang="fr-FR" sz="2000" dirty="0"/>
              <a:t> </a:t>
            </a:r>
            <a:r>
              <a:rPr lang="fr-FR" sz="2000" dirty="0" err="1"/>
              <a:t>similar</a:t>
            </a:r>
            <a:r>
              <a:rPr lang="fr-FR" sz="2000" dirty="0"/>
              <a:t> </a:t>
            </a:r>
            <a:r>
              <a:rPr lang="fr-FR" sz="2000" dirty="0" err="1"/>
              <a:t>products</a:t>
            </a:r>
            <a:r>
              <a:rPr lang="fr-FR" sz="2000" dirty="0"/>
              <a:t> to </a:t>
            </a:r>
            <a:r>
              <a:rPr lang="fr-FR" sz="2000" dirty="0" err="1"/>
              <a:t>users</a:t>
            </a:r>
            <a:r>
              <a:rPr lang="fr-FR" sz="2000" dirty="0"/>
              <a:t> on a digital commerce </a:t>
            </a:r>
            <a:r>
              <a:rPr lang="fr-FR" sz="2000" dirty="0" err="1"/>
              <a:t>website</a:t>
            </a:r>
            <a:r>
              <a:rPr lang="fr-FR" sz="2000" dirty="0"/>
              <a:t>.</a:t>
            </a:r>
          </a:p>
          <a:p>
            <a:r>
              <a:rPr lang="fr-FR" sz="2000" dirty="0"/>
              <a:t>- Flag </a:t>
            </a:r>
            <a:r>
              <a:rPr lang="fr-FR" sz="2000" dirty="0" err="1"/>
              <a:t>suspicious</a:t>
            </a:r>
            <a:r>
              <a:rPr lang="fr-FR" sz="2000" dirty="0"/>
              <a:t> </a:t>
            </a:r>
            <a:r>
              <a:rPr lang="fr-FR" sz="2000" dirty="0" err="1"/>
              <a:t>product</a:t>
            </a:r>
            <a:r>
              <a:rPr lang="fr-FR" sz="2000" dirty="0"/>
              <a:t> </a:t>
            </a:r>
            <a:r>
              <a:rPr lang="fr-FR" sz="2000" dirty="0" err="1"/>
              <a:t>reviews</a:t>
            </a:r>
            <a:r>
              <a:rPr lang="fr-FR" sz="2000" dirty="0"/>
              <a:t> </a:t>
            </a:r>
            <a:r>
              <a:rPr lang="fr-FR" sz="2000" dirty="0" err="1"/>
              <a:t>that</a:t>
            </a:r>
            <a:r>
              <a:rPr lang="fr-FR" sz="2000" dirty="0"/>
              <a:t> </a:t>
            </a:r>
            <a:r>
              <a:rPr lang="fr-FR" sz="2000" dirty="0" err="1"/>
              <a:t>should</a:t>
            </a:r>
            <a:r>
              <a:rPr lang="fr-FR" sz="2000" dirty="0"/>
              <a:t> </a:t>
            </a:r>
            <a:r>
              <a:rPr lang="fr-FR" sz="2000" dirty="0" err="1"/>
              <a:t>be</a:t>
            </a:r>
            <a:r>
              <a:rPr lang="fr-FR" sz="2000" dirty="0"/>
              <a:t> </a:t>
            </a:r>
            <a:r>
              <a:rPr lang="fr-FR" sz="2000" dirty="0" err="1"/>
              <a:t>manually</a:t>
            </a:r>
            <a:r>
              <a:rPr lang="fr-FR" sz="2000" dirty="0"/>
              <a:t> </a:t>
            </a:r>
            <a:r>
              <a:rPr lang="fr-FR" sz="2000" dirty="0" err="1"/>
              <a:t>investigated</a:t>
            </a:r>
            <a:r>
              <a:rPr lang="fr-FR" sz="2000" dirty="0"/>
              <a:t> for </a:t>
            </a:r>
            <a:r>
              <a:rPr lang="fr-FR" sz="2000" dirty="0" err="1"/>
              <a:t>fraud</a:t>
            </a:r>
            <a:r>
              <a:rPr lang="fr-FR" sz="2000" dirty="0"/>
              <a:t>.</a:t>
            </a:r>
          </a:p>
          <a:p>
            <a:endParaRPr lang="fr-FR" sz="2000" b="1" dirty="0"/>
          </a:p>
          <a:p>
            <a:r>
              <a:rPr lang="fr-FR" sz="2000" b="1" dirty="0" err="1"/>
              <a:t>Reinforcement</a:t>
            </a:r>
            <a:r>
              <a:rPr lang="fr-FR" sz="2000" b="1" dirty="0"/>
              <a:t> Learning</a:t>
            </a:r>
            <a:endParaRPr lang="fr-FR" sz="2000" dirty="0"/>
          </a:p>
          <a:p>
            <a:r>
              <a:rPr lang="fr-FR" sz="2000" dirty="0"/>
              <a:t>- </a:t>
            </a:r>
            <a:r>
              <a:rPr lang="fr-FR" sz="2000" dirty="0" err="1"/>
              <a:t>Build</a:t>
            </a:r>
            <a:r>
              <a:rPr lang="fr-FR" sz="2000" dirty="0"/>
              <a:t> an </a:t>
            </a:r>
            <a:r>
              <a:rPr lang="fr-FR" sz="2000" dirty="0" err="1"/>
              <a:t>algorithm</a:t>
            </a:r>
            <a:r>
              <a:rPr lang="fr-FR" sz="2000" dirty="0"/>
              <a:t> to </a:t>
            </a:r>
            <a:r>
              <a:rPr lang="fr-FR" sz="2000" dirty="0" err="1"/>
              <a:t>play</a:t>
            </a:r>
            <a:r>
              <a:rPr lang="fr-FR" sz="2000" dirty="0"/>
              <a:t> a </a:t>
            </a:r>
            <a:r>
              <a:rPr lang="fr-FR" sz="2000" dirty="0" err="1"/>
              <a:t>game</a:t>
            </a:r>
            <a:r>
              <a:rPr lang="fr-FR" sz="2000" dirty="0"/>
              <a:t>, </a:t>
            </a:r>
            <a:r>
              <a:rPr lang="fr-FR" sz="2000" dirty="0" err="1"/>
              <a:t>such</a:t>
            </a:r>
            <a:r>
              <a:rPr lang="fr-FR" sz="2000" dirty="0"/>
              <a:t> as </a:t>
            </a:r>
            <a:r>
              <a:rPr lang="fr-FR" sz="2000" dirty="0" err="1"/>
              <a:t>checkers</a:t>
            </a:r>
            <a:r>
              <a:rPr lang="fr-FR" sz="2000" dirty="0"/>
              <a:t> or </a:t>
            </a:r>
            <a:r>
              <a:rPr lang="fr-FR" sz="2000" dirty="0" err="1"/>
              <a:t>chess</a:t>
            </a:r>
            <a:r>
              <a:rPr lang="fr-FR" sz="2000" dirty="0"/>
              <a:t>, </a:t>
            </a:r>
            <a:r>
              <a:rPr lang="fr-FR" sz="2000" dirty="0" err="1"/>
              <a:t>against</a:t>
            </a:r>
            <a:r>
              <a:rPr lang="fr-FR" sz="2000" dirty="0"/>
              <a:t> a </a:t>
            </a:r>
            <a:r>
              <a:rPr lang="fr-FR" sz="2000" dirty="0" err="1"/>
              <a:t>human</a:t>
            </a:r>
            <a:r>
              <a:rPr lang="fr-FR" sz="2000" dirty="0"/>
              <a:t>.</a:t>
            </a:r>
          </a:p>
          <a:p>
            <a:r>
              <a:rPr lang="fr-FR" sz="2000" dirty="0"/>
              <a:t>- </a:t>
            </a:r>
            <a:r>
              <a:rPr lang="fr-FR" sz="2000" dirty="0" err="1"/>
              <a:t>Determine</a:t>
            </a:r>
            <a:r>
              <a:rPr lang="fr-FR" sz="2000" dirty="0"/>
              <a:t> a </a:t>
            </a:r>
            <a:r>
              <a:rPr lang="fr-FR" sz="2000" dirty="0" err="1"/>
              <a:t>way</a:t>
            </a:r>
            <a:r>
              <a:rPr lang="fr-FR" sz="2000" dirty="0"/>
              <a:t> to </a:t>
            </a:r>
            <a:r>
              <a:rPr lang="fr-FR" sz="2000" dirty="0" err="1"/>
              <a:t>optimally</a:t>
            </a:r>
            <a:r>
              <a:rPr lang="fr-FR" sz="2000" dirty="0"/>
              <a:t> </a:t>
            </a:r>
            <a:r>
              <a:rPr lang="fr-FR" sz="2000" dirty="0" err="1"/>
              <a:t>schedule</a:t>
            </a:r>
            <a:r>
              <a:rPr lang="fr-FR" sz="2000" dirty="0"/>
              <a:t> </a:t>
            </a:r>
            <a:r>
              <a:rPr lang="fr-FR" sz="2000" dirty="0" err="1"/>
              <a:t>elevators</a:t>
            </a:r>
            <a:r>
              <a:rPr lang="fr-FR" sz="2000" dirty="0"/>
              <a:t> in a large office building.</a:t>
            </a:r>
          </a:p>
          <a:p>
            <a:r>
              <a:rPr lang="fr-FR" sz="2000" dirty="0"/>
              <a:t>- Program a self-</a:t>
            </a:r>
            <a:r>
              <a:rPr lang="fr-FR" sz="2000" dirty="0" err="1"/>
              <a:t>driving</a:t>
            </a:r>
            <a:r>
              <a:rPr lang="fr-FR" sz="2000" dirty="0"/>
              <a:t> car.</a:t>
            </a:r>
          </a:p>
        </p:txBody>
      </p:sp>
    </p:spTree>
    <p:extLst>
      <p:ext uri="{BB962C8B-B14F-4D97-AF65-F5344CB8AC3E}">
        <p14:creationId xmlns:p14="http://schemas.microsoft.com/office/powerpoint/2010/main" val="706004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What will you learn?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752361" y="1654113"/>
            <a:ext cx="109388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- </a:t>
            </a:r>
            <a:r>
              <a:rPr lang="fr-FR" sz="2400" dirty="0" err="1"/>
              <a:t>understand</a:t>
            </a:r>
            <a:r>
              <a:rPr lang="fr-FR" sz="2400" dirty="0"/>
              <a:t> the </a:t>
            </a:r>
            <a:r>
              <a:rPr lang="fr-FR" sz="2400" dirty="0" err="1"/>
              <a:t>terminology</a:t>
            </a:r>
            <a:r>
              <a:rPr lang="fr-FR" sz="2400" dirty="0"/>
              <a:t> of </a:t>
            </a:r>
            <a:r>
              <a:rPr lang="fr-FR" sz="2400" dirty="0" err="1"/>
              <a:t>predictive</a:t>
            </a:r>
            <a:r>
              <a:rPr lang="fr-FR" sz="2400" dirty="0"/>
              <a:t> and </a:t>
            </a:r>
            <a:r>
              <a:rPr lang="fr-FR" sz="2400" dirty="0" err="1"/>
              <a:t>unsupervised</a:t>
            </a:r>
            <a:r>
              <a:rPr lang="fr-FR" sz="2400" dirty="0"/>
              <a:t> ML </a:t>
            </a:r>
            <a:r>
              <a:rPr lang="fr-FR" sz="2400" dirty="0" err="1"/>
              <a:t>methods</a:t>
            </a:r>
            <a:endParaRPr lang="fr-FR" sz="2400" dirty="0"/>
          </a:p>
          <a:p>
            <a:r>
              <a:rPr lang="fr-FR" sz="2400" dirty="0"/>
              <a:t>- how to </a:t>
            </a:r>
            <a:r>
              <a:rPr lang="fr-FR" sz="2400" dirty="0" err="1"/>
              <a:t>apply</a:t>
            </a:r>
            <a:r>
              <a:rPr lang="fr-FR" sz="2400" dirty="0"/>
              <a:t> a set of </a:t>
            </a:r>
            <a:r>
              <a:rPr lang="fr-FR" sz="2400" dirty="0" err="1"/>
              <a:t>methods</a:t>
            </a:r>
            <a:r>
              <a:rPr lang="fr-FR" sz="2400" dirty="0"/>
              <a:t> </a:t>
            </a:r>
            <a:r>
              <a:rPr lang="fr-FR" sz="2400" dirty="0" err="1"/>
              <a:t>using</a:t>
            </a:r>
            <a:r>
              <a:rPr lang="fr-FR" sz="2400" dirty="0"/>
              <a:t> the open-source R </a:t>
            </a:r>
            <a:r>
              <a:rPr lang="fr-FR" sz="2400" dirty="0" err="1"/>
              <a:t>programming</a:t>
            </a:r>
            <a:r>
              <a:rPr lang="fr-FR" sz="2400" dirty="0"/>
              <a:t> </a:t>
            </a:r>
            <a:r>
              <a:rPr lang="fr-FR" sz="2400" dirty="0" err="1"/>
              <a:t>language</a:t>
            </a:r>
            <a:endParaRPr lang="fr-FR" sz="2400" dirty="0"/>
          </a:p>
          <a:p>
            <a:r>
              <a:rPr lang="fr-FR" sz="2400" dirty="0"/>
              <a:t>- how to use and </a:t>
            </a:r>
            <a:r>
              <a:rPr lang="fr-FR" sz="2400" dirty="0" err="1"/>
              <a:t>understand</a:t>
            </a:r>
            <a:r>
              <a:rPr lang="fr-FR" sz="2400" dirty="0"/>
              <a:t> a </a:t>
            </a:r>
            <a:r>
              <a:rPr lang="fr-FR" sz="2400" dirty="0" err="1"/>
              <a:t>core</a:t>
            </a:r>
            <a:r>
              <a:rPr lang="fr-FR" sz="2400" dirty="0"/>
              <a:t> set of </a:t>
            </a:r>
            <a:r>
              <a:rPr lang="fr-FR" sz="2400" dirty="0" err="1"/>
              <a:t>general-purpose</a:t>
            </a:r>
            <a:r>
              <a:rPr lang="fr-FR" sz="2400" dirty="0"/>
              <a:t>, </a:t>
            </a:r>
            <a:r>
              <a:rPr lang="fr-FR" sz="2400" dirty="0" err="1"/>
              <a:t>interpretable</a:t>
            </a:r>
            <a:r>
              <a:rPr lang="fr-FR" sz="2400" dirty="0"/>
              <a:t> ML </a:t>
            </a:r>
            <a:r>
              <a:rPr lang="fr-FR" sz="2400" dirty="0" err="1"/>
              <a:t>methods</a:t>
            </a:r>
            <a:endParaRPr lang="fr-FR" sz="2400" dirty="0"/>
          </a:p>
          <a:p>
            <a:r>
              <a:rPr lang="fr-FR" sz="2400" dirty="0"/>
              <a:t>- how to use and </a:t>
            </a:r>
            <a:r>
              <a:rPr lang="fr-FR" sz="2400" dirty="0" err="1"/>
              <a:t>understand</a:t>
            </a:r>
            <a:r>
              <a:rPr lang="fr-FR" sz="2400" dirty="0"/>
              <a:t> </a:t>
            </a:r>
            <a:r>
              <a:rPr lang="fr-FR" sz="2400" dirty="0" err="1"/>
              <a:t>several</a:t>
            </a:r>
            <a:r>
              <a:rPr lang="fr-FR" sz="2400" dirty="0"/>
              <a:t> </a:t>
            </a:r>
            <a:r>
              <a:rPr lang="fr-FR" sz="2400" dirty="0" err="1"/>
              <a:t>specific</a:t>
            </a:r>
            <a:r>
              <a:rPr lang="fr-FR" sz="2400" dirty="0"/>
              <a:t> </a:t>
            </a:r>
            <a:r>
              <a:rPr lang="fr-FR" sz="2400" dirty="0" err="1"/>
              <a:t>methods</a:t>
            </a:r>
            <a:r>
              <a:rPr lang="fr-FR" sz="2400" dirty="0"/>
              <a:t> for </a:t>
            </a:r>
            <a:r>
              <a:rPr lang="fr-FR" sz="2400" dirty="0" err="1"/>
              <a:t>working</a:t>
            </a:r>
            <a:r>
              <a:rPr lang="fr-FR" sz="2400" dirty="0"/>
              <a:t> </a:t>
            </a:r>
            <a:r>
              <a:rPr lang="fr-FR" sz="2400" dirty="0" err="1"/>
              <a:t>with</a:t>
            </a:r>
            <a:r>
              <a:rPr lang="fr-FR" sz="2400" dirty="0"/>
              <a:t> </a:t>
            </a:r>
            <a:r>
              <a:rPr lang="fr-FR" sz="2400" dirty="0" err="1"/>
              <a:t>textual</a:t>
            </a:r>
            <a:r>
              <a:rPr lang="fr-FR" sz="2400" dirty="0"/>
              <a:t> data</a:t>
            </a:r>
          </a:p>
          <a:p>
            <a:r>
              <a:rPr lang="fr-FR" sz="2400" dirty="0"/>
              <a:t>- how to </a:t>
            </a:r>
            <a:r>
              <a:rPr lang="fr-FR" sz="2400" dirty="0" err="1"/>
              <a:t>summarise</a:t>
            </a:r>
            <a:r>
              <a:rPr lang="fr-FR" sz="2400" dirty="0"/>
              <a:t> and </a:t>
            </a:r>
            <a:r>
              <a:rPr lang="fr-FR" sz="2400" dirty="0" err="1"/>
              <a:t>present</a:t>
            </a:r>
            <a:r>
              <a:rPr lang="fr-FR" sz="2400" dirty="0"/>
              <a:t> the </a:t>
            </a:r>
            <a:r>
              <a:rPr lang="fr-FR" sz="2400" dirty="0" err="1"/>
              <a:t>results</a:t>
            </a:r>
            <a:r>
              <a:rPr lang="fr-FR" sz="2400" dirty="0"/>
              <a:t> of an </a:t>
            </a:r>
            <a:r>
              <a:rPr lang="fr-FR" sz="2400" dirty="0" err="1"/>
              <a:t>exploratory</a:t>
            </a:r>
            <a:r>
              <a:rPr lang="fr-FR" sz="2400" dirty="0"/>
              <a:t> </a:t>
            </a:r>
            <a:r>
              <a:rPr lang="fr-FR" sz="2400" dirty="0" err="1"/>
              <a:t>analysis</a:t>
            </a:r>
            <a:r>
              <a:rPr lang="fr-FR" sz="2400" dirty="0"/>
              <a:t> of data </a:t>
            </a:r>
            <a:r>
              <a:rPr lang="fr-FR" sz="2400" dirty="0" err="1"/>
              <a:t>that</a:t>
            </a:r>
            <a:r>
              <a:rPr lang="fr-FR" sz="2400" dirty="0"/>
              <a:t> </a:t>
            </a:r>
            <a:r>
              <a:rPr lang="fr-FR" sz="2400" dirty="0" err="1"/>
              <a:t>integrates</a:t>
            </a:r>
            <a:r>
              <a:rPr lang="fr-FR" sz="2400" dirty="0"/>
              <a:t> ML </a:t>
            </a:r>
            <a:r>
              <a:rPr lang="fr-FR" sz="2400" dirty="0" err="1"/>
              <a:t>methods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531183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1777724" y="263351"/>
            <a:ext cx="86365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What won't you (directly) learn?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2276360" y="1807825"/>
            <a:ext cx="816303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- a </a:t>
            </a:r>
            <a:r>
              <a:rPr lang="fr-FR" sz="2800" dirty="0" err="1"/>
              <a:t>laundry-list</a:t>
            </a:r>
            <a:r>
              <a:rPr lang="fr-FR" sz="2800" dirty="0"/>
              <a:t> of </a:t>
            </a:r>
            <a:r>
              <a:rPr lang="fr-FR" sz="2800" dirty="0" err="1"/>
              <a:t>dozens</a:t>
            </a:r>
            <a:r>
              <a:rPr lang="fr-FR" sz="2800" dirty="0"/>
              <a:t> of ML </a:t>
            </a:r>
            <a:r>
              <a:rPr lang="fr-FR" sz="2800" dirty="0" err="1"/>
              <a:t>methods</a:t>
            </a:r>
            <a:endParaRPr lang="fr-FR" sz="2800" dirty="0"/>
          </a:p>
          <a:p>
            <a:r>
              <a:rPr lang="fr-FR" sz="2800" dirty="0"/>
              <a:t>- </a:t>
            </a:r>
            <a:r>
              <a:rPr lang="fr-FR" sz="2800" dirty="0" err="1"/>
              <a:t>theoretical</a:t>
            </a:r>
            <a:r>
              <a:rPr lang="fr-FR" sz="2800" dirty="0"/>
              <a:t> justification / </a:t>
            </a:r>
            <a:r>
              <a:rPr lang="fr-FR" sz="2800" dirty="0" err="1"/>
              <a:t>analysis</a:t>
            </a:r>
            <a:r>
              <a:rPr lang="fr-FR" sz="2800" dirty="0"/>
              <a:t> of ML </a:t>
            </a:r>
            <a:r>
              <a:rPr lang="fr-FR" sz="2800" dirty="0" err="1"/>
              <a:t>methods</a:t>
            </a:r>
            <a:endParaRPr lang="fr-FR" sz="2800" dirty="0"/>
          </a:p>
          <a:p>
            <a:r>
              <a:rPr lang="fr-FR" sz="2800" dirty="0"/>
              <a:t>- </a:t>
            </a:r>
            <a:r>
              <a:rPr lang="fr-FR" sz="2800" dirty="0" err="1"/>
              <a:t>implementation</a:t>
            </a:r>
            <a:r>
              <a:rPr lang="fr-FR" sz="2800" dirty="0"/>
              <a:t> </a:t>
            </a:r>
            <a:r>
              <a:rPr lang="fr-FR" sz="2800" dirty="0" err="1"/>
              <a:t>details</a:t>
            </a:r>
            <a:r>
              <a:rPr lang="fr-FR" sz="2800" dirty="0"/>
              <a:t> of ML </a:t>
            </a:r>
            <a:r>
              <a:rPr lang="fr-FR" sz="2800" dirty="0" err="1"/>
              <a:t>methods</a:t>
            </a:r>
            <a:endParaRPr lang="fr-FR" sz="2800" dirty="0"/>
          </a:p>
          <a:p>
            <a:r>
              <a:rPr lang="fr-FR" sz="2800" dirty="0"/>
              <a:t>- </a:t>
            </a:r>
            <a:r>
              <a:rPr lang="fr-FR" sz="2800" dirty="0" err="1"/>
              <a:t>deep</a:t>
            </a:r>
            <a:r>
              <a:rPr lang="fr-FR" sz="2800" dirty="0"/>
              <a:t> </a:t>
            </a:r>
            <a:r>
              <a:rPr lang="fr-FR" sz="2800" dirty="0" err="1"/>
              <a:t>learning</a:t>
            </a:r>
            <a:r>
              <a:rPr lang="fr-FR" sz="2800" dirty="0"/>
              <a:t> </a:t>
            </a:r>
            <a:r>
              <a:rPr lang="fr-FR" sz="2800" dirty="0" err="1"/>
              <a:t>models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305943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Project Oriented Class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1111589" y="1545256"/>
            <a:ext cx="1036195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In order to embody the data science approach, this course is centered around four projects.</a:t>
            </a:r>
          </a:p>
          <a:p>
            <a:pPr algn="just"/>
            <a:endParaRPr lang="en-US" sz="2400" dirty="0"/>
          </a:p>
          <a:p>
            <a:pPr algn="just"/>
            <a:r>
              <a:rPr lang="fr-FR" sz="2400" dirty="0"/>
              <a:t>The </a:t>
            </a:r>
            <a:r>
              <a:rPr lang="fr-FR" sz="2400" dirty="0" err="1"/>
              <a:t>primary</a:t>
            </a:r>
            <a:r>
              <a:rPr lang="fr-FR" sz="2400" dirty="0"/>
              <a:t> goal </a:t>
            </a:r>
            <a:r>
              <a:rPr lang="fr-FR" sz="2400" dirty="0" err="1"/>
              <a:t>will</a:t>
            </a:r>
            <a:r>
              <a:rPr lang="fr-FR" sz="2400" dirty="0"/>
              <a:t>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learning</a:t>
            </a:r>
            <a:r>
              <a:rPr lang="fr-FR" sz="2400" dirty="0"/>
              <a:t> how to use machine </a:t>
            </a:r>
            <a:r>
              <a:rPr lang="fr-FR" sz="2400" dirty="0" err="1"/>
              <a:t>learning</a:t>
            </a:r>
            <a:r>
              <a:rPr lang="fr-FR" sz="2400" dirty="0"/>
              <a:t> </a:t>
            </a:r>
            <a:r>
              <a:rPr lang="fr-FR" sz="2400" dirty="0" err="1"/>
              <a:t>algorithms</a:t>
            </a:r>
            <a:r>
              <a:rPr lang="fr-FR" sz="2400" dirty="0"/>
              <a:t> to tell a story about data.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will</a:t>
            </a:r>
            <a:r>
              <a:rPr lang="fr-FR" sz="2400" dirty="0"/>
              <a:t> </a:t>
            </a:r>
            <a:r>
              <a:rPr lang="fr-FR" sz="2400" dirty="0" err="1"/>
              <a:t>get</a:t>
            </a:r>
            <a:r>
              <a:rPr lang="fr-FR" sz="2400" dirty="0"/>
              <a:t> a lot of practice </a:t>
            </a:r>
            <a:r>
              <a:rPr lang="fr-FR" sz="2400" dirty="0" err="1"/>
              <a:t>doing</a:t>
            </a:r>
            <a:r>
              <a:rPr lang="fr-FR" sz="2400" dirty="0"/>
              <a:t> </a:t>
            </a:r>
            <a:r>
              <a:rPr lang="fr-FR" sz="2400" dirty="0" err="1"/>
              <a:t>this</a:t>
            </a:r>
            <a:r>
              <a:rPr lang="fr-FR" sz="2400" dirty="0"/>
              <a:t>.</a:t>
            </a:r>
          </a:p>
          <a:p>
            <a:pPr algn="just"/>
            <a:endParaRPr lang="fr-FR" sz="2400" dirty="0"/>
          </a:p>
          <a:p>
            <a:pPr algn="just"/>
            <a:r>
              <a:rPr lang="fr-FR" sz="2400" dirty="0"/>
              <a:t>Our </a:t>
            </a:r>
            <a:r>
              <a:rPr lang="fr-FR" sz="2400" dirty="0" err="1"/>
              <a:t>primary</a:t>
            </a:r>
            <a:r>
              <a:rPr lang="fr-FR" sz="2400" dirty="0"/>
              <a:t> focus </a:t>
            </a:r>
            <a:r>
              <a:rPr lang="fr-FR" sz="2400" dirty="0" err="1"/>
              <a:t>will</a:t>
            </a:r>
            <a:r>
              <a:rPr lang="fr-FR" sz="2400" dirty="0"/>
              <a:t> </a:t>
            </a:r>
            <a:r>
              <a:rPr lang="fr-FR" sz="2400" dirty="0" err="1"/>
              <a:t>be</a:t>
            </a:r>
            <a:r>
              <a:rPr lang="fr-FR" sz="2400" dirty="0"/>
              <a:t> on </a:t>
            </a:r>
            <a:r>
              <a:rPr lang="fr-FR" sz="2400" dirty="0" err="1"/>
              <a:t>text</a:t>
            </a:r>
            <a:r>
              <a:rPr lang="fr-FR" sz="2400" dirty="0"/>
              <a:t> </a:t>
            </a:r>
            <a:r>
              <a:rPr lang="fr-FR" sz="2400" dirty="0" err="1"/>
              <a:t>analysis</a:t>
            </a:r>
            <a:r>
              <a:rPr lang="fr-FR" sz="2400" dirty="0"/>
              <a:t>. In addition to </a:t>
            </a:r>
            <a:r>
              <a:rPr lang="fr-FR" sz="2400" dirty="0" err="1"/>
              <a:t>being</a:t>
            </a:r>
            <a:r>
              <a:rPr lang="fr-FR" sz="2400" dirty="0"/>
              <a:t> </a:t>
            </a:r>
            <a:r>
              <a:rPr lang="fr-FR" sz="2400" dirty="0" err="1"/>
              <a:t>generally</a:t>
            </a:r>
            <a:r>
              <a:rPr lang="fr-FR" sz="2400" dirty="0"/>
              <a:t> </a:t>
            </a:r>
            <a:r>
              <a:rPr lang="fr-FR" sz="2400" dirty="0" err="1"/>
              <a:t>interesting</a:t>
            </a:r>
            <a:r>
              <a:rPr lang="fr-FR" sz="2400" dirty="0"/>
              <a:t> and one of </a:t>
            </a:r>
            <a:r>
              <a:rPr lang="fr-FR" sz="2400" dirty="0" err="1"/>
              <a:t>my</a:t>
            </a:r>
            <a:r>
              <a:rPr lang="fr-FR" sz="2400" dirty="0"/>
              <a:t> </a:t>
            </a:r>
            <a:r>
              <a:rPr lang="fr-FR" sz="2400" dirty="0" err="1"/>
              <a:t>research</a:t>
            </a:r>
            <a:r>
              <a:rPr lang="fr-FR" sz="2400" dirty="0"/>
              <a:t> areas, </a:t>
            </a:r>
            <a:r>
              <a:rPr lang="fr-FR" sz="2400" dirty="0" err="1"/>
              <a:t>it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a </a:t>
            </a:r>
            <a:r>
              <a:rPr lang="fr-FR" sz="2400" dirty="0" err="1"/>
              <a:t>great</a:t>
            </a:r>
            <a:r>
              <a:rPr lang="fr-FR" sz="2400" dirty="0"/>
              <a:t> application </a:t>
            </a:r>
            <a:r>
              <a:rPr lang="fr-FR" sz="2400" dirty="0" err="1"/>
              <a:t>domain</a:t>
            </a:r>
            <a:r>
              <a:rPr lang="fr-FR" sz="2400" dirty="0"/>
              <a:t> for </a:t>
            </a:r>
            <a:r>
              <a:rPr lang="fr-FR" sz="2400" dirty="0" err="1"/>
              <a:t>exploring</a:t>
            </a:r>
            <a:r>
              <a:rPr lang="fr-FR" sz="2400" dirty="0"/>
              <a:t> the </a:t>
            </a:r>
            <a:r>
              <a:rPr lang="fr-FR" sz="2400" dirty="0" err="1"/>
              <a:t>entire</a:t>
            </a:r>
            <a:r>
              <a:rPr lang="fr-FR" sz="2400" dirty="0"/>
              <a:t> data science pipeline </a:t>
            </a:r>
            <a:r>
              <a:rPr lang="fr-FR" sz="2400" dirty="0" err="1"/>
              <a:t>without</a:t>
            </a:r>
            <a:r>
              <a:rPr lang="fr-FR" sz="2400" dirty="0"/>
              <a:t> </a:t>
            </a:r>
            <a:r>
              <a:rPr lang="fr-FR" sz="2400" dirty="0" err="1"/>
              <a:t>any</a:t>
            </a:r>
            <a:r>
              <a:rPr lang="fr-FR" sz="2400" dirty="0"/>
              <a:t> </a:t>
            </a:r>
            <a:r>
              <a:rPr lang="fr-FR" sz="2400" dirty="0" err="1"/>
              <a:t>specialized</a:t>
            </a:r>
            <a:r>
              <a:rPr lang="fr-FR" sz="2400" dirty="0"/>
              <a:t> </a:t>
            </a:r>
            <a:r>
              <a:rPr lang="fr-FR" sz="2400" dirty="0" err="1"/>
              <a:t>domain</a:t>
            </a:r>
            <a:r>
              <a:rPr lang="fr-FR" sz="2400" dirty="0"/>
              <a:t> </a:t>
            </a:r>
            <a:r>
              <a:rPr lang="fr-FR" sz="2400" dirty="0" err="1"/>
              <a:t>knowledge</a:t>
            </a:r>
            <a:r>
              <a:rPr lang="fr-FR" sz="2400" dirty="0"/>
              <a:t>.</a:t>
            </a:r>
          </a:p>
          <a:p>
            <a:pPr algn="just"/>
            <a:endParaRPr lang="fr-FR" sz="2400" dirty="0"/>
          </a:p>
          <a:p>
            <a:pPr algn="just"/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785372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9E3DC8F-D084-F246-8B0D-27E465CD52F5}"/>
              </a:ext>
            </a:extLst>
          </p:cNvPr>
          <p:cNvSpPr txBox="1"/>
          <p:nvPr/>
        </p:nvSpPr>
        <p:spPr>
          <a:xfrm>
            <a:off x="2242456" y="2598003"/>
            <a:ext cx="7707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noProof="1"/>
              <a:t>1. Syllabus</a:t>
            </a:r>
          </a:p>
        </p:txBody>
      </p:sp>
    </p:spTree>
    <p:extLst>
      <p:ext uri="{BB962C8B-B14F-4D97-AF65-F5344CB8AC3E}">
        <p14:creationId xmlns:p14="http://schemas.microsoft.com/office/powerpoint/2010/main" val="4116643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Project Format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1111589" y="1545256"/>
            <a:ext cx="103619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The </a:t>
            </a:r>
            <a:r>
              <a:rPr lang="fr-FR" sz="2400" dirty="0" err="1"/>
              <a:t>projects</a:t>
            </a:r>
            <a:r>
              <a:rPr lang="fr-FR" sz="2400" dirty="0"/>
              <a:t> </a:t>
            </a:r>
            <a:r>
              <a:rPr lang="fr-FR" sz="2400" dirty="0" err="1"/>
              <a:t>take</a:t>
            </a:r>
            <a:r>
              <a:rPr lang="fr-FR" sz="2400" dirty="0"/>
              <a:t> the </a:t>
            </a:r>
            <a:r>
              <a:rPr lang="fr-FR" sz="2400" dirty="0" err="1"/>
              <a:t>form</a:t>
            </a:r>
            <a:r>
              <a:rPr lang="fr-FR" sz="2400" dirty="0"/>
              <a:t> of a short </a:t>
            </a:r>
            <a:r>
              <a:rPr lang="fr-FR" sz="2400" dirty="0" err="1"/>
              <a:t>presentation</a:t>
            </a:r>
            <a:r>
              <a:rPr lang="fr-FR" sz="2400" dirty="0"/>
              <a:t>. </a:t>
            </a:r>
            <a:r>
              <a:rPr lang="fr-FR" sz="2400" dirty="0" err="1"/>
              <a:t>Rather</a:t>
            </a:r>
            <a:r>
              <a:rPr lang="fr-FR" sz="2400" dirty="0"/>
              <a:t> </a:t>
            </a:r>
            <a:r>
              <a:rPr lang="fr-FR" sz="2400" dirty="0" err="1"/>
              <a:t>than</a:t>
            </a:r>
            <a:r>
              <a:rPr lang="fr-FR" sz="2400" dirty="0"/>
              <a:t> a </a:t>
            </a:r>
            <a:r>
              <a:rPr lang="fr-FR" sz="2400" dirty="0" err="1"/>
              <a:t>textual</a:t>
            </a:r>
            <a:r>
              <a:rPr lang="fr-FR" sz="2400" dirty="0"/>
              <a:t> </a:t>
            </a:r>
            <a:r>
              <a:rPr lang="fr-FR" sz="2400" dirty="0" err="1"/>
              <a:t>write</a:t>
            </a:r>
            <a:r>
              <a:rPr lang="fr-FR" sz="2400" dirty="0"/>
              <a:t>-up, I </a:t>
            </a:r>
            <a:r>
              <a:rPr lang="fr-FR" sz="2400" dirty="0" err="1"/>
              <a:t>want</a:t>
            </a:r>
            <a:r>
              <a:rPr lang="fr-FR" sz="2400" dirty="0"/>
              <a:t> </a:t>
            </a:r>
            <a:r>
              <a:rPr lang="fr-FR" sz="2400" dirty="0" err="1"/>
              <a:t>you</a:t>
            </a:r>
            <a:r>
              <a:rPr lang="fr-FR" sz="2400" dirty="0"/>
              <a:t> to focus on </a:t>
            </a:r>
            <a:r>
              <a:rPr lang="fr-FR" sz="2400" dirty="0" err="1"/>
              <a:t>producing</a:t>
            </a:r>
            <a:r>
              <a:rPr lang="fr-FR" sz="2400" dirty="0"/>
              <a:t> clean, </a:t>
            </a:r>
            <a:r>
              <a:rPr lang="fr-FR" sz="2400" dirty="0" err="1"/>
              <a:t>professional</a:t>
            </a:r>
            <a:r>
              <a:rPr lang="fr-FR" sz="2400" dirty="0"/>
              <a:t> slides for the </a:t>
            </a:r>
            <a:r>
              <a:rPr lang="fr-FR" sz="2400" dirty="0" err="1"/>
              <a:t>presentation</a:t>
            </a:r>
            <a:r>
              <a:rPr lang="fr-FR" sz="2400" dirty="0"/>
              <a:t>.</a:t>
            </a:r>
          </a:p>
          <a:p>
            <a:br>
              <a:rPr lang="fr-FR" sz="2400" dirty="0"/>
            </a:br>
            <a:r>
              <a:rPr lang="fr-FR" sz="2400" dirty="0" err="1"/>
              <a:t>Here</a:t>
            </a:r>
            <a:r>
              <a:rPr lang="fr-FR" sz="2400" dirty="0"/>
              <a:t> are the </a:t>
            </a:r>
            <a:r>
              <a:rPr lang="fr-FR" sz="2400" dirty="0" err="1"/>
              <a:t>planned</a:t>
            </a:r>
            <a:r>
              <a:rPr lang="fr-FR" sz="2400" dirty="0"/>
              <a:t> topics:</a:t>
            </a:r>
          </a:p>
          <a:p>
            <a:br>
              <a:rPr lang="fr-FR" sz="2400" dirty="0"/>
            </a:br>
            <a:r>
              <a:rPr lang="fr-FR" sz="2400" dirty="0"/>
              <a:t>  - </a:t>
            </a:r>
            <a:r>
              <a:rPr lang="fr-FR" sz="2400" b="1" dirty="0" err="1"/>
              <a:t>IMDb</a:t>
            </a:r>
            <a:r>
              <a:rPr lang="fr-FR" sz="2400" b="1" dirty="0"/>
              <a:t> </a:t>
            </a:r>
            <a:r>
              <a:rPr lang="fr-FR" sz="2400" b="1" dirty="0" err="1"/>
              <a:t>movie</a:t>
            </a:r>
            <a:r>
              <a:rPr lang="fr-FR" sz="2400" b="1" dirty="0"/>
              <a:t> </a:t>
            </a:r>
            <a:r>
              <a:rPr lang="fr-FR" sz="2400" b="1" dirty="0" err="1"/>
              <a:t>reviews</a:t>
            </a:r>
            <a:r>
              <a:rPr lang="fr-FR" sz="2400" dirty="0"/>
              <a:t>: </a:t>
            </a:r>
            <a:r>
              <a:rPr lang="fr-FR" sz="2400" dirty="0" err="1"/>
              <a:t>predicting</a:t>
            </a:r>
            <a:r>
              <a:rPr lang="fr-FR" sz="2400" dirty="0"/>
              <a:t> how </a:t>
            </a:r>
            <a:r>
              <a:rPr lang="fr-FR" sz="2400" dirty="0" err="1"/>
              <a:t>many</a:t>
            </a:r>
            <a:r>
              <a:rPr lang="fr-FR" sz="2400" dirty="0"/>
              <a:t> stars a </a:t>
            </a:r>
            <a:r>
              <a:rPr lang="fr-FR" sz="2400" dirty="0" err="1"/>
              <a:t>movie</a:t>
            </a:r>
            <a:r>
              <a:rPr lang="fr-FR" sz="2400" dirty="0"/>
              <a:t> </a:t>
            </a:r>
            <a:r>
              <a:rPr lang="fr-FR" sz="2400" dirty="0" err="1"/>
              <a:t>review</a:t>
            </a:r>
            <a:r>
              <a:rPr lang="fr-FR" sz="2400" dirty="0"/>
              <a:t> </a:t>
            </a:r>
            <a:r>
              <a:rPr lang="fr-FR" sz="2400" dirty="0" err="1"/>
              <a:t>gives</a:t>
            </a:r>
            <a:endParaRPr lang="fr-FR" sz="2400" dirty="0"/>
          </a:p>
          <a:p>
            <a:r>
              <a:rPr lang="fr-FR" sz="2400" dirty="0"/>
              <a:t>  - </a:t>
            </a:r>
            <a:r>
              <a:rPr lang="fr-FR" sz="2400" b="1" dirty="0"/>
              <a:t>Amazon </a:t>
            </a:r>
            <a:r>
              <a:rPr lang="fr-FR" sz="2400" b="1" dirty="0" err="1"/>
              <a:t>product</a:t>
            </a:r>
            <a:r>
              <a:rPr lang="fr-FR" sz="2400" b="1" dirty="0"/>
              <a:t> </a:t>
            </a:r>
            <a:r>
              <a:rPr lang="fr-FR" sz="2400" b="1" dirty="0" err="1"/>
              <a:t>reviews</a:t>
            </a:r>
            <a:r>
              <a:rPr lang="fr-FR" sz="2400" dirty="0"/>
              <a:t>: </a:t>
            </a:r>
            <a:r>
              <a:rPr lang="fr-FR" sz="2400" dirty="0" err="1"/>
              <a:t>predict</a:t>
            </a:r>
            <a:r>
              <a:rPr lang="fr-FR" sz="2400" dirty="0"/>
              <a:t> the </a:t>
            </a:r>
            <a:r>
              <a:rPr lang="fr-FR" sz="2400" dirty="0" err="1"/>
              <a:t>author</a:t>
            </a:r>
            <a:r>
              <a:rPr lang="fr-FR" sz="2400" dirty="0"/>
              <a:t> of a </a:t>
            </a:r>
            <a:r>
              <a:rPr lang="fr-FR" sz="2400" dirty="0" err="1"/>
              <a:t>review</a:t>
            </a:r>
            <a:endParaRPr lang="fr-FR" sz="2400" dirty="0"/>
          </a:p>
          <a:p>
            <a:r>
              <a:rPr lang="fr-FR" sz="2400" dirty="0"/>
              <a:t>  - </a:t>
            </a:r>
            <a:r>
              <a:rPr lang="fr-FR" sz="2400" b="1" dirty="0" err="1"/>
              <a:t>Yelp</a:t>
            </a:r>
            <a:r>
              <a:rPr lang="fr-FR" sz="2400" b="1" dirty="0"/>
              <a:t> </a:t>
            </a:r>
            <a:r>
              <a:rPr lang="fr-FR" sz="2400" b="1" dirty="0" err="1"/>
              <a:t>reviews</a:t>
            </a:r>
            <a:r>
              <a:rPr lang="fr-FR" sz="2400" dirty="0"/>
              <a:t>: </a:t>
            </a:r>
            <a:r>
              <a:rPr lang="fr-FR" sz="2400" dirty="0" err="1"/>
              <a:t>predict</a:t>
            </a:r>
            <a:r>
              <a:rPr lang="fr-FR" sz="2400" dirty="0"/>
              <a:t> </a:t>
            </a:r>
            <a:r>
              <a:rPr lang="fr-FR" sz="2400" dirty="0" err="1"/>
              <a:t>author</a:t>
            </a:r>
            <a:r>
              <a:rPr lang="fr-FR" sz="2400" dirty="0"/>
              <a:t> of the </a:t>
            </a:r>
            <a:r>
              <a:rPr lang="fr-FR" sz="2400" dirty="0" err="1"/>
              <a:t>review</a:t>
            </a:r>
            <a:r>
              <a:rPr lang="fr-FR" sz="2400" dirty="0"/>
              <a:t> and cluster the corpus </a:t>
            </a:r>
            <a:r>
              <a:rPr lang="fr-FR" sz="2400" dirty="0" err="1"/>
              <a:t>authors</a:t>
            </a:r>
            <a:endParaRPr lang="fr-FR" sz="2400" dirty="0"/>
          </a:p>
          <a:p>
            <a:r>
              <a:rPr lang="fr-FR" sz="2400" dirty="0"/>
              <a:t>  - </a:t>
            </a:r>
            <a:r>
              <a:rPr lang="fr-FR" sz="2400" b="1" dirty="0" err="1"/>
              <a:t>Wikipedia</a:t>
            </a:r>
            <a:r>
              <a:rPr lang="fr-FR" sz="2400" dirty="0"/>
              <a:t>: </a:t>
            </a:r>
            <a:r>
              <a:rPr lang="fr-FR" sz="2400" dirty="0" err="1"/>
              <a:t>detect</a:t>
            </a:r>
            <a:r>
              <a:rPr lang="fr-FR" sz="2400" dirty="0"/>
              <a:t> </a:t>
            </a:r>
            <a:r>
              <a:rPr lang="fr-FR" sz="2400" dirty="0" err="1"/>
              <a:t>themes</a:t>
            </a:r>
            <a:r>
              <a:rPr lang="fr-FR" sz="2400" dirty="0"/>
              <a:t> in a </a:t>
            </a:r>
            <a:r>
              <a:rPr lang="fr-FR" sz="2400" dirty="0" err="1"/>
              <a:t>subset</a:t>
            </a:r>
            <a:r>
              <a:rPr lang="fr-FR" sz="2400" dirty="0"/>
              <a:t> of </a:t>
            </a:r>
            <a:r>
              <a:rPr lang="fr-FR" sz="2400" dirty="0" err="1"/>
              <a:t>Wikipedia</a:t>
            </a:r>
            <a:r>
              <a:rPr lang="fr-FR" sz="2400" dirty="0"/>
              <a:t> articles</a:t>
            </a:r>
          </a:p>
        </p:txBody>
      </p:sp>
    </p:spTree>
    <p:extLst>
      <p:ext uri="{BB962C8B-B14F-4D97-AF65-F5344CB8AC3E}">
        <p14:creationId xmlns:p14="http://schemas.microsoft.com/office/powerpoint/2010/main" val="15475851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First Two Weeks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671641" y="1310457"/>
            <a:ext cx="103619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The content </a:t>
            </a:r>
            <a:r>
              <a:rPr lang="fr-FR" sz="2400" dirty="0" err="1"/>
              <a:t>next</a:t>
            </a:r>
            <a:r>
              <a:rPr lang="fr-FR" sz="2400" dirty="0"/>
              <a:t> </a:t>
            </a:r>
            <a:r>
              <a:rPr lang="fr-FR" sz="2400" dirty="0" err="1"/>
              <a:t>two</a:t>
            </a:r>
            <a:r>
              <a:rPr lang="fr-FR" sz="2400" dirty="0"/>
              <a:t> classes (</a:t>
            </a:r>
            <a:r>
              <a:rPr lang="fr-FR" sz="2400" dirty="0" err="1"/>
              <a:t>remember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don’t</a:t>
            </a:r>
            <a:r>
              <a:rPr lang="fr-FR" sz="2400" dirty="0"/>
              <a:t> have class on MLK </a:t>
            </a:r>
            <a:r>
              <a:rPr lang="fr-FR" sz="2400" dirty="0" err="1"/>
              <a:t>day</a:t>
            </a:r>
            <a:r>
              <a:rPr lang="fr-FR" sz="2400" dirty="0"/>
              <a:t>) </a:t>
            </a:r>
            <a:r>
              <a:rPr lang="fr-FR" sz="2400" dirty="0" err="1"/>
              <a:t>will</a:t>
            </a:r>
            <a:r>
              <a:rPr lang="fr-FR" sz="2400" dirty="0"/>
              <a:t> </a:t>
            </a:r>
            <a:r>
              <a:rPr lang="fr-FR" sz="2400" dirty="0" err="1"/>
              <a:t>be</a:t>
            </a:r>
            <a:r>
              <a:rPr lang="fr-FR" sz="2400" dirty="0"/>
              <a:t> a bit </a:t>
            </a:r>
            <a:r>
              <a:rPr lang="fr-FR" sz="2400" dirty="0" err="1"/>
              <a:t>different</a:t>
            </a:r>
            <a:r>
              <a:rPr lang="fr-FR" sz="2400" dirty="0"/>
              <a:t>. </a:t>
            </a:r>
            <a:r>
              <a:rPr lang="fr-FR" sz="2400" dirty="0" err="1"/>
              <a:t>You’ll</a:t>
            </a:r>
            <a:r>
              <a:rPr lang="fr-FR" sz="2400" dirty="0"/>
              <a:t>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getting</a:t>
            </a:r>
            <a:r>
              <a:rPr lang="fr-FR" sz="2400" dirty="0"/>
              <a:t> a crash course in the </a:t>
            </a:r>
            <a:r>
              <a:rPr lang="fr-FR" sz="2400" dirty="0" err="1"/>
              <a:t>language</a:t>
            </a:r>
            <a:r>
              <a:rPr lang="fr-FR" sz="2400" dirty="0"/>
              <a:t> of machine </a:t>
            </a:r>
            <a:r>
              <a:rPr lang="fr-FR" sz="2400" dirty="0" err="1"/>
              <a:t>learning</a:t>
            </a:r>
            <a:r>
              <a:rPr lang="fr-FR" sz="2400" dirty="0"/>
              <a:t> and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won’t</a:t>
            </a:r>
            <a:r>
              <a:rPr lang="fr-FR" sz="2400" dirty="0"/>
              <a:t>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doing</a:t>
            </a:r>
            <a:r>
              <a:rPr lang="fr-FR" sz="2400" dirty="0"/>
              <a:t> </a:t>
            </a:r>
            <a:r>
              <a:rPr lang="fr-FR" sz="2400" dirty="0" err="1"/>
              <a:t>any</a:t>
            </a:r>
            <a:r>
              <a:rPr lang="fr-FR" sz="2400" dirty="0"/>
              <a:t> </a:t>
            </a:r>
            <a:r>
              <a:rPr lang="fr-FR" sz="2400" dirty="0" err="1"/>
              <a:t>computing</a:t>
            </a:r>
            <a:r>
              <a:rPr lang="fr-FR" sz="2400" dirty="0"/>
              <a:t>. </a:t>
            </a:r>
            <a:r>
              <a:rPr lang="fr-FR" sz="2400" dirty="0" err="1"/>
              <a:t>Because</a:t>
            </a:r>
            <a:r>
              <a:rPr lang="fr-FR" sz="2400" dirty="0"/>
              <a:t> of the dense nature of the </a:t>
            </a:r>
            <a:r>
              <a:rPr lang="fr-FR" sz="2400" dirty="0" err="1"/>
              <a:t>material</a:t>
            </a:r>
            <a:r>
              <a:rPr lang="fr-FR" sz="2400" dirty="0"/>
              <a:t>, I have </a:t>
            </a:r>
            <a:r>
              <a:rPr lang="fr-FR" sz="2400" dirty="0" err="1"/>
              <a:t>prepared</a:t>
            </a:r>
            <a:r>
              <a:rPr lang="fr-FR" sz="2400" dirty="0"/>
              <a:t> </a:t>
            </a:r>
            <a:r>
              <a:rPr lang="fr-FR" sz="2400" dirty="0" err="1"/>
              <a:t>video</a:t>
            </a:r>
            <a:r>
              <a:rPr lang="fr-FR" sz="2400" dirty="0"/>
              <a:t> notes in addition to the standard slides </a:t>
            </a:r>
            <a:r>
              <a:rPr lang="fr-FR" sz="2400" dirty="0" err="1"/>
              <a:t>that</a:t>
            </a:r>
            <a:r>
              <a:rPr lang="fr-FR" sz="2400" dirty="0"/>
              <a:t> </a:t>
            </a:r>
            <a:r>
              <a:rPr lang="fr-FR" sz="2400" dirty="0" err="1"/>
              <a:t>you</a:t>
            </a:r>
            <a:r>
              <a:rPr lang="fr-FR" sz="2400" dirty="0"/>
              <a:t> can </a:t>
            </a:r>
            <a:r>
              <a:rPr lang="fr-FR" sz="2400" dirty="0" err="1"/>
              <a:t>watch</a:t>
            </a:r>
            <a:r>
              <a:rPr lang="fr-FR" sz="2400" dirty="0"/>
              <a:t>, pause, and re-</a:t>
            </a:r>
            <a:r>
              <a:rPr lang="fr-FR" sz="2400" dirty="0" err="1"/>
              <a:t>watch</a:t>
            </a:r>
            <a:r>
              <a:rPr lang="fr-FR" sz="2400" dirty="0"/>
              <a:t>. In class </a:t>
            </a:r>
            <a:r>
              <a:rPr lang="fr-FR" sz="2400" dirty="0" err="1"/>
              <a:t>we’ll</a:t>
            </a:r>
            <a:r>
              <a:rPr lang="fr-FR" sz="2400" dirty="0"/>
              <a:t> </a:t>
            </a:r>
            <a:r>
              <a:rPr lang="fr-FR" sz="2400" dirty="0" err="1"/>
              <a:t>work</a:t>
            </a:r>
            <a:r>
              <a:rPr lang="fr-FR" sz="2400" dirty="0"/>
              <a:t> on </a:t>
            </a:r>
            <a:r>
              <a:rPr lang="fr-FR" sz="2400" dirty="0" err="1"/>
              <a:t>pen</a:t>
            </a:r>
            <a:r>
              <a:rPr lang="fr-FR" sz="2400" dirty="0"/>
              <a:t> and </a:t>
            </a:r>
            <a:r>
              <a:rPr lang="fr-FR" sz="2400" dirty="0" err="1"/>
              <a:t>paper</a:t>
            </a:r>
            <a:r>
              <a:rPr lang="fr-FR" sz="2400" dirty="0"/>
              <a:t> </a:t>
            </a:r>
            <a:r>
              <a:rPr lang="fr-FR" sz="2400" dirty="0" err="1"/>
              <a:t>handouts</a:t>
            </a:r>
            <a:r>
              <a:rPr lang="fr-FR" sz="2400" dirty="0"/>
              <a:t> </a:t>
            </a:r>
            <a:r>
              <a:rPr lang="fr-FR" sz="2400" dirty="0" err="1"/>
              <a:t>instead</a:t>
            </a:r>
            <a:r>
              <a:rPr lang="fr-FR" sz="2400" dirty="0"/>
              <a:t> of R notebooks.</a:t>
            </a:r>
          </a:p>
        </p:txBody>
      </p:sp>
      <p:sp>
        <p:nvSpPr>
          <p:cNvPr id="2" name="ZoneTexte 34">
            <a:extLst>
              <a:ext uri="{FF2B5EF4-FFF2-40B4-BE49-F238E27FC236}">
                <a16:creationId xmlns:a16="http://schemas.microsoft.com/office/drawing/2014/main" id="{16CDE267-3A51-77B8-7469-CE2282265555}"/>
              </a:ext>
            </a:extLst>
          </p:cNvPr>
          <p:cNvSpPr txBox="1"/>
          <p:nvPr/>
        </p:nvSpPr>
        <p:spPr>
          <a:xfrm>
            <a:off x="2424983" y="4452335"/>
            <a:ext cx="94092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dirty="0"/>
              <a:t>The </a:t>
            </a:r>
            <a:r>
              <a:rPr lang="fr-FR" sz="2400" dirty="0" err="1"/>
              <a:t>material</a:t>
            </a:r>
            <a:r>
              <a:rPr lang="fr-FR" sz="2400" dirty="0"/>
              <a:t> </a:t>
            </a:r>
            <a:r>
              <a:rPr lang="fr-FR" sz="2400" dirty="0" err="1"/>
              <a:t>will</a:t>
            </a:r>
            <a:r>
              <a:rPr lang="fr-FR" sz="2400" dirty="0"/>
              <a:t> </a:t>
            </a:r>
            <a:r>
              <a:rPr lang="fr-FR" sz="2400" dirty="0" err="1"/>
              <a:t>be</a:t>
            </a:r>
            <a:r>
              <a:rPr lang="fr-FR" sz="2400" dirty="0"/>
              <a:t> more </a:t>
            </a:r>
            <a:r>
              <a:rPr lang="fr-FR" sz="2400" dirty="0" err="1"/>
              <a:t>mathematical</a:t>
            </a:r>
            <a:r>
              <a:rPr lang="fr-FR" sz="2400" dirty="0"/>
              <a:t> </a:t>
            </a:r>
            <a:r>
              <a:rPr lang="fr-FR" sz="2400" dirty="0" err="1"/>
              <a:t>than</a:t>
            </a:r>
            <a:r>
              <a:rPr lang="fr-FR" sz="2400" dirty="0"/>
              <a:t> </a:t>
            </a:r>
            <a:r>
              <a:rPr lang="fr-FR" sz="2400" dirty="0" err="1"/>
              <a:t>what</a:t>
            </a:r>
            <a:r>
              <a:rPr lang="fr-FR" sz="2400" dirty="0"/>
              <a:t> I </a:t>
            </a:r>
            <a:r>
              <a:rPr lang="fr-FR" sz="2400" dirty="0" err="1"/>
              <a:t>normally</a:t>
            </a:r>
            <a:r>
              <a:rPr lang="fr-FR" sz="2400" dirty="0"/>
              <a:t> </a:t>
            </a:r>
            <a:r>
              <a:rPr lang="fr-FR" sz="2400" dirty="0" err="1"/>
              <a:t>teach</a:t>
            </a:r>
            <a:r>
              <a:rPr lang="fr-FR" sz="2400" dirty="0"/>
              <a:t> and </a:t>
            </a:r>
            <a:r>
              <a:rPr lang="fr-FR" sz="2400" dirty="0" err="1"/>
              <a:t>may</a:t>
            </a:r>
            <a:r>
              <a:rPr lang="fr-FR" sz="2400" dirty="0"/>
              <a:t> </a:t>
            </a:r>
            <a:r>
              <a:rPr lang="fr-FR" sz="2400" dirty="0" err="1"/>
              <a:t>seem</a:t>
            </a:r>
            <a:r>
              <a:rPr lang="fr-FR" sz="2400" dirty="0"/>
              <a:t> </a:t>
            </a:r>
            <a:r>
              <a:rPr lang="fr-FR" sz="2400" dirty="0" err="1"/>
              <a:t>overwelming</a:t>
            </a:r>
            <a:r>
              <a:rPr lang="fr-FR" sz="2400" dirty="0"/>
              <a:t>. Just do </a:t>
            </a:r>
            <a:r>
              <a:rPr lang="fr-FR" sz="2400" dirty="0" err="1"/>
              <a:t>your</a:t>
            </a:r>
            <a:r>
              <a:rPr lang="fr-FR" sz="2400" dirty="0"/>
              <a:t> best, </a:t>
            </a:r>
            <a:r>
              <a:rPr lang="fr-FR" sz="2400" dirty="0" err="1"/>
              <a:t>watch</a:t>
            </a:r>
            <a:r>
              <a:rPr lang="fr-FR" sz="2400" dirty="0"/>
              <a:t> the </a:t>
            </a:r>
            <a:r>
              <a:rPr lang="fr-FR" sz="2400" dirty="0" err="1"/>
              <a:t>videos</a:t>
            </a:r>
            <a:r>
              <a:rPr lang="fr-FR" sz="2400" dirty="0"/>
              <a:t>, and come </a:t>
            </a:r>
            <a:r>
              <a:rPr lang="fr-FR" sz="2400" dirty="0" err="1"/>
              <a:t>ready</a:t>
            </a:r>
            <a:r>
              <a:rPr lang="fr-FR" sz="2400" dirty="0"/>
              <a:t> to </a:t>
            </a:r>
            <a:r>
              <a:rPr lang="fr-FR" sz="2400" dirty="0" err="1"/>
              <a:t>ask</a:t>
            </a:r>
            <a:r>
              <a:rPr lang="fr-FR" sz="2400" dirty="0"/>
              <a:t> questions. </a:t>
            </a:r>
            <a:r>
              <a:rPr lang="fr-FR" sz="2400" dirty="0" err="1"/>
              <a:t>From</a:t>
            </a:r>
            <a:r>
              <a:rPr lang="fr-FR" sz="2400" dirty="0"/>
              <a:t> the </a:t>
            </a:r>
            <a:r>
              <a:rPr lang="fr-FR" sz="2400" dirty="0" err="1"/>
              <a:t>third</a:t>
            </a:r>
            <a:r>
              <a:rPr lang="fr-FR" sz="2400" dirty="0"/>
              <a:t> </a:t>
            </a:r>
            <a:r>
              <a:rPr lang="fr-FR" sz="2400" dirty="0" err="1"/>
              <a:t>week</a:t>
            </a:r>
            <a:r>
              <a:rPr lang="fr-FR" sz="2400" dirty="0"/>
              <a:t> </a:t>
            </a:r>
            <a:r>
              <a:rPr lang="fr-FR" sz="2400" dirty="0" err="1"/>
              <a:t>onwards</a:t>
            </a:r>
            <a:r>
              <a:rPr lang="fr-FR" sz="2400" dirty="0"/>
              <a:t>, 389 </a:t>
            </a:r>
            <a:r>
              <a:rPr lang="fr-FR" sz="2400" dirty="0" err="1"/>
              <a:t>will</a:t>
            </a:r>
            <a:r>
              <a:rPr lang="fr-FR" sz="2400" dirty="0"/>
              <a:t> </a:t>
            </a:r>
            <a:r>
              <a:rPr lang="fr-FR" sz="2400" dirty="0" err="1"/>
              <a:t>feel</a:t>
            </a:r>
            <a:r>
              <a:rPr lang="fr-FR" sz="2400" dirty="0"/>
              <a:t> a lot more </a:t>
            </a:r>
            <a:r>
              <a:rPr lang="fr-FR" sz="2400" dirty="0" err="1"/>
              <a:t>similar</a:t>
            </a:r>
            <a:r>
              <a:rPr lang="fr-FR" sz="2400" dirty="0"/>
              <a:t> (in </a:t>
            </a:r>
            <a:r>
              <a:rPr lang="fr-FR" sz="2400" dirty="0" err="1"/>
              <a:t>fact</a:t>
            </a:r>
            <a:r>
              <a:rPr lang="fr-FR" sz="2400" dirty="0"/>
              <a:t>, </a:t>
            </a:r>
            <a:r>
              <a:rPr lang="fr-FR" sz="2400" dirty="0" err="1"/>
              <a:t>it’s</a:t>
            </a:r>
            <a:r>
              <a:rPr lang="fr-FR" sz="2400" dirty="0"/>
              <a:t> </a:t>
            </a:r>
            <a:r>
              <a:rPr lang="fr-FR" sz="2400" dirty="0" err="1"/>
              <a:t>usually</a:t>
            </a:r>
            <a:r>
              <a:rPr lang="fr-FR" sz="2400" dirty="0"/>
              <a:t> more fun) </a:t>
            </a:r>
            <a:r>
              <a:rPr lang="fr-FR" sz="2400" dirty="0" err="1"/>
              <a:t>than</a:t>
            </a:r>
            <a:r>
              <a:rPr lang="fr-FR" sz="2400" dirty="0"/>
              <a:t> </a:t>
            </a:r>
            <a:r>
              <a:rPr lang="fr-FR" sz="2400" dirty="0" err="1"/>
              <a:t>what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did</a:t>
            </a:r>
            <a:r>
              <a:rPr lang="fr-FR" sz="2400" dirty="0"/>
              <a:t> in 289.</a:t>
            </a:r>
          </a:p>
        </p:txBody>
      </p:sp>
    </p:spTree>
    <p:extLst>
      <p:ext uri="{BB962C8B-B14F-4D97-AF65-F5344CB8AC3E}">
        <p14:creationId xmlns:p14="http://schemas.microsoft.com/office/powerpoint/2010/main" val="3303671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9E3DC8F-D084-F246-8B0D-27E465CD52F5}"/>
              </a:ext>
            </a:extLst>
          </p:cNvPr>
          <p:cNvSpPr txBox="1"/>
          <p:nvPr/>
        </p:nvSpPr>
        <p:spPr>
          <a:xfrm>
            <a:off x="2164818" y="2830916"/>
            <a:ext cx="80661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noProof="1"/>
              <a:t>3. Class Form + Groups + Setup</a:t>
            </a:r>
          </a:p>
        </p:txBody>
      </p:sp>
    </p:spTree>
    <p:extLst>
      <p:ext uri="{BB962C8B-B14F-4D97-AF65-F5344CB8AC3E}">
        <p14:creationId xmlns:p14="http://schemas.microsoft.com/office/powerpoint/2010/main" val="1279284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Course Website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1487147" y="1906680"/>
            <a:ext cx="92177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/>
              <a:t>As I mentioned in my email, these notes and all others for this semester will be posted on the course website:</a:t>
            </a:r>
          </a:p>
          <a:p>
            <a:endParaRPr lang="fr-FR" sz="2400" noProof="1"/>
          </a:p>
          <a:p>
            <a:pPr algn="ctr"/>
            <a:r>
              <a:rPr lang="fr-FR" sz="2400" noProof="1"/>
              <a:t>   </a:t>
            </a:r>
            <a:r>
              <a:rPr lang="fr-FR" sz="2400" noProof="1">
                <a:hlinkClick r:id="rId3"/>
              </a:rPr>
              <a:t>https://statsmaths.github.io/dsst389-s23/</a:t>
            </a:r>
            <a:endParaRPr lang="fr-FR" sz="2400" noProof="1"/>
          </a:p>
          <a:p>
            <a:pPr algn="ctr"/>
            <a:endParaRPr lang="fr-FR" sz="2400" noProof="1"/>
          </a:p>
          <a:p>
            <a:pPr algn="ctr"/>
            <a:endParaRPr lang="fr-FR" sz="2400" noProof="1"/>
          </a:p>
        </p:txBody>
      </p:sp>
    </p:spTree>
    <p:extLst>
      <p:ext uri="{BB962C8B-B14F-4D97-AF65-F5344CB8AC3E}">
        <p14:creationId xmlns:p14="http://schemas.microsoft.com/office/powerpoint/2010/main" val="1828494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Course Expectations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695B09F-B519-3944-93E1-7B210067C534}"/>
              </a:ext>
            </a:extLst>
          </p:cNvPr>
          <p:cNvSpPr txBox="1"/>
          <p:nvPr/>
        </p:nvSpPr>
        <p:spPr>
          <a:xfrm>
            <a:off x="915344" y="1620834"/>
            <a:ext cx="102644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To get right to the point, there are four main things I expect from you this semester: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	– Regularly attend and participate in class.</a:t>
            </a:r>
          </a:p>
          <a:p>
            <a:pPr algn="just"/>
            <a:r>
              <a:rPr lang="en-US" sz="2400" dirty="0"/>
              <a:t>	– Record daily attendance (or reasons for absence) using the class form.</a:t>
            </a:r>
          </a:p>
          <a:p>
            <a:pPr algn="just"/>
            <a:r>
              <a:rPr lang="en-US" sz="2400" dirty="0"/>
              <a:t>	– Complete and present four class projects throughout semester.</a:t>
            </a:r>
          </a:p>
          <a:p>
            <a:pPr algn="just"/>
            <a:r>
              <a:rPr lang="en-US" sz="2400" dirty="0"/>
              <a:t>	– Complete end-of-semester self assessment of your work.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57821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Grading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695B09F-B519-3944-93E1-7B210067C534}"/>
              </a:ext>
            </a:extLst>
          </p:cNvPr>
          <p:cNvSpPr txBox="1"/>
          <p:nvPr/>
        </p:nvSpPr>
        <p:spPr>
          <a:xfrm>
            <a:off x="1510504" y="1785764"/>
            <a:ext cx="91709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I try to keep grading simple. You will get a grade out of 95 points (based on the posted rubric) for each of the projects and another one for the self-assessment. The final grade is based on the average of these five scores.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Letter grades are assigned as follows: A (93–95), A- (90–92), B+ (87–89), B (83–86), B- (80–82), C+ (77–79), C (73–76), C- (70–72), and F (0–69).</a:t>
            </a:r>
          </a:p>
        </p:txBody>
      </p:sp>
    </p:spTree>
    <p:extLst>
      <p:ext uri="{BB962C8B-B14F-4D97-AF65-F5344CB8AC3E}">
        <p14:creationId xmlns:p14="http://schemas.microsoft.com/office/powerpoint/2010/main" val="4230930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Attendance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695B09F-B519-3944-93E1-7B210067C534}"/>
              </a:ext>
            </a:extLst>
          </p:cNvPr>
          <p:cNvSpPr txBox="1"/>
          <p:nvPr/>
        </p:nvSpPr>
        <p:spPr>
          <a:xfrm>
            <a:off x="1860276" y="1462890"/>
            <a:ext cx="847144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This is a course where it is very important to be present in class.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Please fill out the class form on the website at the </a:t>
            </a:r>
            <a:r>
              <a:rPr lang="en-US" sz="2400" b="1" dirty="0"/>
              <a:t>start of each class</a:t>
            </a:r>
            <a:r>
              <a:rPr lang="en-US" sz="2400" dirty="0"/>
              <a:t>. Note that there is a slight change from previous semesters. If absent, please explain why. I will follow up with anyone with a warning if there are any issues.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If you need to miss the day you are supposed to present a project, I expect you to (1) email me before class and (2) send me your slides. </a:t>
            </a:r>
          </a:p>
        </p:txBody>
      </p:sp>
    </p:spTree>
    <p:extLst>
      <p:ext uri="{BB962C8B-B14F-4D97-AF65-F5344CB8AC3E}">
        <p14:creationId xmlns:p14="http://schemas.microsoft.com/office/powerpoint/2010/main" val="4069036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Schedule and Workload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695B09F-B519-3944-93E1-7B210067C534}"/>
              </a:ext>
            </a:extLst>
          </p:cNvPr>
          <p:cNvSpPr txBox="1"/>
          <p:nvPr/>
        </p:nvSpPr>
        <p:spPr>
          <a:xfrm>
            <a:off x="1724977" y="2090172"/>
            <a:ext cx="87420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The course schedule is posted on the website. I will make every attempt to follow this schedule. I tried hard to avoid projects being due during typical busy periods.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The workload for this class is not particularly heavy but it is a bit inconsistent. Make sure you plan on carving out some time before the projects are due.</a:t>
            </a:r>
          </a:p>
        </p:txBody>
      </p:sp>
    </p:spTree>
    <p:extLst>
      <p:ext uri="{BB962C8B-B14F-4D97-AF65-F5344CB8AC3E}">
        <p14:creationId xmlns:p14="http://schemas.microsoft.com/office/powerpoint/2010/main" val="3558242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Getting Help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695B09F-B519-3944-93E1-7B210067C534}"/>
              </a:ext>
            </a:extLst>
          </p:cNvPr>
          <p:cNvSpPr txBox="1"/>
          <p:nvPr/>
        </p:nvSpPr>
        <p:spPr>
          <a:xfrm>
            <a:off x="1724977" y="1393878"/>
            <a:ext cx="87420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There is usually a lot of time during class and right after class to ask questions and get help with the course material.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I can answer quick questions by email. This is particularly helpful if you have a coding question.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Of course, I am also happy to set up a time to meet outside of class. I don’t have fixed office hours, but generally am free to meet on Mondays and Wednesdays after 1:30pm and before 5:30pm. Just send me an email (ideally the day beforehand) with some times that work for you. </a:t>
            </a:r>
          </a:p>
        </p:txBody>
      </p:sp>
    </p:spTree>
    <p:extLst>
      <p:ext uri="{BB962C8B-B14F-4D97-AF65-F5344CB8AC3E}">
        <p14:creationId xmlns:p14="http://schemas.microsoft.com/office/powerpoint/2010/main" val="2727766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Class Groups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695B09F-B519-3944-93E1-7B210067C534}"/>
              </a:ext>
            </a:extLst>
          </p:cNvPr>
          <p:cNvSpPr txBox="1"/>
          <p:nvPr/>
        </p:nvSpPr>
        <p:spPr>
          <a:xfrm>
            <a:off x="3168545" y="3393345"/>
            <a:ext cx="86478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You have the </a:t>
            </a:r>
            <a:r>
              <a:rPr lang="en-US" sz="2400" b="1" dirty="0"/>
              <a:t>option</a:t>
            </a:r>
            <a:r>
              <a:rPr lang="en-US" sz="2400" dirty="0"/>
              <a:t> of submitting a joint project with your class group or any subset of your class group (maximum 3 students) for the first three projects. I recommend working in a pair if possible.</a:t>
            </a:r>
          </a:p>
        </p:txBody>
      </p:sp>
      <p:sp>
        <p:nvSpPr>
          <p:cNvPr id="2" name="ZoneTexte 10">
            <a:extLst>
              <a:ext uri="{FF2B5EF4-FFF2-40B4-BE49-F238E27FC236}">
                <a16:creationId xmlns:a16="http://schemas.microsoft.com/office/drawing/2014/main" id="{7E673D22-8A82-FC2E-997C-629F376A38B2}"/>
              </a:ext>
            </a:extLst>
          </p:cNvPr>
          <p:cNvSpPr txBox="1"/>
          <p:nvPr/>
        </p:nvSpPr>
        <p:spPr>
          <a:xfrm>
            <a:off x="886527" y="1276330"/>
            <a:ext cx="93098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This semester, I would like you all to organize yourselves into eight (or fewer) groups with between 2 and 4 students in each group. We will arrange the tables so that you are sitting with your group; you will work and/or share your results together during class.</a:t>
            </a:r>
          </a:p>
        </p:txBody>
      </p:sp>
      <p:sp>
        <p:nvSpPr>
          <p:cNvPr id="3" name="ZoneTexte 10">
            <a:extLst>
              <a:ext uri="{FF2B5EF4-FFF2-40B4-BE49-F238E27FC236}">
                <a16:creationId xmlns:a16="http://schemas.microsoft.com/office/drawing/2014/main" id="{A41F7D04-AE6F-3724-4624-4CC75E1F2CE0}"/>
              </a:ext>
            </a:extLst>
          </p:cNvPr>
          <p:cNvSpPr txBox="1"/>
          <p:nvPr/>
        </p:nvSpPr>
        <p:spPr>
          <a:xfrm>
            <a:off x="1217544" y="5141030"/>
            <a:ext cx="8647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We will form these groups in a few moments.</a:t>
            </a:r>
          </a:p>
        </p:txBody>
      </p:sp>
    </p:spTree>
    <p:extLst>
      <p:ext uri="{BB962C8B-B14F-4D97-AF65-F5344CB8AC3E}">
        <p14:creationId xmlns:p14="http://schemas.microsoft.com/office/powerpoint/2010/main" val="220623691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1534</Words>
  <Application>Microsoft Macintosh PowerPoint</Application>
  <PresentationFormat>Widescreen</PresentationFormat>
  <Paragraphs>133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Arnold, Taylor</dc:creator>
  <cp:lastModifiedBy>Arnold, Taylor</cp:lastModifiedBy>
  <cp:revision>60</cp:revision>
  <dcterms:created xsi:type="dcterms:W3CDTF">2021-04-28T17:57:29Z</dcterms:created>
  <dcterms:modified xsi:type="dcterms:W3CDTF">2022-12-30T21:17:25Z</dcterms:modified>
</cp:coreProperties>
</file>