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57" r:id="rId17"/>
    <p:sldId id="294" r:id="rId18"/>
    <p:sldId id="295" r:id="rId19"/>
    <p:sldId id="296" r:id="rId20"/>
    <p:sldId id="297" r:id="rId21"/>
    <p:sldId id="29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6"/>
    <p:restoredTop sz="94719"/>
  </p:normalViewPr>
  <p:slideViewPr>
    <p:cSldViewPr snapToGrid="0" snapToObjects="1">
      <p:cViewPr varScale="1">
        <p:scale>
          <a:sx n="144" d="100"/>
          <a:sy n="144"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Logistic Regression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Last time we introduced the logistic regression method for building a classification algorithm from training data.</a:t>
            </a:r>
          </a:p>
          <a:p>
            <a:endParaRPr lang="fr-FR" sz="2000" noProof="1"/>
          </a:p>
          <a:p>
            <a:r>
              <a:rPr lang="fr-FR" sz="2000" noProof="1"/>
              <a:t>In summary, we model the probability of being one of the two classes (orange, in the example) is a transformation of a linear combination of the feature variables X and Y. </a:t>
            </a:r>
          </a:p>
          <a:p>
            <a:endParaRPr lang="fr-FR" sz="2000" noProof="1"/>
          </a:p>
          <a:p>
            <a:r>
              <a:rPr lang="fr-FR" sz="2000" noProof="1"/>
              <a:t>We then classify the predicted class based on whether the probability is greater than 0.5</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2974590" y="4318186"/>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938992"/>
          </a:xfrm>
          <a:prstGeom prst="rect">
            <a:avLst/>
          </a:prstGeom>
          <a:noFill/>
        </p:spPr>
        <p:txBody>
          <a:bodyPr wrap="square" rtlCol="0">
            <a:spAutoFit/>
          </a:bodyPr>
          <a:lstStyle/>
          <a:p>
            <a:r>
              <a:rPr lang="en-US" sz="2000" noProof="1"/>
              <a:t>Now, we fit a collection of elastic net models with different values for </a:t>
            </a:r>
            <a:r>
              <a:rPr lang="el-GR" sz="2000" b="1" noProof="1">
                <a:solidFill>
                  <a:schemeClr val="accent2">
                    <a:lumMod val="75000"/>
                  </a:schemeClr>
                </a:solidFill>
              </a:rPr>
              <a:t>λ</a:t>
            </a:r>
            <a:r>
              <a:rPr lang="en-US" sz="2000" noProof="1"/>
              <a:t> using all the training data </a:t>
            </a:r>
            <a:r>
              <a:rPr lang="en-US" sz="2000" b="1" noProof="1"/>
              <a:t>except</a:t>
            </a:r>
            <a:r>
              <a:rPr lang="en-US" sz="2000" noProof="1"/>
              <a:t> for the data in the first fold.</a:t>
            </a:r>
          </a:p>
          <a:p>
            <a:endParaRPr lang="en-US" sz="2000" noProof="1"/>
          </a:p>
          <a:p>
            <a:r>
              <a:rPr lang="fr-FR" sz="2000" noProof="1"/>
              <a:t>Then, we use each of these models to predict how well they perform on the held-out data in the first fold.</a:t>
            </a:r>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317725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631216"/>
          </a:xfrm>
          <a:prstGeom prst="rect">
            <a:avLst/>
          </a:prstGeom>
          <a:noFill/>
        </p:spPr>
        <p:txBody>
          <a:bodyPr wrap="square" rtlCol="0">
            <a:spAutoFit/>
          </a:bodyPr>
          <a:lstStyle/>
          <a:p>
            <a:r>
              <a:rPr lang="en-US" sz="2000" noProof="1"/>
              <a:t>Then, we repeat the process but now determine all the model parameters using all the training data except for the observations found in fold 2.</a:t>
            </a:r>
          </a:p>
          <a:p>
            <a:endParaRPr lang="en-US" sz="2000" noProof="1"/>
          </a:p>
          <a:p>
            <a:r>
              <a:rPr lang="en-US" sz="2000" noProof="1"/>
              <a:t>These model are then used to predict the values in fold 2.</a:t>
            </a:r>
            <a:endParaRPr lang="fr-FR" sz="2000" noProof="1"/>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276904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73578" y="2926661"/>
            <a:ext cx="6791039" cy="1631216"/>
          </a:xfrm>
          <a:prstGeom prst="rect">
            <a:avLst/>
          </a:prstGeom>
          <a:noFill/>
        </p:spPr>
        <p:txBody>
          <a:bodyPr wrap="square" rtlCol="0">
            <a:spAutoFit/>
          </a:bodyPr>
          <a:lstStyle/>
          <a:p>
            <a:r>
              <a:rPr lang="fr-FR" sz="2000" noProof="1"/>
              <a:t>Finally, we do this all again for the data in fold 3.</a:t>
            </a:r>
          </a:p>
          <a:p>
            <a:endParaRPr lang="fr-FR" sz="2000" noProof="1"/>
          </a:p>
          <a:p>
            <a:r>
              <a:rPr lang="fr-FR" sz="2000" noProof="1"/>
              <a:t>When we are done, we have a measurement of how well each particular value of lambda is able to predict the held-out data in each of the folds.</a:t>
            </a:r>
          </a:p>
        </p:txBody>
      </p:sp>
      <p:sp>
        <p:nvSpPr>
          <p:cNvPr id="2" name="Rectangle 1">
            <a:extLst>
              <a:ext uri="{FF2B5EF4-FFF2-40B4-BE49-F238E27FC236}">
                <a16:creationId xmlns:a16="http://schemas.microsoft.com/office/drawing/2014/main" id="{C975724B-88DA-CB40-95C2-745A312702BA}"/>
              </a:ext>
            </a:extLst>
          </p:cNvPr>
          <p:cNvSpPr/>
          <p:nvPr/>
        </p:nvSpPr>
        <p:spPr>
          <a:xfrm>
            <a:off x="251261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135683" y="1657446"/>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906220" y="1474845"/>
            <a:ext cx="2379562" cy="76531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529293" y="1657446"/>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99830" y="1474845"/>
            <a:ext cx="2379562" cy="765313"/>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ZoneTexte 34">
            <a:extLst>
              <a:ext uri="{FF2B5EF4-FFF2-40B4-BE49-F238E27FC236}">
                <a16:creationId xmlns:a16="http://schemas.microsoft.com/office/drawing/2014/main" id="{972B9573-C778-5A48-8C70-183E316205AE}"/>
              </a:ext>
            </a:extLst>
          </p:cNvPr>
          <p:cNvSpPr txBox="1"/>
          <p:nvPr/>
        </p:nvSpPr>
        <p:spPr>
          <a:xfrm>
            <a:off x="7922903" y="1657446"/>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962683" y="-2333165"/>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627800" y="514993"/>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145162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Picture 2">
            <a:extLst>
              <a:ext uri="{FF2B5EF4-FFF2-40B4-BE49-F238E27FC236}">
                <a16:creationId xmlns:a16="http://schemas.microsoft.com/office/drawing/2014/main" id="{3F0CC899-9EF2-3D45-A948-238DA015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04" y="825144"/>
            <a:ext cx="8120270" cy="5800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5A30E2-EF53-2A4B-8B40-379A1178A681}"/>
              </a:ext>
            </a:extLst>
          </p:cNvPr>
          <p:cNvSpPr/>
          <p:nvPr/>
        </p:nvSpPr>
        <p:spPr>
          <a:xfrm>
            <a:off x="2169086" y="1858617"/>
            <a:ext cx="1311965" cy="39373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C1C79A5-63AD-4748-A209-4D5E834E6A5D}"/>
              </a:ext>
            </a:extLst>
          </p:cNvPr>
          <p:cNvSpPr/>
          <p:nvPr/>
        </p:nvSpPr>
        <p:spPr>
          <a:xfrm>
            <a:off x="3617843" y="1126032"/>
            <a:ext cx="6639340" cy="6051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ZoneTexte 34">
            <a:extLst>
              <a:ext uri="{FF2B5EF4-FFF2-40B4-BE49-F238E27FC236}">
                <a16:creationId xmlns:a16="http://schemas.microsoft.com/office/drawing/2014/main" id="{B375DDDC-690A-0546-A980-3753EB69FD72}"/>
              </a:ext>
            </a:extLst>
          </p:cNvPr>
          <p:cNvSpPr txBox="1"/>
          <p:nvPr/>
        </p:nvSpPr>
        <p:spPr>
          <a:xfrm>
            <a:off x="425539" y="3423973"/>
            <a:ext cx="2936400" cy="1077218"/>
          </a:xfrm>
          <a:prstGeom prst="rect">
            <a:avLst/>
          </a:prstGeom>
          <a:noFill/>
        </p:spPr>
        <p:txBody>
          <a:bodyPr wrap="square" rtlCol="0">
            <a:spAutoFit/>
          </a:bodyPr>
          <a:lstStyle/>
          <a:p>
            <a:pPr algn="ctr"/>
            <a:r>
              <a:rPr lang="fr-FR" sz="3200" b="1" noProof="1"/>
              <a:t>Classification Error</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25539" y="773727"/>
            <a:ext cx="6791039" cy="1015663"/>
          </a:xfrm>
          <a:prstGeom prst="rect">
            <a:avLst/>
          </a:prstGeom>
          <a:noFill/>
        </p:spPr>
        <p:txBody>
          <a:bodyPr wrap="square" rtlCol="0">
            <a:spAutoFit/>
          </a:bodyPr>
          <a:lstStyle/>
          <a:p>
            <a:r>
              <a:rPr lang="fr-FR" sz="2000" noProof="1"/>
              <a:t>Typically, when we are done we have a curve that looks something like this. The bars give confidence intervals from each of the folds.</a:t>
            </a:r>
          </a:p>
        </p:txBody>
      </p:sp>
      <p:sp>
        <p:nvSpPr>
          <p:cNvPr id="20" name="Rectangle 19">
            <a:extLst>
              <a:ext uri="{FF2B5EF4-FFF2-40B4-BE49-F238E27FC236}">
                <a16:creationId xmlns:a16="http://schemas.microsoft.com/office/drawing/2014/main" id="{AB90D415-032A-4649-A65F-A21C6F0B4CCE}"/>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ZoneTexte 34">
            <a:extLst>
              <a:ext uri="{FF2B5EF4-FFF2-40B4-BE49-F238E27FC236}">
                <a16:creationId xmlns:a16="http://schemas.microsoft.com/office/drawing/2014/main" id="{64ACC547-111B-7644-9F04-9BE2E59C083E}"/>
              </a:ext>
            </a:extLst>
          </p:cNvPr>
          <p:cNvSpPr txBox="1"/>
          <p:nvPr/>
        </p:nvSpPr>
        <p:spPr>
          <a:xfrm>
            <a:off x="5855902" y="5740468"/>
            <a:ext cx="2936400" cy="584775"/>
          </a:xfrm>
          <a:prstGeom prst="rect">
            <a:avLst/>
          </a:prstGeom>
          <a:noFill/>
        </p:spPr>
        <p:txBody>
          <a:bodyPr wrap="square" rtlCol="0">
            <a:spAutoFit/>
          </a:bodyPr>
          <a:lstStyle/>
          <a:p>
            <a:pPr algn="ctr"/>
            <a:r>
              <a:rPr lang="el-GR" sz="3200" b="1" noProof="1">
                <a:solidFill>
                  <a:schemeClr val="accent2">
                    <a:lumMod val="75000"/>
                  </a:schemeClr>
                </a:solidFill>
              </a:rPr>
              <a:t>λ</a:t>
            </a:r>
            <a:endParaRPr lang="fr-FR" sz="3200" b="1" noProof="1"/>
          </a:p>
        </p:txBody>
      </p:sp>
    </p:spTree>
    <p:extLst>
      <p:ext uri="{BB962C8B-B14F-4D97-AF65-F5344CB8AC3E}">
        <p14:creationId xmlns:p14="http://schemas.microsoft.com/office/powerpoint/2010/main" val="98640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3617843" cy="646331"/>
          </a:xfrm>
          <a:prstGeom prst="rect">
            <a:avLst/>
          </a:prstGeom>
          <a:noFill/>
        </p:spPr>
        <p:txBody>
          <a:bodyPr wrap="square" rtlCol="0">
            <a:spAutoFit/>
          </a:bodyPr>
          <a:lstStyle/>
          <a:p>
            <a:pPr algn="ctr"/>
            <a:r>
              <a:rPr lang="fr-FR" sz="3600" b="1" u="sng" noProof="1"/>
              <a:t>Cross Validation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Picture 2">
            <a:extLst>
              <a:ext uri="{FF2B5EF4-FFF2-40B4-BE49-F238E27FC236}">
                <a16:creationId xmlns:a16="http://schemas.microsoft.com/office/drawing/2014/main" id="{3F0CC899-9EF2-3D45-A948-238DA015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04" y="825144"/>
            <a:ext cx="8120270" cy="5800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5A30E2-EF53-2A4B-8B40-379A1178A681}"/>
              </a:ext>
            </a:extLst>
          </p:cNvPr>
          <p:cNvSpPr/>
          <p:nvPr/>
        </p:nvSpPr>
        <p:spPr>
          <a:xfrm>
            <a:off x="2169086" y="1858617"/>
            <a:ext cx="1311965" cy="39373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C1C79A5-63AD-4748-A209-4D5E834E6A5D}"/>
              </a:ext>
            </a:extLst>
          </p:cNvPr>
          <p:cNvSpPr/>
          <p:nvPr/>
        </p:nvSpPr>
        <p:spPr>
          <a:xfrm>
            <a:off x="3617843" y="1126032"/>
            <a:ext cx="6639340" cy="6051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ZoneTexte 34">
            <a:extLst>
              <a:ext uri="{FF2B5EF4-FFF2-40B4-BE49-F238E27FC236}">
                <a16:creationId xmlns:a16="http://schemas.microsoft.com/office/drawing/2014/main" id="{B375DDDC-690A-0546-A980-3753EB69FD72}"/>
              </a:ext>
            </a:extLst>
          </p:cNvPr>
          <p:cNvSpPr txBox="1"/>
          <p:nvPr/>
        </p:nvSpPr>
        <p:spPr>
          <a:xfrm>
            <a:off x="425539" y="3423973"/>
            <a:ext cx="2936400" cy="1077218"/>
          </a:xfrm>
          <a:prstGeom prst="rect">
            <a:avLst/>
          </a:prstGeom>
          <a:noFill/>
        </p:spPr>
        <p:txBody>
          <a:bodyPr wrap="square" rtlCol="0">
            <a:spAutoFit/>
          </a:bodyPr>
          <a:lstStyle/>
          <a:p>
            <a:pPr algn="ctr"/>
            <a:r>
              <a:rPr lang="fr-FR" sz="3200" b="1" noProof="1"/>
              <a:t>Classification Error</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25539" y="773727"/>
            <a:ext cx="6791039" cy="707886"/>
          </a:xfrm>
          <a:prstGeom prst="rect">
            <a:avLst/>
          </a:prstGeom>
          <a:noFill/>
        </p:spPr>
        <p:txBody>
          <a:bodyPr wrap="square" rtlCol="0">
            <a:spAutoFit/>
          </a:bodyPr>
          <a:lstStyle/>
          <a:p>
            <a:r>
              <a:rPr lang="fr-FR" sz="2000" noProof="1"/>
              <a:t>Notice that the best prediction is usually somewhere in the middle, with a balance between fit and complexity.</a:t>
            </a:r>
          </a:p>
        </p:txBody>
      </p:sp>
      <p:sp>
        <p:nvSpPr>
          <p:cNvPr id="19" name="ZoneTexte 34">
            <a:extLst>
              <a:ext uri="{FF2B5EF4-FFF2-40B4-BE49-F238E27FC236}">
                <a16:creationId xmlns:a16="http://schemas.microsoft.com/office/drawing/2014/main" id="{8DF85A98-E598-6B47-84FF-DAD72E4031A3}"/>
              </a:ext>
            </a:extLst>
          </p:cNvPr>
          <p:cNvSpPr txBox="1"/>
          <p:nvPr/>
        </p:nvSpPr>
        <p:spPr>
          <a:xfrm>
            <a:off x="3900812" y="2161160"/>
            <a:ext cx="2972393" cy="338554"/>
          </a:xfrm>
          <a:prstGeom prst="rect">
            <a:avLst/>
          </a:prstGeom>
          <a:noFill/>
        </p:spPr>
        <p:txBody>
          <a:bodyPr wrap="square" rtlCol="0">
            <a:spAutoFit/>
          </a:bodyPr>
          <a:lstStyle/>
          <a:p>
            <a:pPr algn="ctr"/>
            <a:r>
              <a:rPr lang="en-IE" sz="1600" noProof="1"/>
              <a:t>value predicted to be the “best”</a:t>
            </a:r>
          </a:p>
        </p:txBody>
      </p:sp>
      <p:sp>
        <p:nvSpPr>
          <p:cNvPr id="23" name="Rectangle 22">
            <a:extLst>
              <a:ext uri="{FF2B5EF4-FFF2-40B4-BE49-F238E27FC236}">
                <a16:creationId xmlns:a16="http://schemas.microsoft.com/office/drawing/2014/main" id="{6890079B-65C1-EA4D-9A73-4FD9C26262E9}"/>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ZoneTexte 34">
            <a:extLst>
              <a:ext uri="{FF2B5EF4-FFF2-40B4-BE49-F238E27FC236}">
                <a16:creationId xmlns:a16="http://schemas.microsoft.com/office/drawing/2014/main" id="{CB0F1A49-1AB5-0C47-81A5-9E004624F44F}"/>
              </a:ext>
            </a:extLst>
          </p:cNvPr>
          <p:cNvSpPr txBox="1"/>
          <p:nvPr/>
        </p:nvSpPr>
        <p:spPr>
          <a:xfrm>
            <a:off x="7555619" y="825144"/>
            <a:ext cx="3597196" cy="830997"/>
          </a:xfrm>
          <a:prstGeom prst="rect">
            <a:avLst/>
          </a:prstGeom>
          <a:noFill/>
        </p:spPr>
        <p:txBody>
          <a:bodyPr wrap="square" rtlCol="0">
            <a:spAutoFit/>
          </a:bodyPr>
          <a:lstStyle/>
          <a:p>
            <a:pPr algn="ctr"/>
            <a:r>
              <a:rPr lang="en-IE" sz="1600" noProof="1"/>
              <a:t> “1se” model; typically almost as good as best model, but many fewer non-zero parameters </a:t>
            </a:r>
          </a:p>
        </p:txBody>
      </p:sp>
      <p:sp>
        <p:nvSpPr>
          <p:cNvPr id="12" name="ZoneTexte 34">
            <a:extLst>
              <a:ext uri="{FF2B5EF4-FFF2-40B4-BE49-F238E27FC236}">
                <a16:creationId xmlns:a16="http://schemas.microsoft.com/office/drawing/2014/main" id="{CADF66BA-BE4D-1E42-BBB8-E86FD762F61D}"/>
              </a:ext>
            </a:extLst>
          </p:cNvPr>
          <p:cNvSpPr txBox="1"/>
          <p:nvPr/>
        </p:nvSpPr>
        <p:spPr>
          <a:xfrm>
            <a:off x="7922576" y="5614977"/>
            <a:ext cx="3344769" cy="584775"/>
          </a:xfrm>
          <a:prstGeom prst="rect">
            <a:avLst/>
          </a:prstGeom>
          <a:noFill/>
        </p:spPr>
        <p:txBody>
          <a:bodyPr wrap="square" rtlCol="0">
            <a:spAutoFit/>
          </a:bodyPr>
          <a:lstStyle/>
          <a:p>
            <a:pPr algn="ctr"/>
            <a:r>
              <a:rPr lang="fr-FR" sz="1600" noProof="1"/>
              <a:t>not as predictive, but good for identifying the strongest variables</a:t>
            </a:r>
          </a:p>
        </p:txBody>
      </p:sp>
      <p:cxnSp>
        <p:nvCxnSpPr>
          <p:cNvPr id="3" name="Straight Arrow Connector 2">
            <a:extLst>
              <a:ext uri="{FF2B5EF4-FFF2-40B4-BE49-F238E27FC236}">
                <a16:creationId xmlns:a16="http://schemas.microsoft.com/office/drawing/2014/main" id="{8587F287-4028-2F44-B150-F916E9A4FEEA}"/>
              </a:ext>
            </a:extLst>
          </p:cNvPr>
          <p:cNvCxnSpPr/>
          <p:nvPr/>
        </p:nvCxnSpPr>
        <p:spPr>
          <a:xfrm>
            <a:off x="5387009" y="2499714"/>
            <a:ext cx="1829569" cy="5515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A0D1CC6-C7C3-F845-87D5-41CB1EF9AA38}"/>
              </a:ext>
            </a:extLst>
          </p:cNvPr>
          <p:cNvCxnSpPr>
            <a:cxnSpLocks/>
          </p:cNvCxnSpPr>
          <p:nvPr/>
        </p:nvCxnSpPr>
        <p:spPr>
          <a:xfrm flipH="1">
            <a:off x="7971183" y="1596197"/>
            <a:ext cx="807980" cy="11793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2D15A6D-389D-C141-835A-2373F49CDFEA}"/>
              </a:ext>
            </a:extLst>
          </p:cNvPr>
          <p:cNvCxnSpPr>
            <a:cxnSpLocks/>
          </p:cNvCxnSpPr>
          <p:nvPr/>
        </p:nvCxnSpPr>
        <p:spPr>
          <a:xfrm flipV="1">
            <a:off x="9422296" y="3866322"/>
            <a:ext cx="0" cy="17923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34">
            <a:extLst>
              <a:ext uri="{FF2B5EF4-FFF2-40B4-BE49-F238E27FC236}">
                <a16:creationId xmlns:a16="http://schemas.microsoft.com/office/drawing/2014/main" id="{BADDE16D-C75F-594E-9736-85893861DFBC}"/>
              </a:ext>
            </a:extLst>
          </p:cNvPr>
          <p:cNvSpPr txBox="1"/>
          <p:nvPr/>
        </p:nvSpPr>
        <p:spPr>
          <a:xfrm>
            <a:off x="5855902" y="5740468"/>
            <a:ext cx="2936400" cy="584775"/>
          </a:xfrm>
          <a:prstGeom prst="rect">
            <a:avLst/>
          </a:prstGeom>
          <a:noFill/>
        </p:spPr>
        <p:txBody>
          <a:bodyPr wrap="square" rtlCol="0">
            <a:spAutoFit/>
          </a:bodyPr>
          <a:lstStyle/>
          <a:p>
            <a:pPr algn="ctr"/>
            <a:r>
              <a:rPr lang="el-GR" sz="3200" b="1" noProof="1">
                <a:solidFill>
                  <a:schemeClr val="accent2">
                    <a:lumMod val="75000"/>
                  </a:schemeClr>
                </a:solidFill>
              </a:rPr>
              <a:t>λ</a:t>
            </a:r>
            <a:endParaRPr lang="fr-FR" sz="3200" b="1" noProof="1"/>
          </a:p>
        </p:txBody>
      </p:sp>
      <p:sp>
        <p:nvSpPr>
          <p:cNvPr id="26" name="ZoneTexte 34">
            <a:extLst>
              <a:ext uri="{FF2B5EF4-FFF2-40B4-BE49-F238E27FC236}">
                <a16:creationId xmlns:a16="http://schemas.microsoft.com/office/drawing/2014/main" id="{26A538C0-5BBC-1849-9F4C-1ACFD39E958E}"/>
              </a:ext>
            </a:extLst>
          </p:cNvPr>
          <p:cNvSpPr txBox="1"/>
          <p:nvPr/>
        </p:nvSpPr>
        <p:spPr>
          <a:xfrm>
            <a:off x="2354463" y="5658704"/>
            <a:ext cx="3344769" cy="338554"/>
          </a:xfrm>
          <a:prstGeom prst="rect">
            <a:avLst/>
          </a:prstGeom>
          <a:noFill/>
        </p:spPr>
        <p:txBody>
          <a:bodyPr wrap="square" rtlCol="0">
            <a:spAutoFit/>
          </a:bodyPr>
          <a:lstStyle/>
          <a:p>
            <a:pPr algn="ctr"/>
            <a:r>
              <a:rPr lang="fr-FR" sz="1600" noProof="1"/>
              <a:t>models overfit to the training data</a:t>
            </a:r>
          </a:p>
        </p:txBody>
      </p:sp>
      <p:cxnSp>
        <p:nvCxnSpPr>
          <p:cNvPr id="27" name="Straight Arrow Connector 26">
            <a:extLst>
              <a:ext uri="{FF2B5EF4-FFF2-40B4-BE49-F238E27FC236}">
                <a16:creationId xmlns:a16="http://schemas.microsoft.com/office/drawing/2014/main" id="{ACCA0AAF-36B0-4946-A46B-38E9CB37719E}"/>
              </a:ext>
            </a:extLst>
          </p:cNvPr>
          <p:cNvCxnSpPr>
            <a:cxnSpLocks/>
          </p:cNvCxnSpPr>
          <p:nvPr/>
        </p:nvCxnSpPr>
        <p:spPr>
          <a:xfrm flipV="1">
            <a:off x="4026847" y="4554490"/>
            <a:ext cx="577325" cy="11042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207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604172" cy="646331"/>
          </a:xfrm>
          <a:prstGeom prst="rect">
            <a:avLst/>
          </a:prstGeom>
          <a:noFill/>
        </p:spPr>
        <p:txBody>
          <a:bodyPr wrap="square" rtlCol="0">
            <a:spAutoFit/>
          </a:bodyPr>
          <a:lstStyle/>
          <a:p>
            <a:pPr algn="ctr"/>
            <a:r>
              <a:rPr lang="fr-FR" sz="3600" b="1" u="sng" noProof="1"/>
              <a:t>Elastic Net: Summary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3" name="Rectangle 22">
            <a:extLst>
              <a:ext uri="{FF2B5EF4-FFF2-40B4-BE49-F238E27FC236}">
                <a16:creationId xmlns:a16="http://schemas.microsoft.com/office/drawing/2014/main" id="{6890079B-65C1-EA4D-9A73-4FD9C26262E9}"/>
              </a:ext>
            </a:extLst>
          </p:cNvPr>
          <p:cNvSpPr/>
          <p:nvPr/>
        </p:nvSpPr>
        <p:spPr>
          <a:xfrm>
            <a:off x="3617843" y="5598693"/>
            <a:ext cx="6791038" cy="8185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ZoneTexte 34">
            <a:extLst>
              <a:ext uri="{FF2B5EF4-FFF2-40B4-BE49-F238E27FC236}">
                <a16:creationId xmlns:a16="http://schemas.microsoft.com/office/drawing/2014/main" id="{C474B8D7-70CA-CB42-A443-D0555B937780}"/>
              </a:ext>
            </a:extLst>
          </p:cNvPr>
          <p:cNvSpPr txBox="1"/>
          <p:nvPr/>
        </p:nvSpPr>
        <p:spPr>
          <a:xfrm>
            <a:off x="414831" y="874455"/>
            <a:ext cx="6791039" cy="3477875"/>
          </a:xfrm>
          <a:prstGeom prst="rect">
            <a:avLst/>
          </a:prstGeom>
          <a:noFill/>
        </p:spPr>
        <p:txBody>
          <a:bodyPr wrap="square" rtlCol="0">
            <a:spAutoFit/>
          </a:bodyPr>
          <a:lstStyle/>
          <a:p>
            <a:r>
              <a:rPr lang="fr-FR" sz="2000" noProof="1"/>
              <a:t>The elastic net will be our most important method for building predictive models this semester. It allows us to do classification with a large number of variables, is able to produce some of the most predictive models in many application domains, and produces interpretable models.</a:t>
            </a:r>
          </a:p>
          <a:p>
            <a:endParaRPr lang="fr-FR" sz="2000" noProof="1"/>
          </a:p>
          <a:p>
            <a:r>
              <a:rPr lang="fr-FR" sz="2000" noProof="1"/>
              <a:t>One thing to keep in mind, that is easy to forget, is that the elastic net is a method for producing a linear prediction of probabilities. The only thing that is different is the way that we </a:t>
            </a:r>
            <a:r>
              <a:rPr lang="fr-FR" sz="2000" b="1" noProof="1"/>
              <a:t>pick</a:t>
            </a:r>
            <a:r>
              <a:rPr lang="fr-FR" sz="2000" noProof="1"/>
              <a:t> the parameters in the logistic model. Once choosen, the model works exactly the same way. </a:t>
            </a:r>
          </a:p>
        </p:txBody>
      </p:sp>
      <p:sp>
        <p:nvSpPr>
          <p:cNvPr id="22" name="ZoneTexte 34">
            <a:extLst>
              <a:ext uri="{FF2B5EF4-FFF2-40B4-BE49-F238E27FC236}">
                <a16:creationId xmlns:a16="http://schemas.microsoft.com/office/drawing/2014/main" id="{B2725E9D-2B9B-E146-BE60-EF2C4E498DDF}"/>
              </a:ext>
            </a:extLst>
          </p:cNvPr>
          <p:cNvSpPr txBox="1"/>
          <p:nvPr/>
        </p:nvSpPr>
        <p:spPr>
          <a:xfrm>
            <a:off x="2444764" y="4955661"/>
            <a:ext cx="7302471"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 </a:t>
            </a:r>
            <a:r>
              <a:rPr lang="fr-FR" sz="3200" b="1" noProof="1">
                <a:solidFill>
                  <a:schemeClr val="accent6">
                    <a:lumMod val="75000"/>
                  </a:schemeClr>
                </a:solidFill>
              </a:rPr>
              <a:t>d</a:t>
            </a:r>
            <a:r>
              <a:rPr lang="fr-FR" sz="3200" b="1" noProof="1">
                <a:solidFill>
                  <a:schemeClr val="accent5">
                    <a:lumMod val="75000"/>
                  </a:schemeClr>
                </a:solidFill>
              </a:rPr>
              <a:t> </a:t>
            </a:r>
            <a:r>
              <a:rPr lang="en-GB" sz="3200" dirty="0"/>
              <a:t>×</a:t>
            </a:r>
            <a:r>
              <a:rPr lang="fr-FR" sz="3200" noProof="1"/>
              <a:t> Z) </a:t>
            </a:r>
          </a:p>
        </p:txBody>
      </p:sp>
    </p:spTree>
    <p:extLst>
      <p:ext uri="{BB962C8B-B14F-4D97-AF65-F5344CB8AC3E}">
        <p14:creationId xmlns:p14="http://schemas.microsoft.com/office/powerpoint/2010/main" val="234149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2862322"/>
          </a:xfrm>
          <a:prstGeom prst="rect">
            <a:avLst/>
          </a:prstGeom>
          <a:noFill/>
        </p:spPr>
        <p:txBody>
          <a:bodyPr wrap="square" rtlCol="0">
            <a:spAutoFit/>
          </a:bodyPr>
          <a:lstStyle/>
          <a:p>
            <a:r>
              <a:rPr lang="fr-FR" sz="2000" noProof="1"/>
              <a:t>There is one final tweak to the elastic net model that we will need. So far we have only considered the case where there are two classes. Often, though, we will want to consider a prediction task where there are three or more classes.</a:t>
            </a:r>
          </a:p>
          <a:p>
            <a:endParaRPr lang="fr-FR" sz="2000" noProof="1"/>
          </a:p>
          <a:p>
            <a:endParaRPr lang="fr-FR" sz="2000" noProof="1"/>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The solution is to build one logistic regression model for each class. Prediction is then done using the maximum label probability for each point.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1200329"/>
          </a:xfrm>
          <a:prstGeom prst="rect">
            <a:avLst/>
          </a:prstGeom>
          <a:noFill/>
        </p:spPr>
        <p:txBody>
          <a:bodyPr wrap="square" rtlCol="0">
            <a:spAutoFit/>
          </a:bodyPr>
          <a:lstStyle/>
          <a:p>
            <a:r>
              <a:rPr lang="fr-FR" sz="2400" noProof="1"/>
              <a:t>Probability(</a:t>
            </a:r>
            <a:r>
              <a:rPr lang="en-GB" sz="2400" dirty="0">
                <a:solidFill>
                  <a:schemeClr val="accent5">
                    <a:lumMod val="75000"/>
                  </a:schemeClr>
                </a:solidFill>
              </a:rPr>
              <a:t>⬤</a:t>
            </a:r>
            <a:r>
              <a:rPr lang="fr-FR" sz="2400" noProof="1"/>
              <a:t>) = F(</a:t>
            </a:r>
            <a:r>
              <a:rPr lang="fr-FR" sz="2400" b="1" noProof="1">
                <a:solidFill>
                  <a:schemeClr val="accent6">
                    <a:lumMod val="75000"/>
                  </a:schemeClr>
                </a:solidFill>
              </a:rPr>
              <a:t>a</a:t>
            </a:r>
            <a:r>
              <a:rPr lang="fr-FR" sz="2400" noProof="1"/>
              <a:t> + </a:t>
            </a:r>
            <a:r>
              <a:rPr lang="fr-FR" sz="2400" b="1" noProof="1">
                <a:solidFill>
                  <a:schemeClr val="accent6">
                    <a:lumMod val="75000"/>
                  </a:schemeClr>
                </a:solidFill>
              </a:rPr>
              <a:t>b</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c</a:t>
            </a:r>
            <a:r>
              <a:rPr lang="fr-FR" sz="2400" b="1" noProof="1">
                <a:solidFill>
                  <a:schemeClr val="accent5">
                    <a:lumMod val="75000"/>
                  </a:schemeClr>
                </a:solidFill>
              </a:rPr>
              <a:t> </a:t>
            </a:r>
            <a:r>
              <a:rPr lang="en-GB" sz="2400" dirty="0"/>
              <a:t>×</a:t>
            </a:r>
            <a:r>
              <a:rPr lang="fr-FR" sz="2400" noProof="1"/>
              <a:t> Y) </a:t>
            </a:r>
          </a:p>
          <a:p>
            <a:r>
              <a:rPr lang="fr-FR" sz="2400" noProof="1"/>
              <a:t>Probability(</a:t>
            </a:r>
            <a:r>
              <a:rPr lang="en-GB" sz="2400" dirty="0">
                <a:solidFill>
                  <a:srgbClr val="92D050"/>
                </a:solidFill>
              </a:rPr>
              <a:t>⬤</a:t>
            </a:r>
            <a:r>
              <a:rPr lang="fr-FR" sz="2400" noProof="1"/>
              <a:t>) = F(</a:t>
            </a:r>
            <a:r>
              <a:rPr lang="fr-FR" sz="2400" b="1" noProof="1">
                <a:solidFill>
                  <a:schemeClr val="accent6">
                    <a:lumMod val="75000"/>
                  </a:schemeClr>
                </a:solidFill>
              </a:rPr>
              <a:t>d</a:t>
            </a:r>
            <a:r>
              <a:rPr lang="fr-FR" sz="2400" noProof="1"/>
              <a:t> + </a:t>
            </a:r>
            <a:r>
              <a:rPr lang="fr-FR" sz="2400" b="1" noProof="1">
                <a:solidFill>
                  <a:schemeClr val="accent6">
                    <a:lumMod val="75000"/>
                  </a:schemeClr>
                </a:solidFill>
              </a:rPr>
              <a:t>e</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f</a:t>
            </a:r>
            <a:r>
              <a:rPr lang="fr-FR" sz="2400" b="1" noProof="1">
                <a:solidFill>
                  <a:schemeClr val="accent5">
                    <a:lumMod val="75000"/>
                  </a:schemeClr>
                </a:solidFill>
              </a:rPr>
              <a:t> </a:t>
            </a:r>
            <a:r>
              <a:rPr lang="en-GB" sz="2400" dirty="0"/>
              <a:t>×</a:t>
            </a:r>
            <a:r>
              <a:rPr lang="fr-FR" sz="2400" noProof="1"/>
              <a:t> Y) </a:t>
            </a:r>
          </a:p>
          <a:p>
            <a:r>
              <a:rPr lang="fr-FR" sz="2400" noProof="1"/>
              <a:t>Probability(</a:t>
            </a:r>
            <a:r>
              <a:rPr lang="en-GB" sz="2400" dirty="0">
                <a:solidFill>
                  <a:srgbClr val="FFC000"/>
                </a:solidFill>
              </a:rPr>
              <a:t>⬤</a:t>
            </a:r>
            <a:r>
              <a:rPr lang="fr-FR" sz="2400" noProof="1"/>
              <a:t>) = F(</a:t>
            </a:r>
            <a:r>
              <a:rPr lang="fr-FR" sz="2400" b="1" noProof="1">
                <a:solidFill>
                  <a:schemeClr val="accent6">
                    <a:lumMod val="75000"/>
                  </a:schemeClr>
                </a:solidFill>
              </a:rPr>
              <a:t>g</a:t>
            </a:r>
            <a:r>
              <a:rPr lang="fr-FR" sz="2400" noProof="1"/>
              <a:t> + </a:t>
            </a:r>
            <a:r>
              <a:rPr lang="fr-FR" sz="2400" b="1" noProof="1">
                <a:solidFill>
                  <a:schemeClr val="accent6">
                    <a:lumMod val="75000"/>
                  </a:schemeClr>
                </a:solidFill>
              </a:rPr>
              <a:t>h</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i</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298362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707886"/>
          </a:xfrm>
          <a:prstGeom prst="rect">
            <a:avLst/>
          </a:prstGeom>
          <a:noFill/>
        </p:spPr>
        <p:txBody>
          <a:bodyPr wrap="square" rtlCol="0">
            <a:spAutoFit/>
          </a:bodyPr>
          <a:lstStyle/>
          <a:p>
            <a:r>
              <a:rPr lang="fr-FR" sz="2000" noProof="1"/>
              <a:t>Here is a line for the blue class (the blue class is below the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chemeClr val="accent5">
                    <a:lumMod val="75000"/>
                  </a:schemeClr>
                </a:solidFill>
              </a:rPr>
              <a:t>⬤</a:t>
            </a:r>
            <a:r>
              <a:rPr lang="fr-FR" sz="2400" noProof="1"/>
              <a:t>) = F(</a:t>
            </a:r>
            <a:r>
              <a:rPr lang="fr-FR" sz="2400" b="1" noProof="1">
                <a:solidFill>
                  <a:schemeClr val="accent6">
                    <a:lumMod val="75000"/>
                  </a:schemeClr>
                </a:solidFill>
              </a:rPr>
              <a:t>a</a:t>
            </a:r>
            <a:r>
              <a:rPr lang="fr-FR" sz="2400" noProof="1"/>
              <a:t> + </a:t>
            </a:r>
            <a:r>
              <a:rPr lang="fr-FR" sz="2400" b="1" noProof="1">
                <a:solidFill>
                  <a:schemeClr val="accent6">
                    <a:lumMod val="75000"/>
                  </a:schemeClr>
                </a:solidFill>
              </a:rPr>
              <a:t>b</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c</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136277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00110"/>
          </a:xfrm>
          <a:prstGeom prst="rect">
            <a:avLst/>
          </a:prstGeom>
          <a:noFill/>
        </p:spPr>
        <p:txBody>
          <a:bodyPr wrap="square" rtlCol="0">
            <a:spAutoFit/>
          </a:bodyPr>
          <a:lstStyle/>
          <a:p>
            <a:r>
              <a:rPr lang="fr-FR" sz="2000" noProof="1"/>
              <a:t>Here’s one for the green class: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rgbClr val="92D050"/>
                </a:solidFill>
              </a:rPr>
              <a:t>⬤</a:t>
            </a:r>
            <a:r>
              <a:rPr lang="fr-FR" sz="2400" noProof="1"/>
              <a:t>) = F(</a:t>
            </a:r>
            <a:r>
              <a:rPr lang="fr-FR" sz="2400" b="1" noProof="1">
                <a:solidFill>
                  <a:schemeClr val="accent6">
                    <a:lumMod val="75000"/>
                  </a:schemeClr>
                </a:solidFill>
              </a:rPr>
              <a:t>d</a:t>
            </a:r>
            <a:r>
              <a:rPr lang="fr-FR" sz="2400" noProof="1"/>
              <a:t> + </a:t>
            </a:r>
            <a:r>
              <a:rPr lang="fr-FR" sz="2400" b="1" noProof="1">
                <a:solidFill>
                  <a:schemeClr val="accent6">
                    <a:lumMod val="75000"/>
                  </a:schemeClr>
                </a:solidFill>
              </a:rPr>
              <a:t>e</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f</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421100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More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We can easily extend our model to include more feature variables by adding them along with a new constant.</a:t>
            </a:r>
          </a:p>
          <a:p>
            <a:endParaRPr lang="fr-FR" sz="2000" noProof="1"/>
          </a:p>
          <a:p>
            <a:r>
              <a:rPr lang="fr-FR" sz="2000" noProof="1"/>
              <a:t>While we lose the ability to make simply, pretty visualizations of the classification task, most of the same general concepts hold.</a:t>
            </a:r>
          </a:p>
          <a:p>
            <a:endParaRPr lang="fr-FR" sz="2000" noProof="1"/>
          </a:p>
          <a:p>
            <a:r>
              <a:rPr lang="fr-FR" sz="2000" noProof="1"/>
              <a:t>For example, with three dimensions, the model creates a classification plane in three dimensions that partitions the three dimensional space into two halves.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1871346" y="4462394"/>
            <a:ext cx="7302471"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 </a:t>
            </a:r>
            <a:r>
              <a:rPr lang="fr-FR" sz="3200" b="1" noProof="1">
                <a:solidFill>
                  <a:schemeClr val="accent6">
                    <a:lumMod val="75000"/>
                  </a:schemeClr>
                </a:solidFill>
              </a:rPr>
              <a:t>d</a:t>
            </a:r>
            <a:r>
              <a:rPr lang="fr-FR" sz="3200" b="1" noProof="1">
                <a:solidFill>
                  <a:schemeClr val="accent5">
                    <a:lumMod val="75000"/>
                  </a:schemeClr>
                </a:solidFill>
              </a:rPr>
              <a:t> </a:t>
            </a:r>
            <a:r>
              <a:rPr lang="en-GB" sz="3200" dirty="0"/>
              <a:t>×</a:t>
            </a:r>
            <a:r>
              <a:rPr lang="fr-FR" sz="3200" noProof="1"/>
              <a:t> Z) </a:t>
            </a:r>
          </a:p>
        </p:txBody>
      </p:sp>
    </p:spTree>
    <p:extLst>
      <p:ext uri="{BB962C8B-B14F-4D97-AF65-F5344CB8AC3E}">
        <p14:creationId xmlns:p14="http://schemas.microsoft.com/office/powerpoint/2010/main" val="50431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4770783" cy="646331"/>
          </a:xfrm>
          <a:prstGeom prst="rect">
            <a:avLst/>
          </a:prstGeom>
          <a:noFill/>
        </p:spPr>
        <p:txBody>
          <a:bodyPr wrap="square" rtlCol="0">
            <a:spAutoFit/>
          </a:bodyPr>
          <a:lstStyle/>
          <a:p>
            <a:pPr algn="ctr"/>
            <a:r>
              <a:rPr lang="fr-FR" sz="3600" b="1" u="sng" noProof="1"/>
              <a:t>Multiclass 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00110"/>
          </a:xfrm>
          <a:prstGeom prst="rect">
            <a:avLst/>
          </a:prstGeom>
          <a:noFill/>
        </p:spPr>
        <p:txBody>
          <a:bodyPr wrap="square" rtlCol="0">
            <a:spAutoFit/>
          </a:bodyPr>
          <a:lstStyle/>
          <a:p>
            <a:r>
              <a:rPr lang="fr-FR" sz="2000" noProof="1"/>
              <a:t>And finally, one for the orange group.</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 name="ZoneTexte 34">
            <a:extLst>
              <a:ext uri="{FF2B5EF4-FFF2-40B4-BE49-F238E27FC236}">
                <a16:creationId xmlns:a16="http://schemas.microsoft.com/office/drawing/2014/main" id="{3CA3DF79-F4DA-B044-BCCC-77D2522A754A}"/>
              </a:ext>
            </a:extLst>
          </p:cNvPr>
          <p:cNvSpPr txBox="1"/>
          <p:nvPr/>
        </p:nvSpPr>
        <p:spPr>
          <a:xfrm>
            <a:off x="-1" y="2967335"/>
            <a:ext cx="4626831" cy="461665"/>
          </a:xfrm>
          <a:prstGeom prst="rect">
            <a:avLst/>
          </a:prstGeom>
          <a:noFill/>
        </p:spPr>
        <p:txBody>
          <a:bodyPr wrap="square" rtlCol="0">
            <a:spAutoFit/>
          </a:bodyPr>
          <a:lstStyle/>
          <a:p>
            <a:r>
              <a:rPr lang="fr-FR" sz="2400" noProof="1"/>
              <a:t>Probability(</a:t>
            </a:r>
            <a:r>
              <a:rPr lang="en-GB" sz="2400" dirty="0">
                <a:solidFill>
                  <a:srgbClr val="FFC000"/>
                </a:solidFill>
              </a:rPr>
              <a:t>⬤</a:t>
            </a:r>
            <a:r>
              <a:rPr lang="fr-FR" sz="2400" noProof="1"/>
              <a:t>) = F(</a:t>
            </a:r>
            <a:r>
              <a:rPr lang="fr-FR" sz="2400" b="1" noProof="1">
                <a:solidFill>
                  <a:schemeClr val="accent6">
                    <a:lumMod val="75000"/>
                  </a:schemeClr>
                </a:solidFill>
              </a:rPr>
              <a:t>g</a:t>
            </a:r>
            <a:r>
              <a:rPr lang="fr-FR" sz="2400" noProof="1"/>
              <a:t> + </a:t>
            </a:r>
            <a:r>
              <a:rPr lang="fr-FR" sz="2400" b="1" noProof="1">
                <a:solidFill>
                  <a:schemeClr val="accent6">
                    <a:lumMod val="75000"/>
                  </a:schemeClr>
                </a:solidFill>
              </a:rPr>
              <a:t>h</a:t>
            </a:r>
            <a:r>
              <a:rPr lang="fr-FR" sz="2400" b="1" noProof="1">
                <a:solidFill>
                  <a:schemeClr val="accent5">
                    <a:lumMod val="75000"/>
                  </a:schemeClr>
                </a:solidFill>
              </a:rPr>
              <a:t> </a:t>
            </a:r>
            <a:r>
              <a:rPr lang="en-GB" sz="2400" dirty="0"/>
              <a:t>×</a:t>
            </a:r>
            <a:r>
              <a:rPr lang="fr-FR" sz="2400" noProof="1"/>
              <a:t> X + </a:t>
            </a:r>
            <a:r>
              <a:rPr lang="fr-FR" sz="2400" b="1" noProof="1">
                <a:solidFill>
                  <a:schemeClr val="accent6">
                    <a:lumMod val="75000"/>
                  </a:schemeClr>
                </a:solidFill>
              </a:rPr>
              <a:t>i</a:t>
            </a:r>
            <a:r>
              <a:rPr lang="fr-FR" sz="2400" b="1" noProof="1">
                <a:solidFill>
                  <a:schemeClr val="accent5">
                    <a:lumMod val="75000"/>
                  </a:schemeClr>
                </a:solidFill>
              </a:rPr>
              <a:t> </a:t>
            </a:r>
            <a:r>
              <a:rPr lang="en-GB" sz="2400" dirty="0"/>
              <a:t>×</a:t>
            </a:r>
            <a:r>
              <a:rPr lang="fr-FR" sz="2400" noProof="1"/>
              <a:t> Y) </a:t>
            </a:r>
          </a:p>
        </p:txBody>
      </p:sp>
    </p:spTree>
    <p:extLst>
      <p:ext uri="{BB962C8B-B14F-4D97-AF65-F5344CB8AC3E}">
        <p14:creationId xmlns:p14="http://schemas.microsoft.com/office/powerpoint/2010/main" val="424541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2862322"/>
          </a:xfrm>
          <a:prstGeom prst="rect">
            <a:avLst/>
          </a:prstGeom>
          <a:noFill/>
        </p:spPr>
        <p:txBody>
          <a:bodyPr wrap="square" rtlCol="0">
            <a:spAutoFit/>
          </a:bodyPr>
          <a:lstStyle/>
          <a:p>
            <a:r>
              <a:rPr lang="fr-FR" sz="2000" noProof="1"/>
              <a:t>This method is called multinomial regression, in contrast to logistic regression.</a:t>
            </a:r>
          </a:p>
          <a:p>
            <a:endParaRPr lang="fr-FR" sz="2000" noProof="1"/>
          </a:p>
          <a:p>
            <a:r>
              <a:rPr lang="fr-FR" sz="2000" noProof="1"/>
              <a:t>Going forward, we will always use multinomial regression, and therefore use the term </a:t>
            </a:r>
            <a:r>
              <a:rPr lang="fr-FR" sz="2000" b="1" noProof="1"/>
              <a:t>elastic net</a:t>
            </a:r>
            <a:r>
              <a:rPr lang="fr-FR" sz="2000" noProof="1"/>
              <a:t> without referring to whether we are doing logistic or multinomial classification.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
        <p:nvSpPr>
          <p:cNvPr id="72" name="ZoneTexte 71">
            <a:extLst>
              <a:ext uri="{FF2B5EF4-FFF2-40B4-BE49-F238E27FC236}">
                <a16:creationId xmlns:a16="http://schemas.microsoft.com/office/drawing/2014/main" id="{3890A706-5F2B-E84E-A26A-A267907CC130}"/>
              </a:ext>
            </a:extLst>
          </p:cNvPr>
          <p:cNvSpPr txBox="1"/>
          <p:nvPr/>
        </p:nvSpPr>
        <p:spPr>
          <a:xfrm>
            <a:off x="0" y="0"/>
            <a:ext cx="4850297" cy="646331"/>
          </a:xfrm>
          <a:prstGeom prst="rect">
            <a:avLst/>
          </a:prstGeom>
          <a:noFill/>
        </p:spPr>
        <p:txBody>
          <a:bodyPr wrap="square" rtlCol="0">
            <a:spAutoFit/>
          </a:bodyPr>
          <a:lstStyle/>
          <a:p>
            <a:pPr algn="ctr"/>
            <a:r>
              <a:rPr lang="fr-FR" sz="3600" b="1" u="sng" noProof="1"/>
              <a:t>Multinomial Regression</a:t>
            </a:r>
          </a:p>
        </p:txBody>
      </p:sp>
    </p:spTree>
    <p:extLst>
      <p:ext uri="{BB962C8B-B14F-4D97-AF65-F5344CB8AC3E}">
        <p14:creationId xmlns:p14="http://schemas.microsoft.com/office/powerpoint/2010/main" val="8378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Too Many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3785652"/>
          </a:xfrm>
          <a:prstGeom prst="rect">
            <a:avLst/>
          </a:prstGeom>
          <a:noFill/>
        </p:spPr>
        <p:txBody>
          <a:bodyPr wrap="square" rtlCol="0">
            <a:spAutoFit/>
          </a:bodyPr>
          <a:lstStyle/>
          <a:p>
            <a:r>
              <a:rPr lang="fr-FR" sz="2000" noProof="1"/>
              <a:t>In theory we can include as many features as we want. Adding up to a dozen or two is usually fine.</a:t>
            </a:r>
          </a:p>
          <a:p>
            <a:endParaRPr lang="fr-FR" sz="2000" noProof="1"/>
          </a:p>
          <a:p>
            <a:r>
              <a:rPr lang="fr-FR" sz="2000" noProof="1"/>
              <a:t>However, once we start adding a larger number of features, it becomes too easy to find a set of model parameters that can seperate the two classes in the training data but is unable to work well on the validation data.</a:t>
            </a:r>
          </a:p>
          <a:p>
            <a:endParaRPr lang="fr-FR" sz="2000" noProof="1"/>
          </a:p>
          <a:p>
            <a:r>
              <a:rPr lang="fr-FR" sz="2000" noProof="1"/>
              <a:t>The phenomenon of matching the training data in a way that does not generalize to new data is called </a:t>
            </a:r>
            <a:r>
              <a:rPr lang="fr-FR" sz="2000" b="1" noProof="1"/>
              <a:t>overfitting</a:t>
            </a:r>
            <a:r>
              <a:rPr lang="fr-FR" sz="2000" noProof="1"/>
              <a:t>. It’s hard to define a precise way, but you’ll start to understand the concept through looking at examples. </a:t>
            </a:r>
          </a:p>
        </p:txBody>
      </p:sp>
    </p:spTree>
    <p:extLst>
      <p:ext uri="{BB962C8B-B14F-4D97-AF65-F5344CB8AC3E}">
        <p14:creationId xmlns:p14="http://schemas.microsoft.com/office/powerpoint/2010/main" val="391285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Working with Many Variables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554545"/>
          </a:xfrm>
          <a:prstGeom prst="rect">
            <a:avLst/>
          </a:prstGeom>
          <a:noFill/>
        </p:spPr>
        <p:txBody>
          <a:bodyPr wrap="square" rtlCol="0">
            <a:spAutoFit/>
          </a:bodyPr>
          <a:lstStyle/>
          <a:p>
            <a:r>
              <a:rPr lang="fr-FR" sz="2000" noProof="1"/>
              <a:t>Fortunately, there is a solution to making logistic regression feasible when we have a large number of features. </a:t>
            </a:r>
          </a:p>
          <a:p>
            <a:endParaRPr lang="fr-FR" sz="2000" noProof="1"/>
          </a:p>
          <a:p>
            <a:r>
              <a:rPr lang="fr-FR" sz="2000" noProof="1"/>
              <a:t>In a standard logistic regression we find the set of parameters that maximizes how well the data fits the parameters. Specifically, we want to maximize the probability of observing the data we found assuming the modelling probabilities are correct. </a:t>
            </a:r>
          </a:p>
        </p:txBody>
      </p:sp>
      <p:sp>
        <p:nvSpPr>
          <p:cNvPr id="14" name="ZoneTexte 34">
            <a:extLst>
              <a:ext uri="{FF2B5EF4-FFF2-40B4-BE49-F238E27FC236}">
                <a16:creationId xmlns:a16="http://schemas.microsoft.com/office/drawing/2014/main" id="{2B873DC5-7937-F64F-942E-FDCB6BBBD1C9}"/>
              </a:ext>
            </a:extLst>
          </p:cNvPr>
          <p:cNvSpPr txBox="1"/>
          <p:nvPr/>
        </p:nvSpPr>
        <p:spPr>
          <a:xfrm>
            <a:off x="3822208" y="4483125"/>
            <a:ext cx="1776315" cy="584775"/>
          </a:xfrm>
          <a:prstGeom prst="rect">
            <a:avLst/>
          </a:prstGeom>
          <a:noFill/>
        </p:spPr>
        <p:txBody>
          <a:bodyPr wrap="square" rtlCol="0">
            <a:spAutoFit/>
          </a:bodyPr>
          <a:lstStyle/>
          <a:p>
            <a:r>
              <a:rPr lang="fr-FR" sz="3200" noProof="1"/>
              <a:t>Maximise </a:t>
            </a:r>
          </a:p>
        </p:txBody>
      </p:sp>
      <p:sp>
        <p:nvSpPr>
          <p:cNvPr id="15" name="ZoneTexte 34">
            <a:extLst>
              <a:ext uri="{FF2B5EF4-FFF2-40B4-BE49-F238E27FC236}">
                <a16:creationId xmlns:a16="http://schemas.microsoft.com/office/drawing/2014/main" id="{3E9469FC-D36A-A94E-A4E7-7097A70E4864}"/>
              </a:ext>
            </a:extLst>
          </p:cNvPr>
          <p:cNvSpPr txBox="1"/>
          <p:nvPr/>
        </p:nvSpPr>
        <p:spPr>
          <a:xfrm>
            <a:off x="5598523" y="4164869"/>
            <a:ext cx="351705" cy="1200329"/>
          </a:xfrm>
          <a:prstGeom prst="rect">
            <a:avLst/>
          </a:prstGeom>
          <a:noFill/>
        </p:spPr>
        <p:txBody>
          <a:bodyPr wrap="square" rtlCol="0">
            <a:spAutoFit/>
          </a:bodyPr>
          <a:lstStyle/>
          <a:p>
            <a:r>
              <a:rPr lang="fr-FR" sz="7200" noProof="1"/>
              <a:t>[ </a:t>
            </a:r>
          </a:p>
        </p:txBody>
      </p:sp>
      <p:sp>
        <p:nvSpPr>
          <p:cNvPr id="16" name="ZoneTexte 34">
            <a:extLst>
              <a:ext uri="{FF2B5EF4-FFF2-40B4-BE49-F238E27FC236}">
                <a16:creationId xmlns:a16="http://schemas.microsoft.com/office/drawing/2014/main" id="{6E49F390-B50F-BD4A-8A31-0C32AC305E4A}"/>
              </a:ext>
            </a:extLst>
          </p:cNvPr>
          <p:cNvSpPr txBox="1"/>
          <p:nvPr/>
        </p:nvSpPr>
        <p:spPr>
          <a:xfrm>
            <a:off x="6550154" y="4134199"/>
            <a:ext cx="351705" cy="1200329"/>
          </a:xfrm>
          <a:prstGeom prst="rect">
            <a:avLst/>
          </a:prstGeom>
          <a:noFill/>
        </p:spPr>
        <p:txBody>
          <a:bodyPr wrap="square" rtlCol="0">
            <a:spAutoFit/>
          </a:bodyPr>
          <a:lstStyle/>
          <a:p>
            <a:r>
              <a:rPr lang="fr-FR" sz="7200" noProof="1"/>
              <a:t>] </a:t>
            </a:r>
          </a:p>
        </p:txBody>
      </p:sp>
      <p:sp>
        <p:nvSpPr>
          <p:cNvPr id="17" name="ZoneTexte 34">
            <a:extLst>
              <a:ext uri="{FF2B5EF4-FFF2-40B4-BE49-F238E27FC236}">
                <a16:creationId xmlns:a16="http://schemas.microsoft.com/office/drawing/2014/main" id="{2CC627DC-1F8C-0243-B7C7-1D39D835F876}"/>
              </a:ext>
            </a:extLst>
          </p:cNvPr>
          <p:cNvSpPr txBox="1"/>
          <p:nvPr/>
        </p:nvSpPr>
        <p:spPr>
          <a:xfrm>
            <a:off x="6011683" y="4483125"/>
            <a:ext cx="700895" cy="584775"/>
          </a:xfrm>
          <a:prstGeom prst="rect">
            <a:avLst/>
          </a:prstGeom>
          <a:noFill/>
        </p:spPr>
        <p:txBody>
          <a:bodyPr wrap="square" rtlCol="0">
            <a:spAutoFit/>
          </a:bodyPr>
          <a:lstStyle/>
          <a:p>
            <a:r>
              <a:rPr lang="fr-FR" sz="3200" b="1" noProof="1">
                <a:solidFill>
                  <a:schemeClr val="accent5">
                    <a:lumMod val="75000"/>
                  </a:schemeClr>
                </a:solidFill>
              </a:rPr>
              <a:t>Fit</a:t>
            </a:r>
            <a:r>
              <a:rPr lang="fr-FR" sz="3200" noProof="1"/>
              <a:t> </a:t>
            </a:r>
          </a:p>
        </p:txBody>
      </p:sp>
      <p:sp>
        <p:nvSpPr>
          <p:cNvPr id="19" name="ZoneTexte 34">
            <a:extLst>
              <a:ext uri="{FF2B5EF4-FFF2-40B4-BE49-F238E27FC236}">
                <a16:creationId xmlns:a16="http://schemas.microsoft.com/office/drawing/2014/main" id="{0B025986-A282-5C41-9D91-39E6A7D1C610}"/>
              </a:ext>
            </a:extLst>
          </p:cNvPr>
          <p:cNvSpPr txBox="1"/>
          <p:nvPr/>
        </p:nvSpPr>
        <p:spPr>
          <a:xfrm>
            <a:off x="375501" y="3737894"/>
            <a:ext cx="4623096" cy="584775"/>
          </a:xfrm>
          <a:prstGeom prst="rect">
            <a:avLst/>
          </a:prstGeom>
          <a:noFill/>
        </p:spPr>
        <p:txBody>
          <a:bodyPr wrap="square" rtlCol="0">
            <a:spAutoFit/>
          </a:bodyPr>
          <a:lstStyle/>
          <a:p>
            <a:r>
              <a:rPr lang="fr-FR" sz="3200" noProof="1">
                <a:solidFill>
                  <a:schemeClr val="tx1">
                    <a:lumMod val="50000"/>
                    <a:lumOff val="50000"/>
                  </a:schemeClr>
                </a:solidFill>
              </a:rPr>
              <a:t>Logistic Regression =&gt; </a:t>
            </a:r>
          </a:p>
        </p:txBody>
      </p:sp>
    </p:spTree>
    <p:extLst>
      <p:ext uri="{BB962C8B-B14F-4D97-AF65-F5344CB8AC3E}">
        <p14:creationId xmlns:p14="http://schemas.microsoft.com/office/powerpoint/2010/main" val="1740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Penalized Logistic Regression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1938992"/>
          </a:xfrm>
          <a:prstGeom prst="rect">
            <a:avLst/>
          </a:prstGeom>
          <a:noFill/>
        </p:spPr>
        <p:txBody>
          <a:bodyPr wrap="square" rtlCol="0">
            <a:spAutoFit/>
          </a:bodyPr>
          <a:lstStyle/>
          <a:p>
            <a:r>
              <a:rPr lang="fr-FR" sz="2000" noProof="1"/>
              <a:t>In penalized logistic regression, we instead maximize the fit of the data minus a measurement of the complexity of the model. </a:t>
            </a:r>
          </a:p>
          <a:p>
            <a:endParaRPr lang="fr-FR" sz="2000" noProof="1"/>
          </a:p>
          <a:p>
            <a:r>
              <a:rPr lang="fr-FR" sz="2000" noProof="1"/>
              <a:t>We use a parameter </a:t>
            </a:r>
            <a:r>
              <a:rPr lang="el-GR" sz="2000" b="1" noProof="1">
                <a:solidFill>
                  <a:schemeClr val="accent2">
                    <a:lumMod val="75000"/>
                  </a:schemeClr>
                </a:solidFill>
              </a:rPr>
              <a:t>λ</a:t>
            </a:r>
            <a:r>
              <a:rPr lang="en-US" sz="2000" b="1" noProof="1">
                <a:solidFill>
                  <a:schemeClr val="accent2">
                    <a:lumMod val="75000"/>
                  </a:schemeClr>
                </a:solidFill>
              </a:rPr>
              <a:t> &gt; 0 </a:t>
            </a:r>
            <a:r>
              <a:rPr lang="fr-FR" sz="2000" noProof="1"/>
              <a:t>to control the relative tradeoff between fitting the training data well and not having a model that is overly complex.</a:t>
            </a:r>
          </a:p>
        </p:txBody>
      </p:sp>
      <p:sp>
        <p:nvSpPr>
          <p:cNvPr id="6" name="ZoneTexte 34">
            <a:extLst>
              <a:ext uri="{FF2B5EF4-FFF2-40B4-BE49-F238E27FC236}">
                <a16:creationId xmlns:a16="http://schemas.microsoft.com/office/drawing/2014/main" id="{351F5D44-BAEB-F241-BA43-3271A12E02EF}"/>
              </a:ext>
            </a:extLst>
          </p:cNvPr>
          <p:cNvSpPr txBox="1"/>
          <p:nvPr/>
        </p:nvSpPr>
        <p:spPr>
          <a:xfrm>
            <a:off x="3822208" y="4483125"/>
            <a:ext cx="1776315" cy="584775"/>
          </a:xfrm>
          <a:prstGeom prst="rect">
            <a:avLst/>
          </a:prstGeom>
          <a:noFill/>
        </p:spPr>
        <p:txBody>
          <a:bodyPr wrap="square" rtlCol="0">
            <a:spAutoFit/>
          </a:bodyPr>
          <a:lstStyle/>
          <a:p>
            <a:r>
              <a:rPr lang="fr-FR" sz="3200" noProof="1"/>
              <a:t>Maximise </a:t>
            </a:r>
          </a:p>
        </p:txBody>
      </p:sp>
      <p:sp>
        <p:nvSpPr>
          <p:cNvPr id="7" name="ZoneTexte 34">
            <a:extLst>
              <a:ext uri="{FF2B5EF4-FFF2-40B4-BE49-F238E27FC236}">
                <a16:creationId xmlns:a16="http://schemas.microsoft.com/office/drawing/2014/main" id="{18092294-3326-3C44-8141-3C1967D8054F}"/>
              </a:ext>
            </a:extLst>
          </p:cNvPr>
          <p:cNvSpPr txBox="1"/>
          <p:nvPr/>
        </p:nvSpPr>
        <p:spPr>
          <a:xfrm>
            <a:off x="5598523" y="4164869"/>
            <a:ext cx="351705" cy="1200329"/>
          </a:xfrm>
          <a:prstGeom prst="rect">
            <a:avLst/>
          </a:prstGeom>
          <a:noFill/>
        </p:spPr>
        <p:txBody>
          <a:bodyPr wrap="square" rtlCol="0">
            <a:spAutoFit/>
          </a:bodyPr>
          <a:lstStyle/>
          <a:p>
            <a:r>
              <a:rPr lang="fr-FR" sz="7200" noProof="1"/>
              <a:t>[ </a:t>
            </a:r>
          </a:p>
        </p:txBody>
      </p:sp>
      <p:sp>
        <p:nvSpPr>
          <p:cNvPr id="8" name="ZoneTexte 34">
            <a:extLst>
              <a:ext uri="{FF2B5EF4-FFF2-40B4-BE49-F238E27FC236}">
                <a16:creationId xmlns:a16="http://schemas.microsoft.com/office/drawing/2014/main" id="{F2E00F2F-8FFF-2142-9214-0FE2F73E7BF7}"/>
              </a:ext>
            </a:extLst>
          </p:cNvPr>
          <p:cNvSpPr txBox="1"/>
          <p:nvPr/>
        </p:nvSpPr>
        <p:spPr>
          <a:xfrm>
            <a:off x="9367320" y="4164868"/>
            <a:ext cx="351705" cy="1200329"/>
          </a:xfrm>
          <a:prstGeom prst="rect">
            <a:avLst/>
          </a:prstGeom>
          <a:noFill/>
        </p:spPr>
        <p:txBody>
          <a:bodyPr wrap="square" rtlCol="0">
            <a:spAutoFit/>
          </a:bodyPr>
          <a:lstStyle/>
          <a:p>
            <a:r>
              <a:rPr lang="fr-FR" sz="7200" noProof="1"/>
              <a:t>] </a:t>
            </a:r>
          </a:p>
        </p:txBody>
      </p:sp>
      <p:sp>
        <p:nvSpPr>
          <p:cNvPr id="9" name="ZoneTexte 34">
            <a:extLst>
              <a:ext uri="{FF2B5EF4-FFF2-40B4-BE49-F238E27FC236}">
                <a16:creationId xmlns:a16="http://schemas.microsoft.com/office/drawing/2014/main" id="{257ECF3F-45AB-164D-82B0-BDD7832F2D66}"/>
              </a:ext>
            </a:extLst>
          </p:cNvPr>
          <p:cNvSpPr txBox="1"/>
          <p:nvPr/>
        </p:nvSpPr>
        <p:spPr>
          <a:xfrm>
            <a:off x="6011683" y="4483125"/>
            <a:ext cx="700895" cy="584775"/>
          </a:xfrm>
          <a:prstGeom prst="rect">
            <a:avLst/>
          </a:prstGeom>
          <a:noFill/>
        </p:spPr>
        <p:txBody>
          <a:bodyPr wrap="square" rtlCol="0">
            <a:spAutoFit/>
          </a:bodyPr>
          <a:lstStyle/>
          <a:p>
            <a:r>
              <a:rPr lang="fr-FR" sz="3200" b="1" noProof="1">
                <a:solidFill>
                  <a:schemeClr val="accent5">
                    <a:lumMod val="75000"/>
                  </a:schemeClr>
                </a:solidFill>
              </a:rPr>
              <a:t>Fit</a:t>
            </a:r>
            <a:r>
              <a:rPr lang="fr-FR" sz="3200" noProof="1"/>
              <a:t> </a:t>
            </a:r>
          </a:p>
        </p:txBody>
      </p:sp>
      <p:sp>
        <p:nvSpPr>
          <p:cNvPr id="10" name="ZoneTexte 34">
            <a:extLst>
              <a:ext uri="{FF2B5EF4-FFF2-40B4-BE49-F238E27FC236}">
                <a16:creationId xmlns:a16="http://schemas.microsoft.com/office/drawing/2014/main" id="{4B511CEC-1C67-7542-9C65-F0D23CFF7E73}"/>
              </a:ext>
            </a:extLst>
          </p:cNvPr>
          <p:cNvSpPr txBox="1"/>
          <p:nvPr/>
        </p:nvSpPr>
        <p:spPr>
          <a:xfrm>
            <a:off x="6570204" y="4483414"/>
            <a:ext cx="3170146" cy="584775"/>
          </a:xfrm>
          <a:prstGeom prst="rect">
            <a:avLst/>
          </a:prstGeom>
          <a:noFill/>
        </p:spPr>
        <p:txBody>
          <a:bodyPr wrap="square" rtlCol="0">
            <a:spAutoFit/>
          </a:bodyPr>
          <a:lstStyle/>
          <a:p>
            <a:r>
              <a:rPr lang="fr-FR" sz="3200" b="1" noProof="1"/>
              <a:t>–</a:t>
            </a:r>
            <a:r>
              <a:rPr lang="fr-FR" sz="3200" b="1" noProof="1">
                <a:solidFill>
                  <a:schemeClr val="accent5">
                    <a:lumMod val="75000"/>
                  </a:schemeClr>
                </a:solidFill>
              </a:rPr>
              <a:t> </a:t>
            </a:r>
            <a:r>
              <a:rPr lang="el-GR" sz="3200" b="1" noProof="1">
                <a:solidFill>
                  <a:schemeClr val="accent2">
                    <a:lumMod val="75000"/>
                  </a:schemeClr>
                </a:solidFill>
              </a:rPr>
              <a:t>λ</a:t>
            </a:r>
            <a:r>
              <a:rPr lang="en-US" sz="3200" b="1" noProof="1">
                <a:solidFill>
                  <a:schemeClr val="accent5">
                    <a:lumMod val="75000"/>
                  </a:schemeClr>
                </a:solidFill>
              </a:rPr>
              <a:t> </a:t>
            </a:r>
            <a:r>
              <a:rPr lang="en-GB" sz="3200" dirty="0"/>
              <a:t>×</a:t>
            </a:r>
            <a:r>
              <a:rPr lang="el-GR" sz="3200" b="1" noProof="1">
                <a:solidFill>
                  <a:schemeClr val="accent5">
                    <a:lumMod val="75000"/>
                  </a:schemeClr>
                </a:solidFill>
              </a:rPr>
              <a:t> </a:t>
            </a:r>
            <a:r>
              <a:rPr lang="fr-FR" sz="3200" b="1" noProof="1">
                <a:solidFill>
                  <a:schemeClr val="accent6">
                    <a:lumMod val="75000"/>
                  </a:schemeClr>
                </a:solidFill>
              </a:rPr>
              <a:t>Complexity</a:t>
            </a:r>
            <a:r>
              <a:rPr lang="fr-FR" sz="3200" noProof="1"/>
              <a:t> </a:t>
            </a:r>
          </a:p>
        </p:txBody>
      </p:sp>
      <p:sp>
        <p:nvSpPr>
          <p:cNvPr id="11" name="ZoneTexte 34">
            <a:extLst>
              <a:ext uri="{FF2B5EF4-FFF2-40B4-BE49-F238E27FC236}">
                <a16:creationId xmlns:a16="http://schemas.microsoft.com/office/drawing/2014/main" id="{5785A4F1-FBF6-0F49-8DF9-E6251CF2E9C5}"/>
              </a:ext>
            </a:extLst>
          </p:cNvPr>
          <p:cNvSpPr txBox="1"/>
          <p:nvPr/>
        </p:nvSpPr>
        <p:spPr>
          <a:xfrm>
            <a:off x="375500" y="3737894"/>
            <a:ext cx="5574727" cy="584775"/>
          </a:xfrm>
          <a:prstGeom prst="rect">
            <a:avLst/>
          </a:prstGeom>
          <a:noFill/>
        </p:spPr>
        <p:txBody>
          <a:bodyPr wrap="square" rtlCol="0">
            <a:spAutoFit/>
          </a:bodyPr>
          <a:lstStyle/>
          <a:p>
            <a:r>
              <a:rPr lang="fr-FR" sz="3200" noProof="1">
                <a:solidFill>
                  <a:schemeClr val="tx1">
                    <a:lumMod val="50000"/>
                    <a:lumOff val="50000"/>
                  </a:schemeClr>
                </a:solidFill>
              </a:rPr>
              <a:t>Penalized Logistic Regression =&gt; </a:t>
            </a:r>
          </a:p>
        </p:txBody>
      </p:sp>
    </p:spTree>
    <p:extLst>
      <p:ext uri="{BB962C8B-B14F-4D97-AF65-F5344CB8AC3E}">
        <p14:creationId xmlns:p14="http://schemas.microsoft.com/office/powerpoint/2010/main" val="3294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There are several different varieties of penalized regression, which depend on the way that we measure the complexity of a model. </a:t>
            </a:r>
          </a:p>
          <a:p>
            <a:endParaRPr lang="fr-FR" sz="2000" noProof="1"/>
          </a:p>
          <a:p>
            <a:r>
              <a:rPr lang="fr-FR" sz="2000" noProof="1"/>
              <a:t>The most important for us this semester is a penalized regression method called the </a:t>
            </a:r>
            <a:r>
              <a:rPr lang="fr-FR" sz="2000" b="1" noProof="1"/>
              <a:t>elastic net</a:t>
            </a:r>
            <a:r>
              <a:rPr lang="fr-FR" sz="2000" noProof="1"/>
              <a:t>. It has a few sub-varieties, but in its simpliest form, the measure of complexity it given by the sum of the absolute value of the non-intercept model parameters.</a:t>
            </a:r>
          </a:p>
        </p:txBody>
      </p:sp>
      <p:sp>
        <p:nvSpPr>
          <p:cNvPr id="12" name="ZoneTexte 34">
            <a:extLst>
              <a:ext uri="{FF2B5EF4-FFF2-40B4-BE49-F238E27FC236}">
                <a16:creationId xmlns:a16="http://schemas.microsoft.com/office/drawing/2014/main" id="{C1E10D06-81A8-E649-9ADF-44F2A9F73FC5}"/>
              </a:ext>
            </a:extLst>
          </p:cNvPr>
          <p:cNvSpPr txBox="1"/>
          <p:nvPr/>
        </p:nvSpPr>
        <p:spPr>
          <a:xfrm>
            <a:off x="5211154" y="4324040"/>
            <a:ext cx="2849741" cy="584775"/>
          </a:xfrm>
          <a:prstGeom prst="rect">
            <a:avLst/>
          </a:prstGeom>
          <a:noFill/>
        </p:spPr>
        <p:txBody>
          <a:bodyPr wrap="square" rtlCol="0">
            <a:spAutoFit/>
          </a:bodyPr>
          <a:lstStyle/>
          <a:p>
            <a:r>
              <a:rPr lang="fr-FR" sz="3200" noProof="1"/>
              <a:t>|</a:t>
            </a:r>
            <a:r>
              <a:rPr lang="fr-FR" sz="3200" b="1" noProof="1">
                <a:solidFill>
                  <a:schemeClr val="accent6">
                    <a:lumMod val="75000"/>
                  </a:schemeClr>
                </a:solidFill>
              </a:rPr>
              <a:t>b</a:t>
            </a:r>
            <a:r>
              <a:rPr lang="fr-FR" sz="3200" noProof="1"/>
              <a:t>| +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d</a:t>
            </a:r>
            <a:r>
              <a:rPr lang="fr-FR" sz="3200" noProof="1"/>
              <a:t>|</a:t>
            </a:r>
          </a:p>
        </p:txBody>
      </p:sp>
      <p:sp>
        <p:nvSpPr>
          <p:cNvPr id="13" name="ZoneTexte 34">
            <a:extLst>
              <a:ext uri="{FF2B5EF4-FFF2-40B4-BE49-F238E27FC236}">
                <a16:creationId xmlns:a16="http://schemas.microsoft.com/office/drawing/2014/main" id="{DCA615E9-1BF7-0845-B589-840DCFA4BAA8}"/>
              </a:ext>
            </a:extLst>
          </p:cNvPr>
          <p:cNvSpPr txBox="1"/>
          <p:nvPr/>
        </p:nvSpPr>
        <p:spPr>
          <a:xfrm>
            <a:off x="2564735" y="4333461"/>
            <a:ext cx="3170146" cy="584775"/>
          </a:xfrm>
          <a:prstGeom prst="rect">
            <a:avLst/>
          </a:prstGeom>
          <a:noFill/>
        </p:spPr>
        <p:txBody>
          <a:bodyPr wrap="square" rtlCol="0">
            <a:spAutoFit/>
          </a:bodyPr>
          <a:lstStyle/>
          <a:p>
            <a:r>
              <a:rPr lang="fr-FR" sz="3200" b="1" noProof="1">
                <a:solidFill>
                  <a:schemeClr val="accent6">
                    <a:lumMod val="75000"/>
                  </a:schemeClr>
                </a:solidFill>
              </a:rPr>
              <a:t>Complexity </a:t>
            </a:r>
            <a:r>
              <a:rPr lang="fr-FR" sz="3200" noProof="1">
                <a:solidFill>
                  <a:schemeClr val="tx1">
                    <a:lumMod val="50000"/>
                    <a:lumOff val="50000"/>
                  </a:schemeClr>
                </a:solidFill>
              </a:rPr>
              <a:t>=&gt;</a:t>
            </a:r>
            <a:r>
              <a:rPr lang="fr-FR" sz="3200" noProof="1"/>
              <a:t> </a:t>
            </a:r>
          </a:p>
        </p:txBody>
      </p:sp>
    </p:spTree>
    <p:extLst>
      <p:ext uri="{BB962C8B-B14F-4D97-AF65-F5344CB8AC3E}">
        <p14:creationId xmlns:p14="http://schemas.microsoft.com/office/powerpoint/2010/main" val="61971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554545"/>
          </a:xfrm>
          <a:prstGeom prst="rect">
            <a:avLst/>
          </a:prstGeom>
          <a:noFill/>
        </p:spPr>
        <p:txBody>
          <a:bodyPr wrap="square" rtlCol="0">
            <a:spAutoFit/>
          </a:bodyPr>
          <a:lstStyle/>
          <a:p>
            <a:r>
              <a:rPr lang="fr-FR" sz="2000" noProof="1"/>
              <a:t>It should be clear that using this complexity measurement will have parameters that are smaller than those from the standard logistic regression.</a:t>
            </a:r>
          </a:p>
          <a:p>
            <a:endParaRPr lang="fr-FR" sz="2000" noProof="1"/>
          </a:p>
          <a:p>
            <a:r>
              <a:rPr lang="fr-FR" sz="2000" noProof="1"/>
              <a:t>The amazing thing, which is not immediately clear, is that the elastic net method will often set some of the model parameters exactly the zero. This is called the </a:t>
            </a:r>
            <a:r>
              <a:rPr lang="fr-FR" sz="2000" b="1" noProof="1"/>
              <a:t>parsimonious</a:t>
            </a:r>
            <a:r>
              <a:rPr lang="fr-FR" sz="2000" noProof="1"/>
              <a:t> or </a:t>
            </a:r>
            <a:r>
              <a:rPr lang="fr-FR" sz="2000" b="1" noProof="1"/>
              <a:t>model selection </a:t>
            </a:r>
            <a:r>
              <a:rPr lang="fr-FR" sz="2000" noProof="1"/>
              <a:t>property.</a:t>
            </a:r>
          </a:p>
        </p:txBody>
      </p:sp>
      <p:sp>
        <p:nvSpPr>
          <p:cNvPr id="12" name="ZoneTexte 34">
            <a:extLst>
              <a:ext uri="{FF2B5EF4-FFF2-40B4-BE49-F238E27FC236}">
                <a16:creationId xmlns:a16="http://schemas.microsoft.com/office/drawing/2014/main" id="{C1E10D06-81A8-E649-9ADF-44F2A9F73FC5}"/>
              </a:ext>
            </a:extLst>
          </p:cNvPr>
          <p:cNvSpPr txBox="1"/>
          <p:nvPr/>
        </p:nvSpPr>
        <p:spPr>
          <a:xfrm>
            <a:off x="5211154" y="4324040"/>
            <a:ext cx="2849741" cy="584775"/>
          </a:xfrm>
          <a:prstGeom prst="rect">
            <a:avLst/>
          </a:prstGeom>
          <a:noFill/>
        </p:spPr>
        <p:txBody>
          <a:bodyPr wrap="square" rtlCol="0">
            <a:spAutoFit/>
          </a:bodyPr>
          <a:lstStyle/>
          <a:p>
            <a:r>
              <a:rPr lang="fr-FR" sz="3200" noProof="1"/>
              <a:t>|</a:t>
            </a:r>
            <a:r>
              <a:rPr lang="fr-FR" sz="3200" b="1" noProof="1">
                <a:solidFill>
                  <a:schemeClr val="accent6">
                    <a:lumMod val="75000"/>
                  </a:schemeClr>
                </a:solidFill>
              </a:rPr>
              <a:t>b</a:t>
            </a:r>
            <a:r>
              <a:rPr lang="fr-FR" sz="3200" noProof="1"/>
              <a:t>| +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d</a:t>
            </a:r>
            <a:r>
              <a:rPr lang="fr-FR" sz="3200" noProof="1"/>
              <a:t>|</a:t>
            </a:r>
          </a:p>
        </p:txBody>
      </p:sp>
      <p:sp>
        <p:nvSpPr>
          <p:cNvPr id="13" name="ZoneTexte 34">
            <a:extLst>
              <a:ext uri="{FF2B5EF4-FFF2-40B4-BE49-F238E27FC236}">
                <a16:creationId xmlns:a16="http://schemas.microsoft.com/office/drawing/2014/main" id="{DCA615E9-1BF7-0845-B589-840DCFA4BAA8}"/>
              </a:ext>
            </a:extLst>
          </p:cNvPr>
          <p:cNvSpPr txBox="1"/>
          <p:nvPr/>
        </p:nvSpPr>
        <p:spPr>
          <a:xfrm>
            <a:off x="2564735" y="4333461"/>
            <a:ext cx="3170146" cy="584775"/>
          </a:xfrm>
          <a:prstGeom prst="rect">
            <a:avLst/>
          </a:prstGeom>
          <a:noFill/>
        </p:spPr>
        <p:txBody>
          <a:bodyPr wrap="square" rtlCol="0">
            <a:spAutoFit/>
          </a:bodyPr>
          <a:lstStyle/>
          <a:p>
            <a:r>
              <a:rPr lang="fr-FR" sz="3200" b="1" noProof="1">
                <a:solidFill>
                  <a:schemeClr val="accent6">
                    <a:lumMod val="75000"/>
                  </a:schemeClr>
                </a:solidFill>
              </a:rPr>
              <a:t>Complexity </a:t>
            </a:r>
            <a:r>
              <a:rPr lang="fr-FR" sz="3200" noProof="1">
                <a:solidFill>
                  <a:schemeClr val="tx1">
                    <a:lumMod val="50000"/>
                    <a:lumOff val="50000"/>
                  </a:schemeClr>
                </a:solidFill>
              </a:rPr>
              <a:t>=&gt;</a:t>
            </a:r>
            <a:r>
              <a:rPr lang="fr-FR" sz="3200" noProof="1"/>
              <a:t> </a:t>
            </a:r>
          </a:p>
        </p:txBody>
      </p:sp>
    </p:spTree>
    <p:extLst>
      <p:ext uri="{BB962C8B-B14F-4D97-AF65-F5344CB8AC3E}">
        <p14:creationId xmlns:p14="http://schemas.microsoft.com/office/powerpoint/2010/main" val="337077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Elastic Net: Applications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7884343" cy="5016758"/>
          </a:xfrm>
          <a:prstGeom prst="rect">
            <a:avLst/>
          </a:prstGeom>
          <a:noFill/>
        </p:spPr>
        <p:txBody>
          <a:bodyPr wrap="square" rtlCol="0">
            <a:spAutoFit/>
          </a:bodyPr>
          <a:lstStyle/>
          <a:p>
            <a:r>
              <a:rPr lang="fr-FR" sz="2000" noProof="1"/>
              <a:t>In addition to being a good overall method for predictive modelling, the elastic net is also useful for identifying features that are most related to a specific response.</a:t>
            </a:r>
          </a:p>
          <a:p>
            <a:endParaRPr lang="fr-FR" sz="2000" noProof="1"/>
          </a:p>
          <a:p>
            <a:r>
              <a:rPr lang="fr-FR" sz="2000" noProof="1"/>
              <a:t>This technique is often used in bioinformatics, for example. One might collect data about the genes of 50 patients who repond well to a theraputic treatement  and 50 patients who responded poorly. Then, the elastic net method to predict treatement outcomes based on the tens of thousands of features from the genes. The genes that have non-zero parameters are those that might be responsible for whether the treatment works.</a:t>
            </a:r>
          </a:p>
          <a:p>
            <a:endParaRPr lang="fr-FR" sz="2000" noProof="1"/>
          </a:p>
          <a:p>
            <a:r>
              <a:rPr lang="fr-FR" sz="2000" noProof="1"/>
              <a:t>In this class, we will mostly be doing text prediction where the features are the number of times a particular word is used. There are a large number of words, but the elastic net will identify the small set of words that are important for identifying a particular category.</a:t>
            </a:r>
          </a:p>
        </p:txBody>
      </p:sp>
    </p:spTree>
    <p:extLst>
      <p:ext uri="{BB962C8B-B14F-4D97-AF65-F5344CB8AC3E}">
        <p14:creationId xmlns:p14="http://schemas.microsoft.com/office/powerpoint/2010/main" val="358070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6096000" cy="646331"/>
          </a:xfrm>
          <a:prstGeom prst="rect">
            <a:avLst/>
          </a:prstGeom>
          <a:noFill/>
        </p:spPr>
        <p:txBody>
          <a:bodyPr wrap="square" rtlCol="0">
            <a:spAutoFit/>
          </a:bodyPr>
          <a:lstStyle/>
          <a:p>
            <a:pPr algn="ctr"/>
            <a:r>
              <a:rPr lang="fr-FR" sz="3600" b="1" u="sng" noProof="1"/>
              <a:t>Finding the Tuning Parameter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414831" y="874455"/>
            <a:ext cx="6791039" cy="2862322"/>
          </a:xfrm>
          <a:prstGeom prst="rect">
            <a:avLst/>
          </a:prstGeom>
          <a:noFill/>
        </p:spPr>
        <p:txBody>
          <a:bodyPr wrap="square" rtlCol="0">
            <a:spAutoFit/>
          </a:bodyPr>
          <a:lstStyle/>
          <a:p>
            <a:r>
              <a:rPr lang="fr-FR" sz="2000" noProof="1"/>
              <a:t>When using the elastic net, how can we find a good value of the parameter </a:t>
            </a:r>
            <a:r>
              <a:rPr lang="el-GR" sz="2000" b="1" noProof="1">
                <a:solidFill>
                  <a:schemeClr val="accent2">
                    <a:lumMod val="75000"/>
                  </a:schemeClr>
                </a:solidFill>
              </a:rPr>
              <a:t>λ</a:t>
            </a:r>
            <a:r>
              <a:rPr lang="en-US" sz="2000" b="1" noProof="1">
                <a:solidFill>
                  <a:schemeClr val="accent2">
                    <a:lumMod val="75000"/>
                  </a:schemeClr>
                </a:solidFill>
              </a:rPr>
              <a:t> </a:t>
            </a:r>
            <a:r>
              <a:rPr lang="fr-FR" sz="2000" noProof="1"/>
              <a:t>? If we want to just make good predictions, we can use a technique called </a:t>
            </a:r>
            <a:r>
              <a:rPr lang="fr-FR" sz="2000" b="1" noProof="1"/>
              <a:t>cross validation</a:t>
            </a:r>
            <a:r>
              <a:rPr lang="fr-FR" sz="2000" noProof="1"/>
              <a:t>. This is an important technique in machine learning, so let’s take a moment to understand how it works.</a:t>
            </a:r>
          </a:p>
          <a:p>
            <a:endParaRPr lang="fr-FR" sz="2000" noProof="1"/>
          </a:p>
          <a:p>
            <a:r>
              <a:rPr lang="fr-FR" sz="2000" noProof="1"/>
              <a:t>In cross validation, we start by randomly partitioning the training data into groups that are called </a:t>
            </a:r>
            <a:r>
              <a:rPr lang="fr-FR" sz="2000" b="1" noProof="1"/>
              <a:t>folds</a:t>
            </a:r>
            <a:r>
              <a:rPr lang="fr-FR" sz="2000" noProof="1"/>
              <a:t>. We will illustrate using an example with three folds:</a:t>
            </a:r>
          </a:p>
        </p:txBody>
      </p:sp>
      <p:sp>
        <p:nvSpPr>
          <p:cNvPr id="2" name="Rectangle 1">
            <a:extLst>
              <a:ext uri="{FF2B5EF4-FFF2-40B4-BE49-F238E27FC236}">
                <a16:creationId xmlns:a16="http://schemas.microsoft.com/office/drawing/2014/main" id="{C975724B-88DA-CB40-95C2-745A312702BA}"/>
              </a:ext>
            </a:extLst>
          </p:cNvPr>
          <p:cNvSpPr/>
          <p:nvPr/>
        </p:nvSpPr>
        <p:spPr>
          <a:xfrm>
            <a:off x="244502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ZoneTexte 34">
            <a:extLst>
              <a:ext uri="{FF2B5EF4-FFF2-40B4-BE49-F238E27FC236}">
                <a16:creationId xmlns:a16="http://schemas.microsoft.com/office/drawing/2014/main" id="{1799D1AE-C7D1-C649-B509-11B1559935C4}"/>
              </a:ext>
            </a:extLst>
          </p:cNvPr>
          <p:cNvSpPr txBox="1"/>
          <p:nvPr/>
        </p:nvSpPr>
        <p:spPr>
          <a:xfrm>
            <a:off x="3068100" y="4985901"/>
            <a:ext cx="1133415" cy="400110"/>
          </a:xfrm>
          <a:prstGeom prst="rect">
            <a:avLst/>
          </a:prstGeom>
          <a:noFill/>
        </p:spPr>
        <p:txBody>
          <a:bodyPr wrap="square" rtlCol="0">
            <a:spAutoFit/>
          </a:bodyPr>
          <a:lstStyle/>
          <a:p>
            <a:pPr algn="ctr"/>
            <a:r>
              <a:rPr lang="fr-FR" sz="2000" noProof="1"/>
              <a:t>Fold 1</a:t>
            </a:r>
          </a:p>
        </p:txBody>
      </p:sp>
      <p:sp>
        <p:nvSpPr>
          <p:cNvPr id="10" name="Rectangle 9">
            <a:extLst>
              <a:ext uri="{FF2B5EF4-FFF2-40B4-BE49-F238E27FC236}">
                <a16:creationId xmlns:a16="http://schemas.microsoft.com/office/drawing/2014/main" id="{7DDA297F-8200-CD4A-B69C-5B09458826DE}"/>
              </a:ext>
            </a:extLst>
          </p:cNvPr>
          <p:cNvSpPr/>
          <p:nvPr/>
        </p:nvSpPr>
        <p:spPr>
          <a:xfrm>
            <a:off x="483863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ZoneTexte 34">
            <a:extLst>
              <a:ext uri="{FF2B5EF4-FFF2-40B4-BE49-F238E27FC236}">
                <a16:creationId xmlns:a16="http://schemas.microsoft.com/office/drawing/2014/main" id="{FD082668-6DF3-234C-ADF6-F9EE5332CCF4}"/>
              </a:ext>
            </a:extLst>
          </p:cNvPr>
          <p:cNvSpPr txBox="1"/>
          <p:nvPr/>
        </p:nvSpPr>
        <p:spPr>
          <a:xfrm>
            <a:off x="5461710" y="4985901"/>
            <a:ext cx="1133415" cy="400110"/>
          </a:xfrm>
          <a:prstGeom prst="rect">
            <a:avLst/>
          </a:prstGeom>
          <a:noFill/>
        </p:spPr>
        <p:txBody>
          <a:bodyPr wrap="square" rtlCol="0">
            <a:spAutoFit/>
          </a:bodyPr>
          <a:lstStyle/>
          <a:p>
            <a:pPr algn="ctr"/>
            <a:r>
              <a:rPr lang="fr-FR" sz="2000" noProof="1"/>
              <a:t>Fold 2</a:t>
            </a:r>
          </a:p>
        </p:txBody>
      </p:sp>
      <p:sp>
        <p:nvSpPr>
          <p:cNvPr id="14" name="Rectangle 13">
            <a:extLst>
              <a:ext uri="{FF2B5EF4-FFF2-40B4-BE49-F238E27FC236}">
                <a16:creationId xmlns:a16="http://schemas.microsoft.com/office/drawing/2014/main" id="{A662A1DC-6104-4C41-AF9A-803E414420B2}"/>
              </a:ext>
            </a:extLst>
          </p:cNvPr>
          <p:cNvSpPr/>
          <p:nvPr/>
        </p:nvSpPr>
        <p:spPr>
          <a:xfrm>
            <a:off x="7232247" y="4803300"/>
            <a:ext cx="2379562" cy="765313"/>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ZoneTexte 34">
            <a:extLst>
              <a:ext uri="{FF2B5EF4-FFF2-40B4-BE49-F238E27FC236}">
                <a16:creationId xmlns:a16="http://schemas.microsoft.com/office/drawing/2014/main" id="{972B9573-C778-5A48-8C70-183E316205AE}"/>
              </a:ext>
            </a:extLst>
          </p:cNvPr>
          <p:cNvSpPr txBox="1"/>
          <p:nvPr/>
        </p:nvSpPr>
        <p:spPr>
          <a:xfrm>
            <a:off x="7855320" y="4985901"/>
            <a:ext cx="1133415" cy="400110"/>
          </a:xfrm>
          <a:prstGeom prst="rect">
            <a:avLst/>
          </a:prstGeom>
          <a:noFill/>
        </p:spPr>
        <p:txBody>
          <a:bodyPr wrap="square" rtlCol="0">
            <a:spAutoFit/>
          </a:bodyPr>
          <a:lstStyle/>
          <a:p>
            <a:pPr algn="ctr"/>
            <a:r>
              <a:rPr lang="fr-FR" sz="2000" noProof="1"/>
              <a:t>Fold 3</a:t>
            </a:r>
          </a:p>
        </p:txBody>
      </p:sp>
      <p:sp>
        <p:nvSpPr>
          <p:cNvPr id="3" name="Left Brace 2">
            <a:extLst>
              <a:ext uri="{FF2B5EF4-FFF2-40B4-BE49-F238E27FC236}">
                <a16:creationId xmlns:a16="http://schemas.microsoft.com/office/drawing/2014/main" id="{851035E6-1D8F-3748-BB4F-D3AA866E8415}"/>
              </a:ext>
            </a:extLst>
          </p:cNvPr>
          <p:cNvSpPr/>
          <p:nvPr/>
        </p:nvSpPr>
        <p:spPr>
          <a:xfrm rot="5400000">
            <a:off x="5895100" y="995290"/>
            <a:ext cx="283777" cy="714964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ZoneTexte 34">
            <a:extLst>
              <a:ext uri="{FF2B5EF4-FFF2-40B4-BE49-F238E27FC236}">
                <a16:creationId xmlns:a16="http://schemas.microsoft.com/office/drawing/2014/main" id="{A5F8A995-45CE-E84A-8DFE-BD56A344DCBF}"/>
              </a:ext>
            </a:extLst>
          </p:cNvPr>
          <p:cNvSpPr txBox="1"/>
          <p:nvPr/>
        </p:nvSpPr>
        <p:spPr>
          <a:xfrm>
            <a:off x="4560217" y="3843448"/>
            <a:ext cx="2936400" cy="584775"/>
          </a:xfrm>
          <a:prstGeom prst="rect">
            <a:avLst/>
          </a:prstGeom>
          <a:noFill/>
        </p:spPr>
        <p:txBody>
          <a:bodyPr wrap="square" rtlCol="0">
            <a:spAutoFit/>
          </a:bodyPr>
          <a:lstStyle/>
          <a:p>
            <a:pPr algn="ctr"/>
            <a:r>
              <a:rPr lang="fr-FR" sz="3200" b="1" noProof="1"/>
              <a:t>training data </a:t>
            </a:r>
          </a:p>
        </p:txBody>
      </p:sp>
    </p:spTree>
    <p:extLst>
      <p:ext uri="{BB962C8B-B14F-4D97-AF65-F5344CB8AC3E}">
        <p14:creationId xmlns:p14="http://schemas.microsoft.com/office/powerpoint/2010/main" val="1953111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1578</Words>
  <Application>Microsoft Macintosh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38</cp:revision>
  <dcterms:created xsi:type="dcterms:W3CDTF">2021-04-28T17:57:29Z</dcterms:created>
  <dcterms:modified xsi:type="dcterms:W3CDTF">2022-12-30T19:58:05Z</dcterms:modified>
</cp:coreProperties>
</file>