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79" r:id="rId3"/>
    <p:sldId id="288" r:id="rId4"/>
    <p:sldId id="280" r:id="rId5"/>
    <p:sldId id="285" r:id="rId6"/>
    <p:sldId id="287" r:id="rId7"/>
    <p:sldId id="298" r:id="rId8"/>
    <p:sldId id="274" r:id="rId9"/>
    <p:sldId id="289" r:id="rId10"/>
    <p:sldId id="299" r:id="rId11"/>
    <p:sldId id="281" r:id="rId12"/>
    <p:sldId id="260" r:id="rId13"/>
    <p:sldId id="292" r:id="rId14"/>
    <p:sldId id="291" r:id="rId15"/>
    <p:sldId id="294" r:id="rId16"/>
    <p:sldId id="295" r:id="rId17"/>
    <p:sldId id="293" r:id="rId18"/>
    <p:sldId id="296" r:id="rId19"/>
    <p:sldId id="297" r:id="rId20"/>
    <p:sldId id="266" r:id="rId21"/>
    <p:sldId id="290" r:id="rId22"/>
    <p:sldId id="282" r:id="rId23"/>
    <p:sldId id="270" r:id="rId24"/>
    <p:sldId id="272" r:id="rId25"/>
    <p:sldId id="271" r:id="rId26"/>
    <p:sldId id="283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3-us-west-2.amazonaws.com/lab-apps/pix-plot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ignsat40.signsjournal.org/topic-model/" TargetMode="External"/><Relationship Id="rId4" Type="http://schemas.openxmlformats.org/officeDocument/2006/relationships/hyperlink" Target="https://statsmaths.github.io/addi_project/06_interactive_viz/build/?id=2014712029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maths.github.io/dsst389-s2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3283287" y="2435064"/>
            <a:ext cx="5603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noProof="1">
                <a:solidFill>
                  <a:schemeClr val="accent2">
                    <a:lumMod val="75000"/>
                  </a:schemeClr>
                </a:solidFill>
              </a:rPr>
              <a:t>Welcome!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31568" y="21052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Statistical Learning</a:t>
            </a:r>
          </a:p>
        </p:txBody>
      </p:sp>
    </p:spTree>
    <p:extLst>
      <p:ext uri="{BB962C8B-B14F-4D97-AF65-F5344CB8AC3E}">
        <p14:creationId xmlns:p14="http://schemas.microsoft.com/office/powerpoint/2010/main" val="81674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Getting Help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724977" y="1393878"/>
            <a:ext cx="87420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There is usually a lot of time in class and right after class to ask questions and get help with the course material.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 can answer quick questions by email. This is particularly helpful if you have a coding question.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Of course, I am also happy to set up a time to meet outside of class. I don’t have fixed office hours, but generally am free to meet on Mondays and Wednesdays before 1:30pm and after 5:30pm. Just send me an email (ideally the day beforehand) with some times that work for you.</a:t>
            </a:r>
          </a:p>
        </p:txBody>
      </p:sp>
    </p:spTree>
    <p:extLst>
      <p:ext uri="{BB962C8B-B14F-4D97-AF65-F5344CB8AC3E}">
        <p14:creationId xmlns:p14="http://schemas.microsoft.com/office/powerpoint/2010/main" val="272776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2. Course Content</a:t>
            </a:r>
          </a:p>
        </p:txBody>
      </p:sp>
    </p:spTree>
    <p:extLst>
      <p:ext uri="{BB962C8B-B14F-4D97-AF65-F5344CB8AC3E}">
        <p14:creationId xmlns:p14="http://schemas.microsoft.com/office/powerpoint/2010/main" val="411664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Machine Learning?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111589" y="1207799"/>
            <a:ext cx="103619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Machine Learning vs Statistical Learning: different histories but the same thing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Machine Learning (ML) is a branch of artificial intelligence that uses data to create models. Methods mostly fall into three groups: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  	– </a:t>
            </a:r>
            <a:r>
              <a:rPr lang="en-US" sz="2400" b="1" dirty="0"/>
              <a:t>Supervised Learning</a:t>
            </a:r>
            <a:r>
              <a:rPr lang="en-US" sz="2400" dirty="0"/>
              <a:t>:         detect patterns in order to make predictions</a:t>
            </a:r>
          </a:p>
          <a:p>
            <a:pPr algn="just"/>
            <a:r>
              <a:rPr lang="en-US" sz="2400" dirty="0"/>
              <a:t>	                                                   about new data</a:t>
            </a:r>
          </a:p>
          <a:p>
            <a:pPr algn="just"/>
            <a:r>
              <a:rPr lang="en-US" sz="2400" dirty="0"/>
              <a:t>  	– </a:t>
            </a:r>
            <a:r>
              <a:rPr lang="en-US" sz="2400" b="1" dirty="0"/>
              <a:t>Unsupervised Learning</a:t>
            </a:r>
            <a:r>
              <a:rPr lang="en-US" sz="2400" dirty="0"/>
              <a:t>:    detect patterns in order to organize and </a:t>
            </a:r>
          </a:p>
          <a:p>
            <a:pPr algn="just"/>
            <a:r>
              <a:rPr lang="en-US" sz="2400" dirty="0"/>
              <a:t>                                                                 structure data</a:t>
            </a:r>
          </a:p>
          <a:p>
            <a:pPr algn="just"/>
            <a:r>
              <a:rPr lang="en-US" sz="2400" dirty="0"/>
              <a:t>	– </a:t>
            </a:r>
            <a:r>
              <a:rPr lang="en-US" sz="2400" b="1" dirty="0"/>
              <a:t>Reinforcement Learning</a:t>
            </a:r>
            <a:r>
              <a:rPr lang="en-US" sz="2400" dirty="0"/>
              <a:t>: detect patterns in order to make complex</a:t>
            </a:r>
          </a:p>
          <a:p>
            <a:pPr algn="just"/>
            <a:r>
              <a:rPr lang="en-US" sz="2400" dirty="0"/>
              <a:t>                                                                decisions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These are not disjoint areas, though, many tasks require a mixture of methods.</a:t>
            </a:r>
          </a:p>
        </p:txBody>
      </p:sp>
    </p:spTree>
    <p:extLst>
      <p:ext uri="{BB962C8B-B14F-4D97-AF65-F5344CB8AC3E}">
        <p14:creationId xmlns:p14="http://schemas.microsoft.com/office/powerpoint/2010/main" val="204930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Examples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121850" y="1002153"/>
            <a:ext cx="1076535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Here</a:t>
            </a:r>
            <a:r>
              <a:rPr lang="fr-FR" sz="2000" dirty="0"/>
              <a:t> are </a:t>
            </a:r>
            <a:r>
              <a:rPr lang="fr-FR" sz="2000" dirty="0" err="1"/>
              <a:t>some</a:t>
            </a:r>
            <a:r>
              <a:rPr lang="fr-FR" sz="2000" dirty="0"/>
              <a:t> </a:t>
            </a:r>
            <a:r>
              <a:rPr lang="fr-FR" sz="2000" dirty="0" err="1"/>
              <a:t>examples</a:t>
            </a:r>
            <a:r>
              <a:rPr lang="fr-FR" sz="2000" dirty="0"/>
              <a:t> of ML </a:t>
            </a:r>
            <a:r>
              <a:rPr lang="fr-FR" sz="2000" dirty="0" err="1"/>
              <a:t>tasks</a:t>
            </a:r>
            <a:r>
              <a:rPr lang="fr-FR" sz="2000" dirty="0"/>
              <a:t>. </a:t>
            </a:r>
            <a:r>
              <a:rPr lang="fr-FR" sz="2000" dirty="0" err="1"/>
              <a:t>They</a:t>
            </a:r>
            <a:r>
              <a:rPr lang="fr-FR" sz="2000" dirty="0"/>
              <a:t> are </a:t>
            </a:r>
            <a:r>
              <a:rPr lang="fr-FR" sz="2000" dirty="0" err="1"/>
              <a:t>organized</a:t>
            </a:r>
            <a:r>
              <a:rPr lang="fr-FR" sz="2000" dirty="0"/>
              <a:t> by the canonical type of machine </a:t>
            </a:r>
            <a:r>
              <a:rPr lang="fr-FR" sz="2000" dirty="0" err="1"/>
              <a:t>learning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usually</a:t>
            </a:r>
            <a:r>
              <a:rPr lang="fr-FR" sz="2000" dirty="0"/>
              <a:t> </a:t>
            </a:r>
            <a:r>
              <a:rPr lang="fr-FR" sz="2000" dirty="0" err="1"/>
              <a:t>associated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, </a:t>
            </a:r>
            <a:r>
              <a:rPr lang="fr-FR" sz="2000" dirty="0" err="1"/>
              <a:t>though</a:t>
            </a:r>
            <a:r>
              <a:rPr lang="fr-FR" sz="2000" dirty="0"/>
              <a:t> the optimal </a:t>
            </a:r>
            <a:r>
              <a:rPr lang="fr-FR" sz="2000" dirty="0" err="1"/>
              <a:t>approach</a:t>
            </a:r>
            <a:r>
              <a:rPr lang="fr-FR" sz="2000" dirty="0"/>
              <a:t> </a:t>
            </a:r>
            <a:r>
              <a:rPr lang="fr-FR" sz="2000" dirty="0" err="1"/>
              <a:t>may</a:t>
            </a:r>
            <a:r>
              <a:rPr lang="fr-FR" sz="2000" dirty="0"/>
              <a:t> </a:t>
            </a:r>
            <a:r>
              <a:rPr lang="fr-FR" sz="2000" dirty="0" err="1"/>
              <a:t>involve</a:t>
            </a:r>
            <a:r>
              <a:rPr lang="fr-FR" sz="2000" dirty="0"/>
              <a:t> a mixture of </a:t>
            </a:r>
            <a:r>
              <a:rPr lang="fr-FR" sz="2000" dirty="0" err="1"/>
              <a:t>methods</a:t>
            </a:r>
            <a:r>
              <a:rPr lang="fr-FR" sz="2000" dirty="0"/>
              <a:t>.</a:t>
            </a:r>
          </a:p>
          <a:p>
            <a:br>
              <a:rPr lang="fr-FR" sz="2000" dirty="0"/>
            </a:br>
            <a:r>
              <a:rPr lang="fr-FR" sz="2000" b="1" dirty="0" err="1"/>
              <a:t>Supervised</a:t>
            </a:r>
            <a:r>
              <a:rPr lang="fr-FR" sz="2000" b="1" dirty="0"/>
              <a:t> Learning</a:t>
            </a:r>
            <a:endParaRPr lang="fr-FR" sz="2000" dirty="0"/>
          </a:p>
          <a:p>
            <a:r>
              <a:rPr lang="fr-FR" sz="2000" dirty="0"/>
              <a:t>  - </a:t>
            </a:r>
            <a:r>
              <a:rPr lang="fr-FR" sz="2000" dirty="0" err="1"/>
              <a:t>Predict</a:t>
            </a:r>
            <a:r>
              <a:rPr lang="fr-FR" sz="2000" dirty="0"/>
              <a:t> the sale </a:t>
            </a:r>
            <a:r>
              <a:rPr lang="fr-FR" sz="2000" dirty="0" err="1"/>
              <a:t>price</a:t>
            </a:r>
            <a:r>
              <a:rPr lang="fr-FR" sz="2000" dirty="0"/>
              <a:t> of a house </a:t>
            </a:r>
            <a:r>
              <a:rPr lang="fr-FR" sz="2000" dirty="0" err="1"/>
              <a:t>based</a:t>
            </a:r>
            <a:r>
              <a:rPr lang="fr-FR" sz="2000" dirty="0"/>
              <a:t> on </a:t>
            </a:r>
            <a:r>
              <a:rPr lang="fr-FR" sz="2000" dirty="0" err="1"/>
              <a:t>its</a:t>
            </a:r>
            <a:r>
              <a:rPr lang="fr-FR" sz="2000" dirty="0"/>
              <a:t> size and location.</a:t>
            </a:r>
          </a:p>
          <a:p>
            <a:r>
              <a:rPr lang="fr-FR" sz="2000" dirty="0"/>
              <a:t>  - </a:t>
            </a:r>
            <a:r>
              <a:rPr lang="fr-FR" sz="2000" dirty="0" err="1"/>
              <a:t>Predict</a:t>
            </a:r>
            <a:r>
              <a:rPr lang="fr-FR" sz="2000" dirty="0"/>
              <a:t> </a:t>
            </a:r>
            <a:r>
              <a:rPr lang="fr-FR" sz="2000" dirty="0" err="1"/>
              <a:t>whether</a:t>
            </a:r>
            <a:r>
              <a:rPr lang="fr-FR" sz="2000" dirty="0"/>
              <a:t> an email message </a:t>
            </a:r>
            <a:r>
              <a:rPr lang="fr-FR" sz="2000" dirty="0" err="1"/>
              <a:t>should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put </a:t>
            </a:r>
            <a:r>
              <a:rPr lang="fr-FR" sz="2000" dirty="0" err="1"/>
              <a:t>into</a:t>
            </a:r>
            <a:r>
              <a:rPr lang="fr-FR" sz="2000" dirty="0"/>
              <a:t> a </a:t>
            </a:r>
            <a:r>
              <a:rPr lang="fr-FR" sz="2000" dirty="0" err="1"/>
              <a:t>user's</a:t>
            </a:r>
            <a:r>
              <a:rPr lang="fr-FR" sz="2000" dirty="0"/>
              <a:t> spam box.</a:t>
            </a:r>
          </a:p>
          <a:p>
            <a:r>
              <a:rPr lang="fr-FR" sz="2000" dirty="0"/>
              <a:t>  - </a:t>
            </a:r>
            <a:r>
              <a:rPr lang="fr-FR" sz="2000" dirty="0" err="1"/>
              <a:t>Find</a:t>
            </a:r>
            <a:r>
              <a:rPr lang="fr-FR" sz="2000" dirty="0"/>
              <a:t> and </a:t>
            </a:r>
            <a:r>
              <a:rPr lang="fr-FR" sz="2000" dirty="0" err="1"/>
              <a:t>identify</a:t>
            </a:r>
            <a:r>
              <a:rPr lang="fr-FR" sz="2000" dirty="0"/>
              <a:t> all the faces </a:t>
            </a:r>
            <a:r>
              <a:rPr lang="fr-FR" sz="2000" dirty="0" err="1"/>
              <a:t>found</a:t>
            </a:r>
            <a:r>
              <a:rPr lang="fr-FR" sz="2000" dirty="0"/>
              <a:t> in a </a:t>
            </a:r>
            <a:r>
              <a:rPr lang="fr-FR" sz="2000" dirty="0" err="1"/>
              <a:t>video</a:t>
            </a:r>
            <a:r>
              <a:rPr lang="fr-FR" sz="2000" dirty="0"/>
              <a:t> </a:t>
            </a:r>
            <a:r>
              <a:rPr lang="fr-FR" sz="2000" dirty="0" err="1"/>
              <a:t>feed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r>
              <a:rPr lang="fr-FR" sz="2000" b="1" dirty="0" err="1"/>
              <a:t>Unsupervised</a:t>
            </a:r>
            <a:r>
              <a:rPr lang="fr-FR" sz="2000" b="1" dirty="0"/>
              <a:t> Learning</a:t>
            </a:r>
            <a:endParaRPr lang="fr-FR" sz="2000" dirty="0"/>
          </a:p>
          <a:p>
            <a:r>
              <a:rPr lang="fr-FR" sz="2000" dirty="0"/>
              <a:t>- Cluster a collection of news </a:t>
            </a:r>
            <a:r>
              <a:rPr lang="fr-FR" sz="2000" dirty="0" err="1"/>
              <a:t>paper</a:t>
            </a:r>
            <a:r>
              <a:rPr lang="fr-FR" sz="2000" dirty="0"/>
              <a:t> articles by </a:t>
            </a:r>
            <a:r>
              <a:rPr lang="fr-FR" sz="2000" dirty="0" err="1"/>
              <a:t>themes</a:t>
            </a:r>
            <a:r>
              <a:rPr lang="fr-FR" sz="2000" dirty="0"/>
              <a:t>.</a:t>
            </a:r>
          </a:p>
          <a:p>
            <a:r>
              <a:rPr lang="fr-FR" sz="2000" dirty="0"/>
              <a:t>- </a:t>
            </a:r>
            <a:r>
              <a:rPr lang="fr-FR" sz="2000" dirty="0" err="1"/>
              <a:t>Find</a:t>
            </a:r>
            <a:r>
              <a:rPr lang="fr-FR" sz="2000" dirty="0"/>
              <a:t> and </a:t>
            </a:r>
            <a:r>
              <a:rPr lang="fr-FR" sz="2000" dirty="0" err="1"/>
              <a:t>recommend</a:t>
            </a:r>
            <a:r>
              <a:rPr lang="fr-FR" sz="2000" dirty="0"/>
              <a:t> </a:t>
            </a:r>
            <a:r>
              <a:rPr lang="fr-FR" sz="2000" dirty="0" err="1"/>
              <a:t>similar</a:t>
            </a:r>
            <a:r>
              <a:rPr lang="fr-FR" sz="2000" dirty="0"/>
              <a:t> </a:t>
            </a:r>
            <a:r>
              <a:rPr lang="fr-FR" sz="2000" dirty="0" err="1"/>
              <a:t>products</a:t>
            </a:r>
            <a:r>
              <a:rPr lang="fr-FR" sz="2000" dirty="0"/>
              <a:t> to </a:t>
            </a:r>
            <a:r>
              <a:rPr lang="fr-FR" sz="2000" dirty="0" err="1"/>
              <a:t>users</a:t>
            </a:r>
            <a:r>
              <a:rPr lang="fr-FR" sz="2000" dirty="0"/>
              <a:t> on a digital commerce </a:t>
            </a:r>
            <a:r>
              <a:rPr lang="fr-FR" sz="2000" dirty="0" err="1"/>
              <a:t>website</a:t>
            </a:r>
            <a:r>
              <a:rPr lang="fr-FR" sz="2000" dirty="0"/>
              <a:t>.</a:t>
            </a:r>
          </a:p>
          <a:p>
            <a:r>
              <a:rPr lang="fr-FR" sz="2000" dirty="0"/>
              <a:t>- Flag </a:t>
            </a:r>
            <a:r>
              <a:rPr lang="fr-FR" sz="2000" dirty="0" err="1"/>
              <a:t>suspicious</a:t>
            </a:r>
            <a:r>
              <a:rPr lang="fr-FR" sz="2000" dirty="0"/>
              <a:t> </a:t>
            </a:r>
            <a:r>
              <a:rPr lang="fr-FR" sz="2000" dirty="0" err="1"/>
              <a:t>product</a:t>
            </a:r>
            <a:r>
              <a:rPr lang="fr-FR" sz="2000" dirty="0"/>
              <a:t> </a:t>
            </a:r>
            <a:r>
              <a:rPr lang="fr-FR" sz="2000" dirty="0" err="1"/>
              <a:t>reviews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should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manually</a:t>
            </a:r>
            <a:r>
              <a:rPr lang="fr-FR" sz="2000" dirty="0"/>
              <a:t> </a:t>
            </a:r>
            <a:r>
              <a:rPr lang="fr-FR" sz="2000" dirty="0" err="1"/>
              <a:t>investigated</a:t>
            </a:r>
            <a:r>
              <a:rPr lang="fr-FR" sz="2000" dirty="0"/>
              <a:t> for </a:t>
            </a:r>
            <a:r>
              <a:rPr lang="fr-FR" sz="2000" dirty="0" err="1"/>
              <a:t>fraud</a:t>
            </a:r>
            <a:r>
              <a:rPr lang="fr-FR" sz="2000" dirty="0"/>
              <a:t>.</a:t>
            </a:r>
          </a:p>
          <a:p>
            <a:endParaRPr lang="fr-FR" sz="2000" b="1" dirty="0"/>
          </a:p>
          <a:p>
            <a:r>
              <a:rPr lang="fr-FR" sz="2000" b="1" dirty="0" err="1"/>
              <a:t>Reinforcement</a:t>
            </a:r>
            <a:r>
              <a:rPr lang="fr-FR" sz="2000" b="1" dirty="0"/>
              <a:t> Learning</a:t>
            </a:r>
            <a:endParaRPr lang="fr-FR" sz="2000" dirty="0"/>
          </a:p>
          <a:p>
            <a:r>
              <a:rPr lang="fr-FR" sz="2000" dirty="0"/>
              <a:t>- </a:t>
            </a:r>
            <a:r>
              <a:rPr lang="fr-FR" sz="2000" dirty="0" err="1"/>
              <a:t>Build</a:t>
            </a:r>
            <a:r>
              <a:rPr lang="fr-FR" sz="2000" dirty="0"/>
              <a:t> an </a:t>
            </a:r>
            <a:r>
              <a:rPr lang="fr-FR" sz="2000" dirty="0" err="1"/>
              <a:t>algorithm</a:t>
            </a:r>
            <a:r>
              <a:rPr lang="fr-FR" sz="2000" dirty="0"/>
              <a:t> to </a:t>
            </a:r>
            <a:r>
              <a:rPr lang="fr-FR" sz="2000" dirty="0" err="1"/>
              <a:t>play</a:t>
            </a:r>
            <a:r>
              <a:rPr lang="fr-FR" sz="2000" dirty="0"/>
              <a:t> a </a:t>
            </a:r>
            <a:r>
              <a:rPr lang="fr-FR" sz="2000" dirty="0" err="1"/>
              <a:t>game</a:t>
            </a:r>
            <a:r>
              <a:rPr lang="fr-FR" sz="2000" dirty="0"/>
              <a:t>, </a:t>
            </a:r>
            <a:r>
              <a:rPr lang="fr-FR" sz="2000" dirty="0" err="1"/>
              <a:t>such</a:t>
            </a:r>
            <a:r>
              <a:rPr lang="fr-FR" sz="2000" dirty="0"/>
              <a:t> as </a:t>
            </a:r>
            <a:r>
              <a:rPr lang="fr-FR" sz="2000" dirty="0" err="1"/>
              <a:t>checkers</a:t>
            </a:r>
            <a:r>
              <a:rPr lang="fr-FR" sz="2000" dirty="0"/>
              <a:t> or </a:t>
            </a:r>
            <a:r>
              <a:rPr lang="fr-FR" sz="2000" dirty="0" err="1"/>
              <a:t>chess</a:t>
            </a:r>
            <a:r>
              <a:rPr lang="fr-FR" sz="2000" dirty="0"/>
              <a:t>, </a:t>
            </a:r>
            <a:r>
              <a:rPr lang="fr-FR" sz="2000" dirty="0" err="1"/>
              <a:t>against</a:t>
            </a:r>
            <a:r>
              <a:rPr lang="fr-FR" sz="2000" dirty="0"/>
              <a:t> a </a:t>
            </a:r>
            <a:r>
              <a:rPr lang="fr-FR" sz="2000" dirty="0" err="1"/>
              <a:t>human</a:t>
            </a:r>
            <a:r>
              <a:rPr lang="fr-FR" sz="2000" dirty="0"/>
              <a:t>.</a:t>
            </a:r>
          </a:p>
          <a:p>
            <a:r>
              <a:rPr lang="fr-FR" sz="2000" dirty="0"/>
              <a:t>- </a:t>
            </a:r>
            <a:r>
              <a:rPr lang="fr-FR" sz="2000" dirty="0" err="1"/>
              <a:t>Determine</a:t>
            </a:r>
            <a:r>
              <a:rPr lang="fr-FR" sz="2000" dirty="0"/>
              <a:t> a </a:t>
            </a:r>
            <a:r>
              <a:rPr lang="fr-FR" sz="2000" dirty="0" err="1"/>
              <a:t>way</a:t>
            </a:r>
            <a:r>
              <a:rPr lang="fr-FR" sz="2000" dirty="0"/>
              <a:t> to </a:t>
            </a:r>
            <a:r>
              <a:rPr lang="fr-FR" sz="2000" dirty="0" err="1"/>
              <a:t>optimally</a:t>
            </a:r>
            <a:r>
              <a:rPr lang="fr-FR" sz="2000" dirty="0"/>
              <a:t> </a:t>
            </a:r>
            <a:r>
              <a:rPr lang="fr-FR" sz="2000" dirty="0" err="1"/>
              <a:t>schedule</a:t>
            </a:r>
            <a:r>
              <a:rPr lang="fr-FR" sz="2000" dirty="0"/>
              <a:t> </a:t>
            </a:r>
            <a:r>
              <a:rPr lang="fr-FR" sz="2000" dirty="0" err="1"/>
              <a:t>elevators</a:t>
            </a:r>
            <a:r>
              <a:rPr lang="fr-FR" sz="2000" dirty="0"/>
              <a:t> in a large office building.</a:t>
            </a:r>
          </a:p>
          <a:p>
            <a:r>
              <a:rPr lang="fr-FR" sz="2000" dirty="0"/>
              <a:t>- Program a self-</a:t>
            </a:r>
            <a:r>
              <a:rPr lang="fr-FR" sz="2000" dirty="0" err="1"/>
              <a:t>driving</a:t>
            </a:r>
            <a:r>
              <a:rPr lang="fr-FR" sz="2000" dirty="0"/>
              <a:t> car.</a:t>
            </a:r>
          </a:p>
        </p:txBody>
      </p:sp>
    </p:spTree>
    <p:extLst>
      <p:ext uri="{BB962C8B-B14F-4D97-AF65-F5344CB8AC3E}">
        <p14:creationId xmlns:p14="http://schemas.microsoft.com/office/powerpoint/2010/main" val="706004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Teaching 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111589" y="1207799"/>
            <a:ext cx="103619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There are three different approaches to teaching machine learning: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     </a:t>
            </a:r>
            <a:r>
              <a:rPr lang="en-US" sz="2400" b="1" dirty="0"/>
              <a:t>Mathematical Approach </a:t>
            </a:r>
            <a:r>
              <a:rPr lang="en-US" sz="2400" dirty="0"/>
              <a:t>Focus on theoretical properties of various methods,</a:t>
            </a:r>
          </a:p>
          <a:p>
            <a:pPr algn="just"/>
            <a:r>
              <a:rPr lang="en-US" sz="2400" dirty="0"/>
              <a:t>           using the language of probability and numerical analysis.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     CS/Engineering Approach </a:t>
            </a:r>
            <a:r>
              <a:rPr lang="en-US" sz="2400" dirty="0"/>
              <a:t>Focus on implementation and performance of</a:t>
            </a:r>
          </a:p>
          <a:p>
            <a:pPr algn="just"/>
            <a:r>
              <a:rPr lang="en-US" sz="2400" dirty="0"/>
              <a:t>          ML techniques and algorithms.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    </a:t>
            </a:r>
            <a:r>
              <a:rPr lang="en-US" sz="2400" b="1" dirty="0"/>
              <a:t>Data Science Approach </a:t>
            </a:r>
            <a:r>
              <a:rPr lang="en-US" sz="2400" dirty="0"/>
              <a:t>Focus on the application of ML techniques in order</a:t>
            </a:r>
          </a:p>
          <a:p>
            <a:pPr algn="just"/>
            <a:r>
              <a:rPr lang="en-US" sz="2400" dirty="0"/>
              <a:t>           to understand complex datasets.</a:t>
            </a:r>
          </a:p>
          <a:p>
            <a:pPr algn="just"/>
            <a:endParaRPr lang="en-US" sz="2400" dirty="0"/>
          </a:p>
          <a:p>
            <a:r>
              <a:rPr lang="fr-FR" sz="2400" dirty="0"/>
              <a:t>This course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take</a:t>
            </a:r>
            <a:r>
              <a:rPr lang="fr-FR" sz="2400" dirty="0"/>
              <a:t> the </a:t>
            </a:r>
            <a:r>
              <a:rPr lang="fr-FR" sz="2400" b="1" dirty="0"/>
              <a:t>Data Science </a:t>
            </a:r>
            <a:r>
              <a:rPr lang="fr-FR" sz="2400" b="1" dirty="0" err="1"/>
              <a:t>Approach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4887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What will you learn?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752361" y="1654113"/>
            <a:ext cx="10938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</a:t>
            </a:r>
            <a:r>
              <a:rPr lang="fr-FR" sz="2400" dirty="0" err="1"/>
              <a:t>understand</a:t>
            </a:r>
            <a:r>
              <a:rPr lang="fr-FR" sz="2400" dirty="0"/>
              <a:t> the </a:t>
            </a:r>
            <a:r>
              <a:rPr lang="fr-FR" sz="2400" dirty="0" err="1"/>
              <a:t>terminology</a:t>
            </a:r>
            <a:r>
              <a:rPr lang="fr-FR" sz="2400" dirty="0"/>
              <a:t> of </a:t>
            </a:r>
            <a:r>
              <a:rPr lang="fr-FR" sz="2400" dirty="0" err="1"/>
              <a:t>predictive</a:t>
            </a:r>
            <a:r>
              <a:rPr lang="fr-FR" sz="2400" dirty="0"/>
              <a:t> and </a:t>
            </a:r>
            <a:r>
              <a:rPr lang="fr-FR" sz="2400" dirty="0" err="1"/>
              <a:t>unsupervised</a:t>
            </a:r>
            <a:r>
              <a:rPr lang="fr-FR" sz="2400" dirty="0"/>
              <a:t> ML </a:t>
            </a:r>
            <a:r>
              <a:rPr lang="fr-FR" sz="2400" dirty="0" err="1"/>
              <a:t>methods</a:t>
            </a:r>
            <a:endParaRPr lang="fr-FR" sz="2400" dirty="0"/>
          </a:p>
          <a:p>
            <a:r>
              <a:rPr lang="fr-FR" sz="2400" dirty="0"/>
              <a:t>- how to </a:t>
            </a:r>
            <a:r>
              <a:rPr lang="fr-FR" sz="2400" dirty="0" err="1"/>
              <a:t>apply</a:t>
            </a:r>
            <a:r>
              <a:rPr lang="fr-FR" sz="2400" dirty="0"/>
              <a:t> a set of </a:t>
            </a:r>
            <a:r>
              <a:rPr lang="fr-FR" sz="2400" dirty="0" err="1"/>
              <a:t>methods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the open-source R </a:t>
            </a:r>
            <a:r>
              <a:rPr lang="fr-FR" sz="2400" dirty="0" err="1"/>
              <a:t>programming</a:t>
            </a:r>
            <a:r>
              <a:rPr lang="fr-FR" sz="2400" dirty="0"/>
              <a:t> </a:t>
            </a:r>
            <a:r>
              <a:rPr lang="fr-FR" sz="2400" dirty="0" err="1"/>
              <a:t>language</a:t>
            </a:r>
            <a:endParaRPr lang="fr-FR" sz="2400" dirty="0"/>
          </a:p>
          <a:p>
            <a:r>
              <a:rPr lang="fr-FR" sz="2400" dirty="0"/>
              <a:t>- how to use and </a:t>
            </a:r>
            <a:r>
              <a:rPr lang="fr-FR" sz="2400" dirty="0" err="1"/>
              <a:t>understand</a:t>
            </a:r>
            <a:r>
              <a:rPr lang="fr-FR" sz="2400" dirty="0"/>
              <a:t> a </a:t>
            </a:r>
            <a:r>
              <a:rPr lang="fr-FR" sz="2400" dirty="0" err="1"/>
              <a:t>core</a:t>
            </a:r>
            <a:r>
              <a:rPr lang="fr-FR" sz="2400" dirty="0"/>
              <a:t> set of </a:t>
            </a:r>
            <a:r>
              <a:rPr lang="fr-FR" sz="2400" dirty="0" err="1"/>
              <a:t>general-purpose</a:t>
            </a:r>
            <a:r>
              <a:rPr lang="fr-FR" sz="2400" dirty="0"/>
              <a:t>, </a:t>
            </a:r>
            <a:r>
              <a:rPr lang="fr-FR" sz="2400" dirty="0" err="1"/>
              <a:t>interpretable</a:t>
            </a:r>
            <a:r>
              <a:rPr lang="fr-FR" sz="2400" dirty="0"/>
              <a:t> ML </a:t>
            </a:r>
            <a:r>
              <a:rPr lang="fr-FR" sz="2400" dirty="0" err="1"/>
              <a:t>methods</a:t>
            </a:r>
            <a:endParaRPr lang="fr-FR" sz="2400" dirty="0"/>
          </a:p>
          <a:p>
            <a:r>
              <a:rPr lang="fr-FR" sz="2400" dirty="0"/>
              <a:t>- how to use and </a:t>
            </a:r>
            <a:r>
              <a:rPr lang="fr-FR" sz="2400" dirty="0" err="1"/>
              <a:t>understand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specific</a:t>
            </a:r>
            <a:r>
              <a:rPr lang="fr-FR" sz="2400" dirty="0"/>
              <a:t> </a:t>
            </a:r>
            <a:r>
              <a:rPr lang="fr-FR" sz="2400" dirty="0" err="1"/>
              <a:t>methods</a:t>
            </a:r>
            <a:r>
              <a:rPr lang="fr-FR" sz="2400" dirty="0"/>
              <a:t> for </a:t>
            </a:r>
            <a:r>
              <a:rPr lang="fr-FR" sz="2400" dirty="0" err="1"/>
              <a:t>working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textual</a:t>
            </a:r>
            <a:r>
              <a:rPr lang="fr-FR" sz="2400" dirty="0"/>
              <a:t> data</a:t>
            </a:r>
          </a:p>
          <a:p>
            <a:r>
              <a:rPr lang="fr-FR" sz="2400" dirty="0"/>
              <a:t>- how to </a:t>
            </a:r>
            <a:r>
              <a:rPr lang="fr-FR" sz="2400" dirty="0" err="1"/>
              <a:t>summarise</a:t>
            </a:r>
            <a:r>
              <a:rPr lang="fr-FR" sz="2400" dirty="0"/>
              <a:t> and </a:t>
            </a:r>
            <a:r>
              <a:rPr lang="fr-FR" sz="2400" dirty="0" err="1"/>
              <a:t>present</a:t>
            </a:r>
            <a:r>
              <a:rPr lang="fr-FR" sz="2400" dirty="0"/>
              <a:t> the </a:t>
            </a:r>
            <a:r>
              <a:rPr lang="fr-FR" sz="2400" dirty="0" err="1"/>
              <a:t>results</a:t>
            </a:r>
            <a:r>
              <a:rPr lang="fr-FR" sz="2400" dirty="0"/>
              <a:t> of an </a:t>
            </a:r>
            <a:r>
              <a:rPr lang="fr-FR" sz="2400" dirty="0" err="1"/>
              <a:t>exploratory</a:t>
            </a:r>
            <a:r>
              <a:rPr lang="fr-FR" sz="2400" dirty="0"/>
              <a:t> </a:t>
            </a:r>
            <a:r>
              <a:rPr lang="fr-FR" sz="2400" dirty="0" err="1"/>
              <a:t>analysis</a:t>
            </a:r>
            <a:r>
              <a:rPr lang="fr-FR" sz="2400" dirty="0"/>
              <a:t> of data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integrates</a:t>
            </a:r>
            <a:r>
              <a:rPr lang="fr-FR" sz="2400" dirty="0"/>
              <a:t> ML </a:t>
            </a:r>
            <a:r>
              <a:rPr lang="fr-FR" sz="2400" dirty="0" err="1"/>
              <a:t>methods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3118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777724" y="263351"/>
            <a:ext cx="8636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What won't you (directly) learn?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276360" y="1807825"/>
            <a:ext cx="81630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- a </a:t>
            </a:r>
            <a:r>
              <a:rPr lang="fr-FR" sz="2800" dirty="0" err="1"/>
              <a:t>laundry-list</a:t>
            </a:r>
            <a:r>
              <a:rPr lang="fr-FR" sz="2800" dirty="0"/>
              <a:t> of </a:t>
            </a:r>
            <a:r>
              <a:rPr lang="fr-FR" sz="2800" dirty="0" err="1"/>
              <a:t>dozens</a:t>
            </a:r>
            <a:r>
              <a:rPr lang="fr-FR" sz="2800" dirty="0"/>
              <a:t> of ML </a:t>
            </a:r>
            <a:r>
              <a:rPr lang="fr-FR" sz="2800" dirty="0" err="1"/>
              <a:t>methods</a:t>
            </a:r>
            <a:endParaRPr lang="fr-FR" sz="2800" dirty="0"/>
          </a:p>
          <a:p>
            <a:r>
              <a:rPr lang="fr-FR" sz="2800" dirty="0"/>
              <a:t>- </a:t>
            </a:r>
            <a:r>
              <a:rPr lang="fr-FR" sz="2800" dirty="0" err="1"/>
              <a:t>theoretical</a:t>
            </a:r>
            <a:r>
              <a:rPr lang="fr-FR" sz="2800" dirty="0"/>
              <a:t> justification/</a:t>
            </a:r>
            <a:r>
              <a:rPr lang="fr-FR" sz="2800" dirty="0" err="1"/>
              <a:t>analysis</a:t>
            </a:r>
            <a:r>
              <a:rPr lang="fr-FR" sz="2800" dirty="0"/>
              <a:t> of ML </a:t>
            </a:r>
            <a:r>
              <a:rPr lang="fr-FR" sz="2800" dirty="0" err="1"/>
              <a:t>methods</a:t>
            </a:r>
            <a:endParaRPr lang="fr-FR" sz="2800" dirty="0"/>
          </a:p>
          <a:p>
            <a:r>
              <a:rPr lang="fr-FR" sz="2800" dirty="0"/>
              <a:t>- </a:t>
            </a:r>
            <a:r>
              <a:rPr lang="fr-FR" sz="2800" dirty="0" err="1"/>
              <a:t>implementation</a:t>
            </a:r>
            <a:r>
              <a:rPr lang="fr-FR" sz="2800" dirty="0"/>
              <a:t> </a:t>
            </a:r>
            <a:r>
              <a:rPr lang="fr-FR" sz="2800" dirty="0" err="1"/>
              <a:t>details</a:t>
            </a:r>
            <a:r>
              <a:rPr lang="fr-FR" sz="2800" dirty="0"/>
              <a:t> of ML </a:t>
            </a:r>
            <a:r>
              <a:rPr lang="fr-FR" sz="2800" dirty="0" err="1"/>
              <a:t>methods</a:t>
            </a:r>
            <a:endParaRPr lang="fr-FR" sz="2800" dirty="0"/>
          </a:p>
          <a:p>
            <a:r>
              <a:rPr lang="fr-FR" sz="2800" dirty="0"/>
              <a:t>- a full introduction to R</a:t>
            </a:r>
          </a:p>
          <a:p>
            <a:r>
              <a:rPr lang="fr-FR" sz="2800" dirty="0"/>
              <a:t>- </a:t>
            </a:r>
            <a:r>
              <a:rPr lang="fr-FR" sz="2800" dirty="0" err="1"/>
              <a:t>deep</a:t>
            </a:r>
            <a:r>
              <a:rPr lang="fr-FR" sz="2800" dirty="0"/>
              <a:t> </a:t>
            </a:r>
            <a:r>
              <a:rPr lang="fr-FR" sz="2800" dirty="0" err="1"/>
              <a:t>learning</a:t>
            </a:r>
            <a:r>
              <a:rPr lang="fr-FR" sz="2800" dirty="0"/>
              <a:t> </a:t>
            </a:r>
            <a:r>
              <a:rPr lang="fr-FR" sz="2800" dirty="0" err="1"/>
              <a:t>models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0594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Project Oriented Class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111589" y="1545256"/>
            <a:ext cx="103619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order to embody the data science approach, this course is centered around four projects.</a:t>
            </a:r>
          </a:p>
          <a:p>
            <a:pPr algn="just"/>
            <a:endParaRPr lang="en-US" sz="2400" dirty="0"/>
          </a:p>
          <a:p>
            <a:pPr algn="just"/>
            <a:r>
              <a:rPr lang="fr-FR" sz="2400" dirty="0"/>
              <a:t>The </a:t>
            </a:r>
            <a:r>
              <a:rPr lang="fr-FR" sz="2400" dirty="0" err="1"/>
              <a:t>primary</a:t>
            </a:r>
            <a:r>
              <a:rPr lang="fr-FR" sz="2400" dirty="0"/>
              <a:t> goal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learning</a:t>
            </a:r>
            <a:r>
              <a:rPr lang="fr-FR" sz="2400" dirty="0"/>
              <a:t> how to use machine </a:t>
            </a:r>
            <a:r>
              <a:rPr lang="fr-FR" sz="2400" dirty="0" err="1"/>
              <a:t>learning</a:t>
            </a:r>
            <a:r>
              <a:rPr lang="fr-FR" sz="2400" dirty="0"/>
              <a:t> </a:t>
            </a:r>
            <a:r>
              <a:rPr lang="fr-FR" sz="2400" dirty="0" err="1"/>
              <a:t>algorithms</a:t>
            </a:r>
            <a:r>
              <a:rPr lang="fr-FR" sz="2400" dirty="0"/>
              <a:t> to tell a story about data.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get</a:t>
            </a:r>
            <a:r>
              <a:rPr lang="fr-FR" sz="2400" dirty="0"/>
              <a:t> a lot of practice </a:t>
            </a:r>
            <a:r>
              <a:rPr lang="fr-FR" sz="2400" dirty="0" err="1"/>
              <a:t>doing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.</a:t>
            </a:r>
          </a:p>
          <a:p>
            <a:pPr algn="just"/>
            <a:endParaRPr lang="fr-FR" sz="2400" dirty="0"/>
          </a:p>
          <a:p>
            <a:pPr algn="just"/>
            <a:r>
              <a:rPr lang="fr-FR" sz="2400" dirty="0"/>
              <a:t>Our </a:t>
            </a:r>
            <a:r>
              <a:rPr lang="fr-FR" sz="2400" dirty="0" err="1"/>
              <a:t>primary</a:t>
            </a:r>
            <a:r>
              <a:rPr lang="fr-FR" sz="2400" dirty="0"/>
              <a:t> focus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on </a:t>
            </a:r>
            <a:r>
              <a:rPr lang="fr-FR" sz="2400" dirty="0" err="1"/>
              <a:t>text</a:t>
            </a:r>
            <a:r>
              <a:rPr lang="fr-FR" sz="2400" dirty="0"/>
              <a:t> </a:t>
            </a:r>
            <a:r>
              <a:rPr lang="fr-FR" sz="2400" dirty="0" err="1"/>
              <a:t>analysis</a:t>
            </a:r>
            <a:r>
              <a:rPr lang="fr-FR" sz="2400" dirty="0"/>
              <a:t>. In addition to </a:t>
            </a:r>
            <a:r>
              <a:rPr lang="fr-FR" sz="2400" dirty="0" err="1"/>
              <a:t>being</a:t>
            </a:r>
            <a:r>
              <a:rPr lang="fr-FR" sz="2400" dirty="0"/>
              <a:t> </a:t>
            </a:r>
            <a:r>
              <a:rPr lang="fr-FR" sz="2400" dirty="0" err="1"/>
              <a:t>generally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 and one of </a:t>
            </a:r>
            <a:r>
              <a:rPr lang="fr-FR" sz="2400" dirty="0" err="1"/>
              <a:t>my</a:t>
            </a:r>
            <a:r>
              <a:rPr lang="fr-FR" sz="2400" dirty="0"/>
              <a:t> </a:t>
            </a:r>
            <a:r>
              <a:rPr lang="fr-FR" sz="2400" dirty="0" err="1"/>
              <a:t>research</a:t>
            </a:r>
            <a:r>
              <a:rPr lang="fr-FR" sz="2400" dirty="0"/>
              <a:t> areas,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application </a:t>
            </a:r>
            <a:r>
              <a:rPr lang="fr-FR" sz="2400" dirty="0" err="1"/>
              <a:t>domain</a:t>
            </a:r>
            <a:r>
              <a:rPr lang="fr-FR" sz="2400" dirty="0"/>
              <a:t> for a first course in machine </a:t>
            </a:r>
            <a:r>
              <a:rPr lang="fr-FR" sz="2400" dirty="0" err="1"/>
              <a:t>learning</a:t>
            </a:r>
            <a:r>
              <a:rPr lang="fr-FR" sz="2400" dirty="0"/>
              <a:t>.</a:t>
            </a:r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85372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Example Projects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541533" y="1698838"/>
            <a:ext cx="11582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Here</a:t>
            </a:r>
            <a:r>
              <a:rPr lang="fr-FR" sz="2400" dirty="0"/>
              <a:t> are </a:t>
            </a:r>
            <a:r>
              <a:rPr lang="fr-FR" sz="2400" dirty="0" err="1"/>
              <a:t>some</a:t>
            </a:r>
            <a:r>
              <a:rPr lang="fr-FR" sz="2400" dirty="0"/>
              <a:t> digital </a:t>
            </a:r>
            <a:r>
              <a:rPr lang="fr-FR" sz="2400" dirty="0" err="1"/>
              <a:t>projects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highlight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the data science </a:t>
            </a:r>
            <a:r>
              <a:rPr lang="fr-FR" sz="2400" dirty="0" err="1"/>
              <a:t>approach</a:t>
            </a:r>
            <a:r>
              <a:rPr lang="fr-FR" sz="2400" dirty="0"/>
              <a:t> to machine </a:t>
            </a:r>
            <a:r>
              <a:rPr lang="fr-FR" sz="2400" dirty="0" err="1"/>
              <a:t>learning</a:t>
            </a:r>
            <a:r>
              <a:rPr lang="fr-FR" sz="2400" dirty="0"/>
              <a:t> </a:t>
            </a:r>
            <a:r>
              <a:rPr lang="fr-FR" sz="2400" dirty="0" err="1"/>
              <a:t>can</a:t>
            </a:r>
            <a:r>
              <a:rPr lang="fr-FR" sz="2400" dirty="0"/>
              <a:t> do:</a:t>
            </a:r>
          </a:p>
          <a:p>
            <a:endParaRPr lang="fr-FR" sz="2400" dirty="0"/>
          </a:p>
          <a:p>
            <a:r>
              <a:rPr lang="fr-FR" sz="2400" dirty="0"/>
              <a:t>- </a:t>
            </a:r>
            <a:r>
              <a:rPr lang="fr-FR" sz="2400" b="1" dirty="0" err="1"/>
              <a:t>pixplot</a:t>
            </a:r>
            <a:r>
              <a:rPr lang="fr-FR" sz="2400" dirty="0"/>
              <a:t>: </a:t>
            </a:r>
            <a:r>
              <a:rPr lang="fr-FR" sz="2400" dirty="0">
                <a:hlinkClick r:id="rId3"/>
              </a:rPr>
              <a:t>https://s3-us-west-2.amazonaws.com/lab-apps/pix-plot/index.html</a:t>
            </a:r>
            <a:r>
              <a:rPr lang="fr-FR" sz="2400" dirty="0"/>
              <a:t> </a:t>
            </a:r>
          </a:p>
          <a:p>
            <a:r>
              <a:rPr lang="fr-FR" sz="2400" dirty="0"/>
              <a:t>- </a:t>
            </a:r>
            <a:r>
              <a:rPr lang="fr-FR" sz="2400" b="1" dirty="0" err="1"/>
              <a:t>addi</a:t>
            </a:r>
            <a:r>
              <a:rPr lang="fr-FR" sz="2400" b="1" dirty="0"/>
              <a:t>: </a:t>
            </a:r>
            <a:r>
              <a:rPr lang="fr-FR" sz="2400" dirty="0">
                <a:hlinkClick r:id="rId4"/>
              </a:rPr>
              <a:t>https://statsmaths.github.io/addi_project/06_interactive_viz/build/?id=2014712029</a:t>
            </a:r>
            <a:r>
              <a:rPr lang="fr-FR" sz="2400" dirty="0"/>
              <a:t> </a:t>
            </a:r>
          </a:p>
          <a:p>
            <a:r>
              <a:rPr lang="fr-FR" sz="2400" dirty="0"/>
              <a:t>- </a:t>
            </a:r>
            <a:r>
              <a:rPr lang="fr-FR" sz="2400" b="1" dirty="0"/>
              <a:t>signsat40: </a:t>
            </a:r>
            <a:r>
              <a:rPr lang="fr-FR" sz="2400" dirty="0">
                <a:hlinkClick r:id="rId5"/>
              </a:rPr>
              <a:t>http://signsat40.signsjournal.org/topic-model/</a:t>
            </a: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9392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Project Format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111589" y="1545256"/>
            <a:ext cx="103619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</a:t>
            </a:r>
            <a:r>
              <a:rPr lang="fr-FR" sz="2400" dirty="0" err="1"/>
              <a:t>projects</a:t>
            </a:r>
            <a:r>
              <a:rPr lang="fr-FR" sz="2400" dirty="0"/>
              <a:t> </a:t>
            </a:r>
            <a:r>
              <a:rPr lang="fr-FR" sz="2400" dirty="0" err="1"/>
              <a:t>take</a:t>
            </a:r>
            <a:r>
              <a:rPr lang="fr-FR" sz="2400" dirty="0"/>
              <a:t> the </a:t>
            </a:r>
            <a:r>
              <a:rPr lang="fr-FR" sz="2400" dirty="0" err="1"/>
              <a:t>form</a:t>
            </a:r>
            <a:r>
              <a:rPr lang="fr-FR" sz="2400" dirty="0"/>
              <a:t> of a short </a:t>
            </a:r>
            <a:r>
              <a:rPr lang="fr-FR" sz="2400" dirty="0" err="1"/>
              <a:t>presentation</a:t>
            </a:r>
            <a:r>
              <a:rPr lang="fr-FR" sz="2400" dirty="0"/>
              <a:t>. </a:t>
            </a:r>
            <a:r>
              <a:rPr lang="fr-FR" sz="2400" dirty="0" err="1"/>
              <a:t>Rather</a:t>
            </a:r>
            <a:r>
              <a:rPr lang="fr-FR" sz="2400" dirty="0"/>
              <a:t> </a:t>
            </a:r>
            <a:r>
              <a:rPr lang="fr-FR" sz="2400" dirty="0" err="1"/>
              <a:t>than</a:t>
            </a:r>
            <a:r>
              <a:rPr lang="fr-FR" sz="2400" dirty="0"/>
              <a:t> a </a:t>
            </a:r>
            <a:r>
              <a:rPr lang="fr-FR" sz="2400" dirty="0" err="1"/>
              <a:t>textual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-up, I </a:t>
            </a:r>
            <a:r>
              <a:rPr lang="fr-FR" sz="2400" dirty="0" err="1"/>
              <a:t>want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to focus on </a:t>
            </a:r>
            <a:r>
              <a:rPr lang="fr-FR" sz="2400" dirty="0" err="1"/>
              <a:t>producing</a:t>
            </a:r>
            <a:r>
              <a:rPr lang="fr-FR" sz="2400" dirty="0"/>
              <a:t> clean, </a:t>
            </a:r>
            <a:r>
              <a:rPr lang="fr-FR" sz="2400" dirty="0" err="1"/>
              <a:t>professional</a:t>
            </a:r>
            <a:r>
              <a:rPr lang="fr-FR" sz="2400" dirty="0"/>
              <a:t> slides for the </a:t>
            </a:r>
            <a:r>
              <a:rPr lang="fr-FR" sz="2400" dirty="0" err="1"/>
              <a:t>presentation</a:t>
            </a:r>
            <a:r>
              <a:rPr lang="fr-FR" sz="2400" dirty="0"/>
              <a:t>.</a:t>
            </a:r>
          </a:p>
          <a:p>
            <a:br>
              <a:rPr lang="fr-FR" sz="2400" dirty="0"/>
            </a:br>
            <a:r>
              <a:rPr lang="fr-FR" sz="2400" dirty="0" err="1"/>
              <a:t>Here</a:t>
            </a:r>
            <a:r>
              <a:rPr lang="fr-FR" sz="2400" dirty="0"/>
              <a:t> are the </a:t>
            </a:r>
            <a:r>
              <a:rPr lang="fr-FR" sz="2400" dirty="0" err="1"/>
              <a:t>planned</a:t>
            </a:r>
            <a:r>
              <a:rPr lang="fr-FR" sz="2400" dirty="0"/>
              <a:t> topics:</a:t>
            </a:r>
          </a:p>
          <a:p>
            <a:br>
              <a:rPr lang="fr-FR" sz="2400" dirty="0"/>
            </a:br>
            <a:r>
              <a:rPr lang="fr-FR" sz="2400" dirty="0"/>
              <a:t>  - </a:t>
            </a:r>
            <a:r>
              <a:rPr lang="fr-FR" sz="2400" b="1" dirty="0" err="1"/>
              <a:t>IMDb</a:t>
            </a:r>
            <a:r>
              <a:rPr lang="fr-FR" sz="2400" b="1" dirty="0"/>
              <a:t> </a:t>
            </a:r>
            <a:r>
              <a:rPr lang="fr-FR" sz="2400" b="1" dirty="0" err="1"/>
              <a:t>movie</a:t>
            </a:r>
            <a:r>
              <a:rPr lang="fr-FR" sz="2400" b="1" dirty="0"/>
              <a:t> </a:t>
            </a:r>
            <a:r>
              <a:rPr lang="fr-FR" sz="2400" b="1" dirty="0" err="1"/>
              <a:t>reviews</a:t>
            </a:r>
            <a:r>
              <a:rPr lang="fr-FR" sz="2400" dirty="0"/>
              <a:t>: </a:t>
            </a:r>
            <a:r>
              <a:rPr lang="fr-FR" sz="2400" dirty="0" err="1"/>
              <a:t>predicting</a:t>
            </a:r>
            <a:r>
              <a:rPr lang="fr-FR" sz="2400" dirty="0"/>
              <a:t> how </a:t>
            </a:r>
            <a:r>
              <a:rPr lang="fr-FR" sz="2400" dirty="0" err="1"/>
              <a:t>many</a:t>
            </a:r>
            <a:r>
              <a:rPr lang="fr-FR" sz="2400" dirty="0"/>
              <a:t> stars a </a:t>
            </a:r>
            <a:r>
              <a:rPr lang="fr-FR" sz="2400" dirty="0" err="1"/>
              <a:t>movie</a:t>
            </a:r>
            <a:r>
              <a:rPr lang="fr-FR" sz="2400" dirty="0"/>
              <a:t> </a:t>
            </a:r>
            <a:r>
              <a:rPr lang="fr-FR" sz="2400" dirty="0" err="1"/>
              <a:t>review</a:t>
            </a:r>
            <a:r>
              <a:rPr lang="fr-FR" sz="2400" dirty="0"/>
              <a:t> </a:t>
            </a:r>
            <a:r>
              <a:rPr lang="fr-FR" sz="2400" dirty="0" err="1"/>
              <a:t>gives</a:t>
            </a:r>
            <a:endParaRPr lang="fr-FR" sz="2400" dirty="0"/>
          </a:p>
          <a:p>
            <a:r>
              <a:rPr lang="fr-FR" sz="2400" dirty="0"/>
              <a:t>  - </a:t>
            </a:r>
            <a:r>
              <a:rPr lang="fr-FR" sz="2400" b="1" dirty="0"/>
              <a:t>Amazon </a:t>
            </a:r>
            <a:r>
              <a:rPr lang="fr-FR" sz="2400" b="1" dirty="0" err="1"/>
              <a:t>product</a:t>
            </a:r>
            <a:r>
              <a:rPr lang="fr-FR" sz="2400" b="1" dirty="0"/>
              <a:t> </a:t>
            </a:r>
            <a:r>
              <a:rPr lang="fr-FR" sz="2400" b="1" dirty="0" err="1"/>
              <a:t>reviews</a:t>
            </a:r>
            <a:r>
              <a:rPr lang="fr-FR" sz="2400" dirty="0"/>
              <a:t>: </a:t>
            </a:r>
            <a:r>
              <a:rPr lang="fr-FR" sz="2400" dirty="0" err="1"/>
              <a:t>predict</a:t>
            </a:r>
            <a:r>
              <a:rPr lang="fr-FR" sz="2400" dirty="0"/>
              <a:t> the </a:t>
            </a:r>
            <a:r>
              <a:rPr lang="fr-FR" sz="2400" dirty="0" err="1"/>
              <a:t>author</a:t>
            </a:r>
            <a:r>
              <a:rPr lang="fr-FR" sz="2400" dirty="0"/>
              <a:t> of a </a:t>
            </a:r>
            <a:r>
              <a:rPr lang="fr-FR" sz="2400" dirty="0" err="1"/>
              <a:t>review</a:t>
            </a:r>
            <a:endParaRPr lang="fr-FR" sz="2400" dirty="0"/>
          </a:p>
          <a:p>
            <a:r>
              <a:rPr lang="fr-FR" sz="2400" dirty="0"/>
              <a:t>  - </a:t>
            </a:r>
            <a:r>
              <a:rPr lang="fr-FR" sz="2400" b="1" dirty="0" err="1"/>
              <a:t>Yelp</a:t>
            </a:r>
            <a:r>
              <a:rPr lang="fr-FR" sz="2400" b="1" dirty="0"/>
              <a:t> </a:t>
            </a:r>
            <a:r>
              <a:rPr lang="fr-FR" sz="2400" b="1" dirty="0" err="1"/>
              <a:t>reviews</a:t>
            </a:r>
            <a:r>
              <a:rPr lang="fr-FR" sz="2400" dirty="0"/>
              <a:t>: </a:t>
            </a:r>
            <a:r>
              <a:rPr lang="fr-FR" sz="2400" dirty="0" err="1"/>
              <a:t>predict</a:t>
            </a:r>
            <a:r>
              <a:rPr lang="fr-FR" sz="2400" dirty="0"/>
              <a:t> </a:t>
            </a:r>
            <a:r>
              <a:rPr lang="fr-FR" sz="2400" dirty="0" err="1"/>
              <a:t>author</a:t>
            </a:r>
            <a:r>
              <a:rPr lang="fr-FR" sz="2400" dirty="0"/>
              <a:t> of the </a:t>
            </a:r>
            <a:r>
              <a:rPr lang="fr-FR" sz="2400" dirty="0" err="1"/>
              <a:t>review</a:t>
            </a:r>
            <a:r>
              <a:rPr lang="fr-FR" sz="2400" dirty="0"/>
              <a:t> and cluster the corpus </a:t>
            </a:r>
            <a:r>
              <a:rPr lang="fr-FR" sz="2400" dirty="0" err="1"/>
              <a:t>authors</a:t>
            </a:r>
            <a:endParaRPr lang="fr-FR" sz="2400" dirty="0"/>
          </a:p>
          <a:p>
            <a:r>
              <a:rPr lang="fr-FR" sz="2400" dirty="0"/>
              <a:t>  - </a:t>
            </a:r>
            <a:r>
              <a:rPr lang="fr-FR" sz="2400" b="1" dirty="0" err="1"/>
              <a:t>Wikipedia</a:t>
            </a:r>
            <a:r>
              <a:rPr lang="fr-FR" sz="2400" dirty="0"/>
              <a:t>: </a:t>
            </a:r>
            <a:r>
              <a:rPr lang="fr-FR" sz="2400" dirty="0" err="1"/>
              <a:t>detect</a:t>
            </a:r>
            <a:r>
              <a:rPr lang="fr-FR" sz="2400" dirty="0"/>
              <a:t> </a:t>
            </a:r>
            <a:r>
              <a:rPr lang="fr-FR" sz="2400" dirty="0" err="1"/>
              <a:t>themes</a:t>
            </a:r>
            <a:r>
              <a:rPr lang="fr-FR" sz="2400" dirty="0"/>
              <a:t> in a </a:t>
            </a:r>
            <a:r>
              <a:rPr lang="fr-FR" sz="2400" dirty="0" err="1"/>
              <a:t>subset</a:t>
            </a:r>
            <a:r>
              <a:rPr lang="fr-FR" sz="2400" dirty="0"/>
              <a:t> of </a:t>
            </a:r>
            <a:r>
              <a:rPr lang="fr-FR" sz="2400" dirty="0" err="1"/>
              <a:t>Wikipedia</a:t>
            </a:r>
            <a:r>
              <a:rPr lang="fr-FR" sz="2400" dirty="0"/>
              <a:t> articles</a:t>
            </a:r>
          </a:p>
        </p:txBody>
      </p:sp>
    </p:spTree>
    <p:extLst>
      <p:ext uri="{BB962C8B-B14F-4D97-AF65-F5344CB8AC3E}">
        <p14:creationId xmlns:p14="http://schemas.microsoft.com/office/powerpoint/2010/main" val="154758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Statistical Learning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776051"/>
            <a:ext cx="889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Today we are going to get all of the administrative details dealt with. Here is a quick outline:</a:t>
            </a:r>
          </a:p>
          <a:p>
            <a:endParaRPr lang="fr-FR" sz="2400" noProof="1"/>
          </a:p>
          <a:p>
            <a:r>
              <a:rPr lang="fr-FR" sz="2400" noProof="1"/>
              <a:t>    1. syllabus</a:t>
            </a:r>
          </a:p>
          <a:p>
            <a:r>
              <a:rPr lang="fr-FR" sz="2400" noProof="1"/>
              <a:t>    2. course content</a:t>
            </a:r>
          </a:p>
          <a:p>
            <a:r>
              <a:rPr lang="fr-FR" sz="2400" noProof="1"/>
              <a:t>    3. introductions</a:t>
            </a:r>
          </a:p>
          <a:p>
            <a:r>
              <a:rPr lang="fr-FR" sz="2400" noProof="1"/>
              <a:t>    4. install course materials</a:t>
            </a:r>
          </a:p>
          <a:p>
            <a:endParaRPr lang="fr-FR" sz="2400" noProof="1"/>
          </a:p>
          <a:p>
            <a:r>
              <a:rPr lang="fr-FR" sz="2400" noProof="1"/>
              <a:t>There should be plenty of time for questions throughout the class.</a:t>
            </a:r>
          </a:p>
        </p:txBody>
      </p:sp>
    </p:spTree>
    <p:extLst>
      <p:ext uri="{BB962C8B-B14F-4D97-AF65-F5344CB8AC3E}">
        <p14:creationId xmlns:p14="http://schemas.microsoft.com/office/powerpoint/2010/main" val="368766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Programming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FA02EE-5087-9E47-B189-2BE78B98886D}"/>
              </a:ext>
            </a:extLst>
          </p:cNvPr>
          <p:cNvSpPr txBox="1"/>
          <p:nvPr/>
        </p:nvSpPr>
        <p:spPr>
          <a:xfrm>
            <a:off x="880028" y="1277414"/>
            <a:ext cx="889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This semester we will use the open-source programming language R. No prior experience with R is required. I have written a number of wrapper functions that </a:t>
            </a:r>
            <a:r>
              <a:rPr lang="en-US" sz="2400" dirty="0" err="1"/>
              <a:t>minimise</a:t>
            </a:r>
            <a:r>
              <a:rPr lang="en-US" sz="2400" dirty="0"/>
              <a:t> the amount of code you need to actually write.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However, if you are interested, there will be plenty of opportunities to dive into the wrapper functions and create your own takes on the code during the</a:t>
            </a:r>
          </a:p>
          <a:p>
            <a:pPr algn="just"/>
            <a:r>
              <a:rPr lang="en-US" sz="2400" dirty="0"/>
              <a:t>semester.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38C809-7A2A-804C-B9DE-D5D19D26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416" y="4298756"/>
            <a:ext cx="2329793" cy="179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453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Programming: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FA02EE-5087-9E47-B189-2BE78B98886D}"/>
              </a:ext>
            </a:extLst>
          </p:cNvPr>
          <p:cNvSpPr txBox="1"/>
          <p:nvPr/>
        </p:nvSpPr>
        <p:spPr>
          <a:xfrm>
            <a:off x="4859405" y="1220049"/>
            <a:ext cx="709310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dsst_erate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(model,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segmented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FALSE)</a:t>
            </a:r>
          </a:p>
          <a:p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if (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segmented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{</a:t>
            </a:r>
          </a:p>
          <a:p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model$docs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%&gt;%</a:t>
            </a:r>
          </a:p>
          <a:p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group_by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train_id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real_label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%&gt;%</a:t>
            </a:r>
          </a:p>
          <a:p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summarize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class_rate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pred_label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!=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real_label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 %&gt;%</a:t>
            </a:r>
          </a:p>
          <a:p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pivot_wider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values_from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class_rate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names_from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train_id</a:t>
            </a:r>
            <a:endParaRPr lang="fr-FR" sz="1400" b="1" dirty="0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)</a:t>
            </a:r>
          </a:p>
          <a:p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model$docs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%&gt;%</a:t>
            </a:r>
          </a:p>
          <a:p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group_by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train_id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%&gt;%</a:t>
            </a:r>
          </a:p>
          <a:p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summarize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class_rate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pred_label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!=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real_label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 %&gt;%</a:t>
            </a:r>
          </a:p>
          <a:p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pivot_wider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values_from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class_rate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names_from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train_id</a:t>
            </a:r>
            <a:endParaRPr lang="fr-FR" sz="1400" b="1" dirty="0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)</a:t>
            </a:r>
          </a:p>
          <a:p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</a:p>
          <a:p>
            <a:b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return(</a:t>
            </a:r>
            <a:r>
              <a:rPr lang="fr-FR" sz="1400" b="1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</a:t>
            </a: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63CBB16-8C32-8B45-9D9D-20709EA354C4}"/>
              </a:ext>
            </a:extLst>
          </p:cNvPr>
          <p:cNvSpPr txBox="1"/>
          <p:nvPr/>
        </p:nvSpPr>
        <p:spPr>
          <a:xfrm>
            <a:off x="420224" y="2967335"/>
            <a:ext cx="332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dsst_erate</a:t>
            </a:r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(model)</a:t>
            </a:r>
          </a:p>
        </p:txBody>
      </p:sp>
    </p:spTree>
    <p:extLst>
      <p:ext uri="{BB962C8B-B14F-4D97-AF65-F5344CB8AC3E}">
        <p14:creationId xmlns:p14="http://schemas.microsoft.com/office/powerpoint/2010/main" val="2831472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3. Introductions</a:t>
            </a:r>
          </a:p>
        </p:txBody>
      </p:sp>
    </p:spTree>
    <p:extLst>
      <p:ext uri="{BB962C8B-B14F-4D97-AF65-F5344CB8AC3E}">
        <p14:creationId xmlns:p14="http://schemas.microsoft.com/office/powerpoint/2010/main" val="504823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921327" y="1107340"/>
            <a:ext cx="8349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From New England: born in Maine, school in MA, ME, CT</a:t>
            </a:r>
          </a:p>
          <a:p>
            <a:r>
              <a:rPr lang="en-US" sz="2000" dirty="0"/>
              <a:t>- Moved to Richmond in 2016</a:t>
            </a:r>
          </a:p>
          <a:p>
            <a:r>
              <a:rPr lang="en-US" sz="2000" dirty="0"/>
              <a:t>- Research on large text and image datasets in linguistics and cultural studies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F77E79D-FFD6-AB4A-9A38-2C0DA692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02" y="2787035"/>
            <a:ext cx="4030964" cy="952499"/>
          </a:xfrm>
          <a:prstGeom prst="rect">
            <a:avLst/>
          </a:prstGeom>
        </p:spPr>
      </p:pic>
      <p:pic>
        <p:nvPicPr>
          <p:cNvPr id="8208" name="Picture 16">
            <a:extLst>
              <a:ext uri="{FF2B5EF4-FFF2-40B4-BE49-F238E27FC236}">
                <a16:creationId xmlns:a16="http://schemas.microsoft.com/office/drawing/2014/main" id="{2D0BEB21-ED3D-7944-888E-BE157A362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147" y="5311755"/>
            <a:ext cx="2520719" cy="116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ACLS">
            <a:extLst>
              <a:ext uri="{FF2B5EF4-FFF2-40B4-BE49-F238E27FC236}">
                <a16:creationId xmlns:a16="http://schemas.microsoft.com/office/drawing/2014/main" id="{666107A7-9AD5-724B-9246-810AEDC03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90" y="3978608"/>
            <a:ext cx="1724259" cy="106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B6C2CDE-532D-4548-8F09-F5A235535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285" y="3882289"/>
            <a:ext cx="2564530" cy="124562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66B43FE-5138-3240-BD48-3CE4A0B46A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513" y="5322473"/>
            <a:ext cx="3431543" cy="116692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2B7D110-0C6A-F34C-AD9D-66DE6C5FF9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3697" y="4027794"/>
            <a:ext cx="4254500" cy="965200"/>
          </a:xfrm>
          <a:prstGeom prst="rect">
            <a:avLst/>
          </a:prstGeom>
        </p:spPr>
      </p:pic>
      <p:pic>
        <p:nvPicPr>
          <p:cNvPr id="24" name="Image 23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245CF1F-CDBA-F446-B4C5-F55864A796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8" y="2659421"/>
            <a:ext cx="4030964" cy="12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87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363608" y="1145071"/>
            <a:ext cx="6450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Lots of industry experience in DS:</a:t>
            </a:r>
          </a:p>
          <a:p>
            <a:r>
              <a:rPr lang="en-US" sz="2400" dirty="0"/>
              <a:t>    - IBM (Healthcare)</a:t>
            </a:r>
          </a:p>
          <a:p>
            <a:r>
              <a:rPr lang="en-US" sz="2400" dirty="0"/>
              <a:t>    - Travelers (Insurance)</a:t>
            </a:r>
          </a:p>
          <a:p>
            <a:r>
              <a:rPr lang="en-US" sz="2400" dirty="0"/>
              <a:t>    - DARPA (social media)</a:t>
            </a:r>
          </a:p>
          <a:p>
            <a:r>
              <a:rPr lang="en-US" sz="2400" dirty="0"/>
              <a:t>    - AT&amp;T (location analytics)</a:t>
            </a:r>
          </a:p>
          <a:p>
            <a:r>
              <a:rPr lang="en-US" sz="2400" dirty="0"/>
              <a:t>    - </a:t>
            </a:r>
            <a:r>
              <a:rPr lang="en-US" sz="2400" dirty="0" err="1"/>
              <a:t>Telperian</a:t>
            </a:r>
            <a:r>
              <a:rPr lang="en-US" sz="2400" dirty="0"/>
              <a:t> (pharmaceuticals)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C1F904-8143-A74B-89C2-BB5E64644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542" y="5485398"/>
            <a:ext cx="3905108" cy="762717"/>
          </a:xfrm>
          <a:prstGeom prst="rect">
            <a:avLst/>
          </a:prstGeom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7B80C41D-386E-C64A-AA25-22C9238BA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272" y="1405043"/>
            <a:ext cx="1912052" cy="86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Travelers Insurance Agents | The CIB Group | Insurance ...">
            <a:extLst>
              <a:ext uri="{FF2B5EF4-FFF2-40B4-BE49-F238E27FC236}">
                <a16:creationId xmlns:a16="http://schemas.microsoft.com/office/drawing/2014/main" id="{41500DC7-C213-3442-8488-313E2C8D7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342" y="2658287"/>
            <a:ext cx="3120313" cy="104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upright=Article à illustrer Organisation">
            <a:extLst>
              <a:ext uri="{FF2B5EF4-FFF2-40B4-BE49-F238E27FC236}">
                <a16:creationId xmlns:a16="http://schemas.microsoft.com/office/drawing/2014/main" id="{213EC3C5-AA79-4548-9528-57CFCDEB9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743" y="4136339"/>
            <a:ext cx="1481472" cy="8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E3830E-CCA1-1047-933B-6610BD439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135" y="4251197"/>
            <a:ext cx="2734627" cy="7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86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20780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1CE998-C59C-9946-9CFF-7857A135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63491"/>
            <a:ext cx="4410262" cy="441669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6F80110-B470-B04A-A4EC-A8B2AEF9A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256" y="1180572"/>
            <a:ext cx="3626611" cy="5202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BD7AE67-CD8F-F545-95AC-9E60A042D04A}"/>
              </a:ext>
            </a:extLst>
          </p:cNvPr>
          <p:cNvSpPr txBox="1"/>
          <p:nvPr/>
        </p:nvSpPr>
        <p:spPr>
          <a:xfrm>
            <a:off x="701064" y="1103639"/>
            <a:ext cx="5558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I have two Shih-Tzus: Roux and Sargent</a:t>
            </a:r>
          </a:p>
          <a:p>
            <a:r>
              <a:rPr lang="en-US" sz="2000" dirty="0"/>
              <a:t>- Roux is often in my office; please come say hello</a:t>
            </a:r>
          </a:p>
        </p:txBody>
      </p:sp>
    </p:spTree>
    <p:extLst>
      <p:ext uri="{BB962C8B-B14F-4D97-AF65-F5344CB8AC3E}">
        <p14:creationId xmlns:p14="http://schemas.microsoft.com/office/powerpoint/2010/main" val="3439518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4. Course Setup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AE1680-4F23-C54E-AB6D-4187E07BD7E7}"/>
              </a:ext>
            </a:extLst>
          </p:cNvPr>
          <p:cNvSpPr txBox="1"/>
          <p:nvPr/>
        </p:nvSpPr>
        <p:spPr>
          <a:xfrm>
            <a:off x="2726868" y="4429023"/>
            <a:ext cx="673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[see other slides]</a:t>
            </a:r>
          </a:p>
        </p:txBody>
      </p:sp>
    </p:spTree>
    <p:extLst>
      <p:ext uri="{BB962C8B-B14F-4D97-AF65-F5344CB8AC3E}">
        <p14:creationId xmlns:p14="http://schemas.microsoft.com/office/powerpoint/2010/main" val="99718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Course Website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487147" y="1906680"/>
            <a:ext cx="9217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As I mentioned in my email, these notes and all others for this semester will be posted on the course website:</a:t>
            </a:r>
          </a:p>
          <a:p>
            <a:endParaRPr lang="fr-FR" sz="2400" noProof="1"/>
          </a:p>
          <a:p>
            <a:pPr algn="ctr"/>
            <a:r>
              <a:rPr lang="fr-FR" sz="2400" noProof="1"/>
              <a:t>   </a:t>
            </a:r>
            <a:r>
              <a:rPr lang="fr-FR" sz="2400" noProof="1">
                <a:hlinkClick r:id="rId3"/>
              </a:rPr>
              <a:t>https://statsmaths.github.io/dsst389-s22/</a:t>
            </a:r>
            <a:endParaRPr lang="fr-FR" sz="2400" noProof="1"/>
          </a:p>
          <a:p>
            <a:pPr algn="ctr"/>
            <a:endParaRPr lang="fr-FR" sz="2400" noProof="1"/>
          </a:p>
          <a:p>
            <a:pPr algn="ctr"/>
            <a:endParaRPr lang="fr-FR" sz="2400" noProof="1"/>
          </a:p>
        </p:txBody>
      </p:sp>
    </p:spTree>
    <p:extLst>
      <p:ext uri="{BB962C8B-B14F-4D97-AF65-F5344CB8AC3E}">
        <p14:creationId xmlns:p14="http://schemas.microsoft.com/office/powerpoint/2010/main" val="182849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3DC8F-D084-F246-8B0D-27E465CD52F5}"/>
              </a:ext>
            </a:extLst>
          </p:cNvPr>
          <p:cNvSpPr txBox="1"/>
          <p:nvPr/>
        </p:nvSpPr>
        <p:spPr>
          <a:xfrm>
            <a:off x="2242456" y="2598003"/>
            <a:ext cx="7707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noProof="1"/>
              <a:t>1. Syllabus</a:t>
            </a:r>
          </a:p>
        </p:txBody>
      </p:sp>
    </p:spTree>
    <p:extLst>
      <p:ext uri="{BB962C8B-B14F-4D97-AF65-F5344CB8AC3E}">
        <p14:creationId xmlns:p14="http://schemas.microsoft.com/office/powerpoint/2010/main" val="124839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Course Expectations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105124" y="1905506"/>
            <a:ext cx="10162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There are four things I expect from you this semester: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	– Regularly attend and participate in class.</a:t>
            </a:r>
          </a:p>
          <a:p>
            <a:pPr algn="just"/>
            <a:r>
              <a:rPr lang="en-US" sz="2400" dirty="0"/>
              <a:t>	– Record daily attendance (or reasons for absence) using the class form.</a:t>
            </a:r>
          </a:p>
          <a:p>
            <a:pPr algn="just"/>
            <a:r>
              <a:rPr lang="en-US" sz="2400" dirty="0"/>
              <a:t>	– Complete and present four class projects throughout semester.</a:t>
            </a:r>
          </a:p>
          <a:p>
            <a:pPr algn="just"/>
            <a:r>
              <a:rPr lang="en-US" sz="2400" dirty="0"/>
              <a:t>	– Complete end-of-semester self assessment of your work.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782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Grading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510504" y="1785764"/>
            <a:ext cx="91709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 try to keep grading simple. You will get a grade out of 95 points (based on posted rubric) for each of the projects and another one for the self-assessment. The final grade is based on the average of these five scores.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Letter grades are assigned as follows: A (93–95), A- (90–92), B+ (87–89), B (83–86), B- (80–82), C+ (77–79), C (73–76), C- (70–72), and F (0–69).</a:t>
            </a:r>
          </a:p>
        </p:txBody>
      </p:sp>
    </p:spTree>
    <p:extLst>
      <p:ext uri="{BB962C8B-B14F-4D97-AF65-F5344CB8AC3E}">
        <p14:creationId xmlns:p14="http://schemas.microsoft.com/office/powerpoint/2010/main" val="423093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Groups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510504" y="1491850"/>
            <a:ext cx="9170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projects can be done in groups. I prefer these groups to stay fixed throughout the semester, but we can discuss changes if issues arise.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 strongly recommend working in a group of two people. Working alone or as a group of three is also okay.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 prefer that you all try to organize yourselves into these groups. Think about who you want to be in a group with; we will put them together in the near future.</a:t>
            </a:r>
          </a:p>
        </p:txBody>
      </p:sp>
    </p:spTree>
    <p:extLst>
      <p:ext uri="{BB962C8B-B14F-4D97-AF65-F5344CB8AC3E}">
        <p14:creationId xmlns:p14="http://schemas.microsoft.com/office/powerpoint/2010/main" val="220623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Attendance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724977" y="1393878"/>
            <a:ext cx="87420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This is a course where it is very important to be present in class. I usually have a very strict attendance policy for 389, but that is hard this semester.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Instead, please fill out the class form on the website for each course meeting. If absent, please explain why. I will follow up with anyone with a warning if there are any issues.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If you need to miss the day you are supposed to present a project, I expect you to (1) email me before class and (2) send me your slides. Note that there is always the option of presenting remotely. </a:t>
            </a:r>
          </a:p>
        </p:txBody>
      </p:sp>
    </p:spTree>
    <p:extLst>
      <p:ext uri="{BB962C8B-B14F-4D97-AF65-F5344CB8AC3E}">
        <p14:creationId xmlns:p14="http://schemas.microsoft.com/office/powerpoint/2010/main" val="406903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Schedule and Workload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95B09F-B519-3944-93E1-7B210067C534}"/>
              </a:ext>
            </a:extLst>
          </p:cNvPr>
          <p:cNvSpPr txBox="1"/>
          <p:nvPr/>
        </p:nvSpPr>
        <p:spPr>
          <a:xfrm>
            <a:off x="1724977" y="1393878"/>
            <a:ext cx="87420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course schedule is posted on the website. I will make every attempt to follow this schedule. I tried hard to avoid projects being due during typical busy periods.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workload for this class is not particularly heavy but note that it is inconsistent. Make sure you plan on carving out some time before the projects are due.</a:t>
            </a:r>
          </a:p>
        </p:txBody>
      </p:sp>
    </p:spTree>
    <p:extLst>
      <p:ext uri="{BB962C8B-B14F-4D97-AF65-F5344CB8AC3E}">
        <p14:creationId xmlns:p14="http://schemas.microsoft.com/office/powerpoint/2010/main" val="35582427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1777</Words>
  <Application>Microsoft Macintosh PowerPoint</Application>
  <PresentationFormat>Grand écran</PresentationFormat>
  <Paragraphs>196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Menlo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49</cp:revision>
  <dcterms:created xsi:type="dcterms:W3CDTF">2021-04-28T17:57:29Z</dcterms:created>
  <dcterms:modified xsi:type="dcterms:W3CDTF">2022-01-10T16:55:45Z</dcterms:modified>
</cp:coreProperties>
</file>