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JavaScript Object Notation (JSON)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1376801" y="1905506"/>
            <a:ext cx="94383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JSON is a very popular format for storing data, particularly data that is served or stored on a web server. JavaScript is the de facto language of the internet, so it is not surprising we use a data format devised for this language online.</a:t>
            </a:r>
          </a:p>
          <a:p>
            <a:endParaRPr lang="fr-FR" sz="2400" noProof="1"/>
          </a:p>
          <a:p>
            <a:r>
              <a:rPr lang="fr-FR" sz="2400" noProof="1"/>
              <a:t>The thing that makes JSON data tricky for data science is that it does not need to be (and rarely is) tabular. It often has a nested structure that needs to be manually and carefully turned into a rectangular data format.</a:t>
            </a:r>
          </a:p>
        </p:txBody>
      </p:sp>
    </p:spTree>
    <p:extLst>
      <p:ext uri="{BB962C8B-B14F-4D97-AF65-F5344CB8AC3E}">
        <p14:creationId xmlns:p14="http://schemas.microsoft.com/office/powerpoint/2010/main" val="352456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JSON Elements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457200" y="1741714"/>
            <a:ext cx="111796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JSON has six data types:</a:t>
            </a:r>
          </a:p>
          <a:p>
            <a:endParaRPr lang="fr-FR" sz="2400" noProof="1"/>
          </a:p>
          <a:p>
            <a:pPr marL="800100" lvl="1" indent="-342900">
              <a:buFontTx/>
              <a:buChar char="-"/>
            </a:pPr>
            <a:r>
              <a:rPr lang="fr-FR" sz="2400" b="1" noProof="1"/>
              <a:t>Numbers</a:t>
            </a:r>
            <a:r>
              <a:rPr lang="fr-FR" sz="2400" noProof="1"/>
              <a:t>: just what you think; all numbers are doubles (no seperate integers)</a:t>
            </a:r>
            <a:endParaRPr lang="fr-FR" sz="2400" b="1" noProof="1"/>
          </a:p>
          <a:p>
            <a:pPr marL="800100" lvl="1" indent="-342900">
              <a:buFontTx/>
              <a:buChar char="-"/>
            </a:pPr>
            <a:r>
              <a:rPr lang="fr-FR" sz="2400" b="1" noProof="1"/>
              <a:t>Strings: </a:t>
            </a:r>
            <a:r>
              <a:rPr lang="fr-FR" sz="2400" noProof="1"/>
              <a:t>a string (UTF-8 encoding)</a:t>
            </a:r>
            <a:endParaRPr lang="fr-FR" sz="2400" b="1" noProof="1"/>
          </a:p>
          <a:p>
            <a:pPr marL="800100" lvl="1" indent="-342900">
              <a:buFontTx/>
              <a:buChar char="-"/>
            </a:pPr>
            <a:r>
              <a:rPr lang="fr-FR" sz="2400" b="1" noProof="1"/>
              <a:t>Boolean: </a:t>
            </a:r>
            <a:r>
              <a:rPr lang="fr-FR" sz="2400" noProof="1"/>
              <a:t>either true or false; what R classes lgl/logical</a:t>
            </a:r>
            <a:endParaRPr lang="fr-FR" sz="2400" b="1" noProof="1"/>
          </a:p>
          <a:p>
            <a:pPr marL="800100" lvl="1" indent="-342900">
              <a:buFontTx/>
              <a:buChar char="-"/>
            </a:pPr>
            <a:r>
              <a:rPr lang="fr-FR" sz="2400" b="1" noProof="1"/>
              <a:t>Array: </a:t>
            </a:r>
            <a:r>
              <a:rPr lang="fr-FR" sz="2400" noProof="1"/>
              <a:t>similar to an unnamed R list; can contain any other object type</a:t>
            </a:r>
            <a:endParaRPr lang="fr-FR" sz="2400" b="1" noProof="1"/>
          </a:p>
          <a:p>
            <a:pPr marL="800100" lvl="1" indent="-342900">
              <a:buFontTx/>
              <a:buChar char="-"/>
            </a:pPr>
            <a:r>
              <a:rPr lang="fr-FR" sz="2400" b="1" noProof="1"/>
              <a:t>Object:</a:t>
            </a:r>
            <a:r>
              <a:rPr lang="fr-FR" sz="2400" noProof="1"/>
              <a:t> similar to a named R list with unique names; can contain any other object</a:t>
            </a:r>
            <a:endParaRPr lang="fr-FR" sz="2400" b="1" noProof="1"/>
          </a:p>
          <a:p>
            <a:pPr marL="800100" lvl="1" indent="-342900">
              <a:buFontTx/>
              <a:buChar char="-"/>
            </a:pPr>
            <a:r>
              <a:rPr lang="fr-FR" sz="2400" b="1" noProof="1"/>
              <a:t>null: </a:t>
            </a:r>
            <a:r>
              <a:rPr lang="fr-FR" sz="2400" noProof="1"/>
              <a:t>a special value used to representing missing data</a:t>
            </a:r>
            <a:endParaRPr lang="fr-FR" sz="2400" b="1" noProof="1"/>
          </a:p>
          <a:p>
            <a:pPr marL="342900" indent="-342900">
              <a:buFontTx/>
              <a:buChar char="-"/>
            </a:pPr>
            <a:endParaRPr lang="fr-FR" sz="2400" noProof="1"/>
          </a:p>
          <a:p>
            <a:r>
              <a:rPr lang="fr-FR" sz="2400" noProof="1"/>
              <a:t>The abilty for Arrays and Objects to contain other arrays and objects is what allows JSON data to be incredibly flexible, useful, and (for us) difficult.</a:t>
            </a:r>
          </a:p>
        </p:txBody>
      </p:sp>
    </p:spTree>
    <p:extLst>
      <p:ext uri="{BB962C8B-B14F-4D97-AF65-F5344CB8AC3E}">
        <p14:creationId xmlns:p14="http://schemas.microsoft.com/office/powerpoint/2010/main" val="320920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JSON 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5939443" y="1478035"/>
            <a:ext cx="625255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"firstName": "John",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"isAlive": true,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"age": 27,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"address":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"streetAddress": "21 2nd Street",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"city": "New York",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"state": "NY",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"postalCode": "10021-3100"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"phoneNumbers": [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"home",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"212 555-1234"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"office",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"646 555-4567"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"children": ["Alice", "Jill"],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"spouse": null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E93DE1-83D3-424F-B331-7665BCE400E4}"/>
              </a:ext>
            </a:extLst>
          </p:cNvPr>
          <p:cNvSpPr txBox="1"/>
          <p:nvPr/>
        </p:nvSpPr>
        <p:spPr>
          <a:xfrm>
            <a:off x="799858" y="2078580"/>
            <a:ext cx="38483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Here is an example of a small data set shown in JSON format (taken from the Wikipedia page).</a:t>
            </a:r>
          </a:p>
          <a:p>
            <a:endParaRPr lang="fr-FR" sz="2000" noProof="1"/>
          </a:p>
          <a:p>
            <a:r>
              <a:rPr lang="fr-FR" sz="2000" noProof="1"/>
              <a:t>Note that names in Objects are quoted and followed by a colon.  </a:t>
            </a:r>
          </a:p>
          <a:p>
            <a:endParaRPr lang="fr-FR" sz="2000" noProof="1"/>
          </a:p>
          <a:p>
            <a:r>
              <a:rPr lang="fr-FR" sz="2000" noProof="1"/>
              <a:t>Newlines and spaces are ignored when parsing and added here for readability.</a:t>
            </a:r>
          </a:p>
        </p:txBody>
      </p:sp>
    </p:spTree>
    <p:extLst>
      <p:ext uri="{BB962C8B-B14F-4D97-AF65-F5344CB8AC3E}">
        <p14:creationId xmlns:p14="http://schemas.microsoft.com/office/powerpoint/2010/main" val="234529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JSON in 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E93DE1-83D3-424F-B331-7665BCE400E4}"/>
              </a:ext>
            </a:extLst>
          </p:cNvPr>
          <p:cNvSpPr txBox="1"/>
          <p:nvPr/>
        </p:nvSpPr>
        <p:spPr>
          <a:xfrm>
            <a:off x="993301" y="1414552"/>
            <a:ext cx="106435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Getting a JSON file into R is relatively easy. We just use the </a:t>
            </a:r>
            <a:r>
              <a:rPr lang="fr-FR" sz="2400" b="1" noProof="1"/>
              <a:t>read_json()</a:t>
            </a:r>
            <a:r>
              <a:rPr lang="fr-FR" sz="2400" noProof="1"/>
              <a:t> function just as with a CSV file. The difference is that the object read into R will be, rather than a tibble, a list object. Here are the rules for how R creates a list from JSON data:</a:t>
            </a:r>
          </a:p>
          <a:p>
            <a:endParaRPr lang="fr-FR" sz="2400" noProof="1"/>
          </a:p>
          <a:p>
            <a:r>
              <a:rPr lang="fr-FR" sz="2400" noProof="1"/>
              <a:t>	- </a:t>
            </a:r>
            <a:r>
              <a:rPr lang="fr-FR" sz="2400" b="1" noProof="1"/>
              <a:t>Scalar</a:t>
            </a:r>
            <a:r>
              <a:rPr lang="fr-FR" sz="2400" noProof="1"/>
              <a:t> values (Numbers, Strings, Booleans, null) become length-1 vectors</a:t>
            </a:r>
          </a:p>
          <a:p>
            <a:r>
              <a:rPr lang="fr-FR" sz="2400" noProof="1"/>
              <a:t>	- </a:t>
            </a:r>
            <a:r>
              <a:rPr lang="fr-FR" sz="2400" b="1" noProof="1"/>
              <a:t>Arrays</a:t>
            </a:r>
            <a:r>
              <a:rPr lang="fr-FR" sz="2400" noProof="1"/>
              <a:t> are turned into unnamed lists</a:t>
            </a:r>
          </a:p>
          <a:p>
            <a:r>
              <a:rPr lang="fr-FR" sz="2400" noProof="1"/>
              <a:t>	- </a:t>
            </a:r>
            <a:r>
              <a:rPr lang="fr-FR" sz="2400" b="1" noProof="1"/>
              <a:t>Objects</a:t>
            </a:r>
            <a:r>
              <a:rPr lang="fr-FR" sz="2400" noProof="1"/>
              <a:t> are turned into named lists</a:t>
            </a:r>
          </a:p>
          <a:p>
            <a:endParaRPr lang="fr-FR" sz="2400" noProof="1"/>
          </a:p>
          <a:p>
            <a:r>
              <a:rPr lang="fr-FR" sz="2400" noProof="1"/>
              <a:t>In the code that follows, let’s assume that we have read the previous JSON file into R using this code:</a:t>
            </a:r>
          </a:p>
          <a:p>
            <a:endParaRPr lang="fr-FR" sz="2400" noProof="1"/>
          </a:p>
          <a:p>
            <a:r>
              <a:rPr lang="fr-FR" sz="2000" noProof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 &lt;- read_json("file.json")</a:t>
            </a:r>
            <a:endParaRPr lang="fr-FR" sz="2000" noProof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38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Parsing JSON in 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972754" y="1427951"/>
            <a:ext cx="462250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"firstName": "John",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"isAlive": true,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"age": 27,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"address":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"streetAddress": "21 2nd Street",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"city": "New York",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"state": "NY",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"postalCode": "10021-3100"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"phoneNumbers": [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"home",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"212 555-1234"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"office",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"646 555-4567"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"children": ["Alice", "Jill"],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"spouse": null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D07427-C4F4-A347-A336-39472BF19F9F}"/>
              </a:ext>
            </a:extLst>
          </p:cNvPr>
          <p:cNvSpPr txBox="1"/>
          <p:nvPr/>
        </p:nvSpPr>
        <p:spPr>
          <a:xfrm>
            <a:off x="6095999" y="1427951"/>
            <a:ext cx="46225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obj$firstName 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"John"</a:t>
            </a:r>
          </a:p>
          <a:p>
            <a:endParaRPr lang="fr-FR" sz="2000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fr-FR" sz="2000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obj$address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$streetAddress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"21 2nd Street"</a:t>
            </a:r>
          </a:p>
          <a:p>
            <a:endParaRPr lang="fr-FR" sz="2000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$city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"New York"</a:t>
            </a:r>
          </a:p>
          <a:p>
            <a:endParaRPr lang="fr-FR" sz="2000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$state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"NY"</a:t>
            </a:r>
          </a:p>
          <a:p>
            <a:endParaRPr lang="fr-FR" sz="2000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$postalCode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"10021-3100"</a:t>
            </a:r>
          </a:p>
        </p:txBody>
      </p:sp>
    </p:spTree>
    <p:extLst>
      <p:ext uri="{BB962C8B-B14F-4D97-AF65-F5344CB8AC3E}">
        <p14:creationId xmlns:p14="http://schemas.microsoft.com/office/powerpoint/2010/main" val="114719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Parsing JSON in 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972754" y="1427951"/>
            <a:ext cx="462250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"firstName": "John",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"isAlive": true,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"age": 27,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"address":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"streetAddress": "21 2nd Street",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"city": "New York",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"state": "NY",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"postalCode": "10021-3100"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"phoneNumbers": [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"home",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"212 555-1234"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"office",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"646 555-4567"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"children": ["Alice", "Jill"],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"spouse": null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D07427-C4F4-A347-A336-39472BF19F9F}"/>
              </a:ext>
            </a:extLst>
          </p:cNvPr>
          <p:cNvSpPr txBox="1"/>
          <p:nvPr/>
        </p:nvSpPr>
        <p:spPr>
          <a:xfrm>
            <a:off x="6095999" y="1427951"/>
            <a:ext cx="55408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tibble(</a:t>
            </a:r>
          </a:p>
          <a:p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fname = obj$firstName,</a:t>
            </a:r>
          </a:p>
          <a:p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age = obj$age</a:t>
            </a:r>
          </a:p>
          <a:p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fr-FR" sz="2000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fr-FR" sz="2000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 tibble: 1 × 2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fname   age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&lt;chr&gt; &lt;int&gt;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John     27</a:t>
            </a:r>
          </a:p>
        </p:txBody>
      </p:sp>
    </p:spTree>
    <p:extLst>
      <p:ext uri="{BB962C8B-B14F-4D97-AF65-F5344CB8AC3E}">
        <p14:creationId xmlns:p14="http://schemas.microsoft.com/office/powerpoint/2010/main" val="295337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Parsing JSON in 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972754" y="1427951"/>
            <a:ext cx="462250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"firstName": "John",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"isAlive": true,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"age": 27,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"address":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"streetAddress": "21 2nd Street",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"city": "New York",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"state": "NY",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"postalCode": "10021-3100"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"phoneNumbers": [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"home",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"212 555-1234"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"office",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"646 555-4567"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"children": ["Alice", "Jill"],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"spouse": null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D07427-C4F4-A347-A336-39472BF19F9F}"/>
              </a:ext>
            </a:extLst>
          </p:cNvPr>
          <p:cNvSpPr txBox="1"/>
          <p:nvPr/>
        </p:nvSpPr>
        <p:spPr>
          <a:xfrm>
            <a:off x="6095999" y="1427951"/>
            <a:ext cx="554083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tibble(</a:t>
            </a:r>
          </a:p>
          <a:p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part = names(obj$address),</a:t>
            </a:r>
          </a:p>
          <a:p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value = flatten_chr(obj$address)</a:t>
            </a:r>
          </a:p>
          <a:p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fr-FR" sz="2000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fr-FR" sz="2000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 tibble: 4 × 2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part          value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&lt;chr&gt;         &lt;chr&gt;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streetAddress 21 2nd Street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city          New York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state         NY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postalCode    10021-3100</a:t>
            </a:r>
          </a:p>
        </p:txBody>
      </p:sp>
    </p:spTree>
    <p:extLst>
      <p:ext uri="{BB962C8B-B14F-4D97-AF65-F5344CB8AC3E}">
        <p14:creationId xmlns:p14="http://schemas.microsoft.com/office/powerpoint/2010/main" val="178630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Parsing JSON in 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972754" y="1427951"/>
            <a:ext cx="462250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"firstName": "John",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"isAlive": true,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"age": 27,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"address":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"streetAddress": "21 2nd Street",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"city": "New York",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"state": "NY",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"postalCode": "10021-3100"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"phoneNumbers": [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"home",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"212 555-1234"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"office",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"646 555-4567"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"children": ["Alice", "Jill"],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"spouse": null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D07427-C4F4-A347-A336-39472BF19F9F}"/>
              </a:ext>
            </a:extLst>
          </p:cNvPr>
          <p:cNvSpPr txBox="1"/>
          <p:nvPr/>
        </p:nvSpPr>
        <p:spPr>
          <a:xfrm>
            <a:off x="5431971" y="1427951"/>
            <a:ext cx="6052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map_chr(obj$phoneNumbers, ~ ..1$type)</a:t>
            </a:r>
          </a:p>
          <a:p>
            <a:endParaRPr lang="fr-FR" sz="2000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"home"   "office"</a:t>
            </a:r>
          </a:p>
        </p:txBody>
      </p:sp>
    </p:spTree>
    <p:extLst>
      <p:ext uri="{BB962C8B-B14F-4D97-AF65-F5344CB8AC3E}">
        <p14:creationId xmlns:p14="http://schemas.microsoft.com/office/powerpoint/2010/main" val="204984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Parsing JSON in 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537325" y="1283303"/>
            <a:ext cx="462250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"firstName": "John",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"isAlive": true,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"age": 27,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"address":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"streetAddress": "21 2nd Street",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"city": "New York",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"state": "NY",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"postalCode": "10021-3100"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"phoneNumbers": [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"home",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"212 555-1234"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"office",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"646 555-4567"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"children": ["Alice", "Jill"],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"spouse": null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D07427-C4F4-A347-A336-39472BF19F9F}"/>
              </a:ext>
            </a:extLst>
          </p:cNvPr>
          <p:cNvSpPr txBox="1"/>
          <p:nvPr/>
        </p:nvSpPr>
        <p:spPr>
          <a:xfrm>
            <a:off x="4953000" y="1694182"/>
            <a:ext cx="69847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tibble(</a:t>
            </a:r>
          </a:p>
          <a:p>
            <a:r>
              <a:rPr lang="fr-FR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fname = obj$firstName,</a:t>
            </a:r>
          </a:p>
          <a:p>
            <a:r>
              <a:rPr lang="fr-FR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type = map_chr(obj$phoneNumbers, ~ ..1$type),</a:t>
            </a:r>
          </a:p>
          <a:p>
            <a:r>
              <a:rPr lang="fr-FR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num = map_chr(obj$phoneNumbers, ~ ..1$number)</a:t>
            </a:r>
          </a:p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fr-FR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 tibble: 2 × 3</a:t>
            </a:r>
          </a:p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fname type   num</a:t>
            </a:r>
          </a:p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&lt;chr&gt; &lt;chr&gt;  &lt;chr&gt;</a:t>
            </a:r>
          </a:p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John  home   212 555-1234</a:t>
            </a:r>
          </a:p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John  office 646 555-4567</a:t>
            </a:r>
          </a:p>
        </p:txBody>
      </p:sp>
    </p:spTree>
    <p:extLst>
      <p:ext uri="{BB962C8B-B14F-4D97-AF65-F5344CB8AC3E}">
        <p14:creationId xmlns:p14="http://schemas.microsoft.com/office/powerpoint/2010/main" val="30601450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1393</Words>
  <Application>Microsoft Macintosh PowerPoint</Application>
  <PresentationFormat>Grand écran</PresentationFormat>
  <Paragraphs>236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Menlo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18</cp:revision>
  <dcterms:created xsi:type="dcterms:W3CDTF">2021-04-28T17:57:29Z</dcterms:created>
  <dcterms:modified xsi:type="dcterms:W3CDTF">2023-03-25T15:01:56Z</dcterms:modified>
</cp:coreProperties>
</file>