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81" r:id="rId3"/>
    <p:sldId id="288" r:id="rId4"/>
    <p:sldId id="285" r:id="rId5"/>
    <p:sldId id="287" r:id="rId6"/>
    <p:sldId id="274" r:id="rId7"/>
    <p:sldId id="289" r:id="rId8"/>
    <p:sldId id="299" r:id="rId9"/>
    <p:sldId id="298" r:id="rId10"/>
    <p:sldId id="300" r:id="rId11"/>
    <p:sldId id="301" r:id="rId12"/>
    <p:sldId id="303" r:id="rId13"/>
    <p:sldId id="302" r:id="rId14"/>
    <p:sldId id="304" r:id="rId15"/>
    <p:sldId id="293" r:id="rId16"/>
    <p:sldId id="297" r:id="rId17"/>
    <p:sldId id="306" r:id="rId18"/>
    <p:sldId id="30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maths.github.io/dsst389-s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564527" y="2767280"/>
            <a:ext cx="5062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noProof="1">
                <a:solidFill>
                  <a:schemeClr val="accent2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391678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DSST389: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11669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450275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standard, highly abstract diagram showing the flow of information when doing data science work. </a:t>
            </a:r>
          </a:p>
        </p:txBody>
      </p:sp>
    </p:spTree>
    <p:extLst>
      <p:ext uri="{BB962C8B-B14F-4D97-AF65-F5344CB8AC3E}">
        <p14:creationId xmlns:p14="http://schemas.microsoft.com/office/powerpoint/2010/main" val="159808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DSST 289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596924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our Intro to Data Science course, we focus most heavily on the interior parts of the pipeline.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3862E-2CA8-FB69-7E44-F5EFE57F3106}"/>
              </a:ext>
            </a:extLst>
          </p:cNvPr>
          <p:cNvCxnSpPr>
            <a:cxnSpLocks/>
          </p:cNvCxnSpPr>
          <p:nvPr/>
        </p:nvCxnSpPr>
        <p:spPr>
          <a:xfrm flipV="1">
            <a:off x="3735238" y="3810947"/>
            <a:ext cx="0" cy="1891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1CE2-6B1E-7510-38D3-B45FE9C9A116}"/>
              </a:ext>
            </a:extLst>
          </p:cNvPr>
          <p:cNvCxnSpPr>
            <a:cxnSpLocks/>
          </p:cNvCxnSpPr>
          <p:nvPr/>
        </p:nvCxnSpPr>
        <p:spPr>
          <a:xfrm flipV="1">
            <a:off x="5794076" y="3810947"/>
            <a:ext cx="0" cy="1960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530E0-AA6A-D4E6-7F64-29446C5F04E7}"/>
              </a:ext>
            </a:extLst>
          </p:cNvPr>
          <p:cNvCxnSpPr>
            <a:cxnSpLocks/>
          </p:cNvCxnSpPr>
          <p:nvPr/>
        </p:nvCxnSpPr>
        <p:spPr>
          <a:xfrm flipH="1" flipV="1">
            <a:off x="7116792" y="3209026"/>
            <a:ext cx="2043059" cy="175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0">
            <a:extLst>
              <a:ext uri="{FF2B5EF4-FFF2-40B4-BE49-F238E27FC236}">
                <a16:creationId xmlns:a16="http://schemas.microsoft.com/office/drawing/2014/main" id="{AC5C0F2E-7240-4166-8C49-B66727EA7308}"/>
              </a:ext>
            </a:extLst>
          </p:cNvPr>
          <p:cNvSpPr txBox="1"/>
          <p:nvPr/>
        </p:nvSpPr>
        <p:spPr>
          <a:xfrm>
            <a:off x="2827807" y="5777328"/>
            <a:ext cx="202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1NF, 2NF, etc.</a:t>
            </a:r>
          </a:p>
        </p:txBody>
      </p:sp>
      <p:sp>
        <p:nvSpPr>
          <p:cNvPr id="13" name="ZoneTexte 10">
            <a:extLst>
              <a:ext uri="{FF2B5EF4-FFF2-40B4-BE49-F238E27FC236}">
                <a16:creationId xmlns:a16="http://schemas.microsoft.com/office/drawing/2014/main" id="{155D1506-52C8-8559-B9C3-24235B4E9FB4}"/>
              </a:ext>
            </a:extLst>
          </p:cNvPr>
          <p:cNvSpPr txBox="1"/>
          <p:nvPr/>
        </p:nvSpPr>
        <p:spPr>
          <a:xfrm>
            <a:off x="4783962" y="5779227"/>
            <a:ext cx="202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verbs; pivots; joins</a:t>
            </a:r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284F3C0B-4B71-9738-92BB-C1FBC2330B33}"/>
              </a:ext>
            </a:extLst>
          </p:cNvPr>
          <p:cNvSpPr txBox="1"/>
          <p:nvPr/>
        </p:nvSpPr>
        <p:spPr>
          <a:xfrm>
            <a:off x="8391207" y="5022600"/>
            <a:ext cx="20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grammar of graphics w/ </a:t>
            </a:r>
            <a:r>
              <a:rPr lang="en-US" sz="1600" b="1" dirty="0">
                <a:solidFill>
                  <a:schemeClr val="accent2"/>
                </a:solidFill>
              </a:rPr>
              <a:t>ggplot2</a:t>
            </a:r>
          </a:p>
        </p:txBody>
      </p:sp>
    </p:spTree>
    <p:extLst>
      <p:ext uri="{BB962C8B-B14F-4D97-AF65-F5344CB8AC3E}">
        <p14:creationId xmlns:p14="http://schemas.microsoft.com/office/powerpoint/2010/main" val="130023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DSST 389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596924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this class, we will focus on the end of the pipeline while continuing to practice the interior methods.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1CE2-6B1E-7510-38D3-B45FE9C9A11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139797" y="4155757"/>
            <a:ext cx="1100893" cy="18167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530E0-AA6A-D4E6-7F64-29446C5F04E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956171" y="3880921"/>
            <a:ext cx="708887" cy="16895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0">
            <a:extLst>
              <a:ext uri="{FF2B5EF4-FFF2-40B4-BE49-F238E27FC236}">
                <a16:creationId xmlns:a16="http://schemas.microsoft.com/office/drawing/2014/main" id="{155D1506-52C8-8559-B9C3-24235B4E9FB4}"/>
              </a:ext>
            </a:extLst>
          </p:cNvPr>
          <p:cNvSpPr txBox="1"/>
          <p:nvPr/>
        </p:nvSpPr>
        <p:spPr>
          <a:xfrm>
            <a:off x="7026829" y="5972485"/>
            <a:ext cx="242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predictive models, clustering, dim. reduction</a:t>
            </a:r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284F3C0B-4B71-9738-92BB-C1FBC2330B33}"/>
              </a:ext>
            </a:extLst>
          </p:cNvPr>
          <p:cNvSpPr txBox="1"/>
          <p:nvPr/>
        </p:nvSpPr>
        <p:spPr>
          <a:xfrm>
            <a:off x="9654944" y="5570503"/>
            <a:ext cx="202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putting the pieces together in a cohesive 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EF6FAF-162B-C013-FB2D-F291BB3A95B2}"/>
              </a:ext>
            </a:extLst>
          </p:cNvPr>
          <p:cNvSpPr/>
          <p:nvPr/>
        </p:nvSpPr>
        <p:spPr>
          <a:xfrm>
            <a:off x="10446589" y="232452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032149" y="126766"/>
            <a:ext cx="61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DSST 389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ABB8A78-CFF3-B67B-D1B1-DF55E426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5" y="2596924"/>
            <a:ext cx="9385890" cy="2428046"/>
          </a:xfrm>
          <a:prstGeom prst="rect">
            <a:avLst/>
          </a:prstGeom>
        </p:spPr>
      </p:pic>
      <p:sp>
        <p:nvSpPr>
          <p:cNvPr id="4" name="ZoneTexte 10">
            <a:extLst>
              <a:ext uri="{FF2B5EF4-FFF2-40B4-BE49-F238E27FC236}">
                <a16:creationId xmlns:a16="http://schemas.microsoft.com/office/drawing/2014/main" id="{7705B3FD-5461-ECE0-AE84-34CAB81ED16C}"/>
              </a:ext>
            </a:extLst>
          </p:cNvPr>
          <p:cNvSpPr txBox="1"/>
          <p:nvPr/>
        </p:nvSpPr>
        <p:spPr>
          <a:xfrm>
            <a:off x="1114027" y="1210080"/>
            <a:ext cx="86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also focus on the explore step as a whole and in the final project collecting data from an external API (a bit of a review for those in the Fall 2021 version of 289).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1CE2-6B1E-7510-38D3-B45FE9C9A11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00201" y="4295955"/>
            <a:ext cx="185467" cy="8540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530E0-AA6A-D4E6-7F64-29446C5F04E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721365" y="5024970"/>
            <a:ext cx="826084" cy="7097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0">
            <a:extLst>
              <a:ext uri="{FF2B5EF4-FFF2-40B4-BE49-F238E27FC236}">
                <a16:creationId xmlns:a16="http://schemas.microsoft.com/office/drawing/2014/main" id="{155D1506-52C8-8559-B9C3-24235B4E9FB4}"/>
              </a:ext>
            </a:extLst>
          </p:cNvPr>
          <p:cNvSpPr txBox="1"/>
          <p:nvPr/>
        </p:nvSpPr>
        <p:spPr>
          <a:xfrm>
            <a:off x="759126" y="5149971"/>
            <a:ext cx="168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Web-based API, JSON, XML</a:t>
            </a:r>
          </a:p>
        </p:txBody>
      </p:sp>
      <p:sp>
        <p:nvSpPr>
          <p:cNvPr id="14" name="ZoneTexte 10">
            <a:extLst>
              <a:ext uri="{FF2B5EF4-FFF2-40B4-BE49-F238E27FC236}">
                <a16:creationId xmlns:a16="http://schemas.microsoft.com/office/drawing/2014/main" id="{284F3C0B-4B71-9738-92BB-C1FBC2330B33}"/>
              </a:ext>
            </a:extLst>
          </p:cNvPr>
          <p:cNvSpPr txBox="1"/>
          <p:nvPr/>
        </p:nvSpPr>
        <p:spPr>
          <a:xfrm>
            <a:off x="4075772" y="5734746"/>
            <a:ext cx="329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putting all of these explore parts together requires creativity and patience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EF6FAF-162B-C013-FB2D-F291BB3A95B2}"/>
              </a:ext>
            </a:extLst>
          </p:cNvPr>
          <p:cNvSpPr/>
          <p:nvPr/>
        </p:nvSpPr>
        <p:spPr>
          <a:xfrm>
            <a:off x="10446589" y="2324523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Project Oriented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545256"/>
            <a:ext cx="10361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order to embody the data science approach, this course is centered around four projects.</a:t>
            </a:r>
          </a:p>
          <a:p>
            <a:pPr algn="just"/>
            <a:endParaRPr lang="en-US" sz="2400" dirty="0"/>
          </a:p>
          <a:p>
            <a:pPr algn="just"/>
            <a:r>
              <a:rPr lang="fr-FR" sz="2400" dirty="0"/>
              <a:t>The </a:t>
            </a:r>
            <a:r>
              <a:rPr lang="fr-FR" sz="2400" dirty="0" err="1"/>
              <a:t>primary</a:t>
            </a:r>
            <a:r>
              <a:rPr lang="fr-FR" sz="2400" dirty="0"/>
              <a:t> goal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how to use machine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to tell a story about data.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get</a:t>
            </a:r>
            <a:r>
              <a:rPr lang="fr-FR" sz="2400" dirty="0"/>
              <a:t> a lot of practice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Our </a:t>
            </a:r>
            <a:r>
              <a:rPr lang="fr-FR" sz="2400" dirty="0" err="1"/>
              <a:t>primary</a:t>
            </a:r>
            <a:r>
              <a:rPr lang="fr-FR" sz="2400" dirty="0"/>
              <a:t> focus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on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. In addition to </a:t>
            </a:r>
            <a:r>
              <a:rPr lang="fr-FR" sz="2400" dirty="0" err="1"/>
              <a:t>being</a:t>
            </a:r>
            <a:r>
              <a:rPr lang="fr-FR" sz="2400" dirty="0"/>
              <a:t> </a:t>
            </a:r>
            <a:r>
              <a:rPr lang="fr-FR" sz="2400" dirty="0" err="1"/>
              <a:t>generally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 and one of </a:t>
            </a:r>
            <a:r>
              <a:rPr lang="fr-FR" sz="2400" dirty="0" err="1"/>
              <a:t>my</a:t>
            </a:r>
            <a:r>
              <a:rPr lang="fr-FR" sz="2400" dirty="0"/>
              <a:t> </a:t>
            </a:r>
            <a:r>
              <a:rPr lang="fr-FR" sz="2400" dirty="0" err="1"/>
              <a:t>research</a:t>
            </a:r>
            <a:r>
              <a:rPr lang="fr-FR" sz="2400" dirty="0"/>
              <a:t> areas,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great</a:t>
            </a:r>
            <a:r>
              <a:rPr lang="fr-FR" sz="2400" dirty="0"/>
              <a:t> application </a:t>
            </a:r>
            <a:r>
              <a:rPr lang="fr-FR" sz="2400" dirty="0" err="1"/>
              <a:t>domain</a:t>
            </a:r>
            <a:r>
              <a:rPr lang="fr-FR" sz="2400" dirty="0"/>
              <a:t> for </a:t>
            </a:r>
            <a:r>
              <a:rPr lang="fr-FR" sz="2400" dirty="0" err="1"/>
              <a:t>exploring</a:t>
            </a:r>
            <a:r>
              <a:rPr lang="fr-FR" sz="2400" dirty="0"/>
              <a:t> the </a:t>
            </a:r>
            <a:r>
              <a:rPr lang="fr-FR" sz="2400" dirty="0" err="1"/>
              <a:t>entire</a:t>
            </a:r>
            <a:r>
              <a:rPr lang="fr-FR" sz="2400" dirty="0"/>
              <a:t> data science pipeline </a:t>
            </a:r>
            <a:r>
              <a:rPr lang="fr-FR" sz="2400" dirty="0" err="1"/>
              <a:t>without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specialized</a:t>
            </a:r>
            <a:r>
              <a:rPr lang="fr-FR" sz="2400" dirty="0"/>
              <a:t> </a:t>
            </a:r>
            <a:r>
              <a:rPr lang="fr-FR" sz="2400" dirty="0" err="1"/>
              <a:t>domain</a:t>
            </a:r>
            <a:r>
              <a:rPr lang="fr-FR" sz="2400" dirty="0"/>
              <a:t> </a:t>
            </a:r>
            <a:r>
              <a:rPr lang="fr-FR" sz="2400" dirty="0" err="1"/>
              <a:t>knowledge</a:t>
            </a:r>
            <a:r>
              <a:rPr lang="fr-FR" sz="2400" dirty="0"/>
              <a:t>.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537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Project Format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545256"/>
            <a:ext cx="10361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</a:t>
            </a:r>
            <a:r>
              <a:rPr lang="fr-FR" sz="2400" dirty="0" err="1"/>
              <a:t>projects</a:t>
            </a:r>
            <a:r>
              <a:rPr lang="fr-FR" sz="2400" dirty="0"/>
              <a:t> </a:t>
            </a:r>
            <a:r>
              <a:rPr lang="fr-FR" sz="2400" dirty="0" err="1"/>
              <a:t>take</a:t>
            </a:r>
            <a:r>
              <a:rPr lang="fr-FR" sz="2400" dirty="0"/>
              <a:t> the </a:t>
            </a:r>
            <a:r>
              <a:rPr lang="fr-FR" sz="2400" dirty="0" err="1"/>
              <a:t>form</a:t>
            </a:r>
            <a:r>
              <a:rPr lang="fr-FR" sz="2400" dirty="0"/>
              <a:t> of a short </a:t>
            </a:r>
            <a:r>
              <a:rPr lang="fr-FR" sz="2400" dirty="0" err="1"/>
              <a:t>presentation</a:t>
            </a:r>
            <a:r>
              <a:rPr lang="fr-FR" sz="2400" dirty="0"/>
              <a:t>. </a:t>
            </a:r>
            <a:r>
              <a:rPr lang="fr-FR" sz="2400" dirty="0" err="1"/>
              <a:t>Rather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a </a:t>
            </a:r>
            <a:r>
              <a:rPr lang="fr-FR" sz="2400" dirty="0" err="1"/>
              <a:t>textual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-up, I </a:t>
            </a:r>
            <a:r>
              <a:rPr lang="fr-FR" sz="2400" dirty="0" err="1"/>
              <a:t>want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to focus on </a:t>
            </a:r>
            <a:r>
              <a:rPr lang="fr-FR" sz="2400" dirty="0" err="1"/>
              <a:t>producing</a:t>
            </a:r>
            <a:r>
              <a:rPr lang="fr-FR" sz="2400" dirty="0"/>
              <a:t> clean, </a:t>
            </a:r>
            <a:r>
              <a:rPr lang="fr-FR" sz="2400" dirty="0" err="1"/>
              <a:t>professional</a:t>
            </a:r>
            <a:r>
              <a:rPr lang="fr-FR" sz="2400" dirty="0"/>
              <a:t> slides for the </a:t>
            </a:r>
            <a:r>
              <a:rPr lang="fr-FR" sz="2400" dirty="0" err="1"/>
              <a:t>presentation</a:t>
            </a:r>
            <a:r>
              <a:rPr lang="fr-FR" sz="2400" dirty="0"/>
              <a:t>.</a:t>
            </a:r>
          </a:p>
          <a:p>
            <a:br>
              <a:rPr lang="fr-FR" sz="2400" dirty="0"/>
            </a:br>
            <a:r>
              <a:rPr lang="fr-FR" sz="2400" dirty="0" err="1"/>
              <a:t>Here</a:t>
            </a:r>
            <a:r>
              <a:rPr lang="fr-FR" sz="2400" dirty="0"/>
              <a:t> are the </a:t>
            </a:r>
            <a:r>
              <a:rPr lang="fr-FR" sz="2400" dirty="0" err="1"/>
              <a:t>planned</a:t>
            </a:r>
            <a:r>
              <a:rPr lang="fr-FR" sz="2400" dirty="0"/>
              <a:t> topics:</a:t>
            </a:r>
          </a:p>
          <a:p>
            <a:br>
              <a:rPr lang="fr-FR" sz="2400" dirty="0"/>
            </a:br>
            <a:r>
              <a:rPr lang="fr-FR" sz="2400" dirty="0"/>
              <a:t>  - </a:t>
            </a:r>
            <a:r>
              <a:rPr lang="fr-FR" sz="2400" b="1" dirty="0" err="1"/>
              <a:t>IMDb</a:t>
            </a:r>
            <a:r>
              <a:rPr lang="fr-FR" sz="2400" b="1" dirty="0"/>
              <a:t> </a:t>
            </a:r>
            <a:r>
              <a:rPr lang="fr-FR" sz="2400" b="1" dirty="0" err="1"/>
              <a:t>movie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predicting</a:t>
            </a:r>
            <a:r>
              <a:rPr lang="fr-FR" sz="2400" dirty="0"/>
              <a:t> how </a:t>
            </a:r>
            <a:r>
              <a:rPr lang="fr-FR" sz="2400" dirty="0" err="1"/>
              <a:t>many</a:t>
            </a:r>
            <a:r>
              <a:rPr lang="fr-FR" sz="2400" dirty="0"/>
              <a:t> stars a </a:t>
            </a:r>
            <a:r>
              <a:rPr lang="fr-FR" sz="2400" dirty="0" err="1"/>
              <a:t>movie</a:t>
            </a:r>
            <a:r>
              <a:rPr lang="fr-FR" sz="2400" dirty="0"/>
              <a:t> </a:t>
            </a:r>
            <a:r>
              <a:rPr lang="fr-FR" sz="2400" dirty="0" err="1"/>
              <a:t>review</a:t>
            </a:r>
            <a:r>
              <a:rPr lang="fr-FR" sz="2400" dirty="0"/>
              <a:t> </a:t>
            </a:r>
            <a:r>
              <a:rPr lang="fr-FR" sz="2400" dirty="0" err="1"/>
              <a:t>gives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/>
              <a:t>Amazon </a:t>
            </a:r>
            <a:r>
              <a:rPr lang="fr-FR" sz="2400" b="1" dirty="0" err="1"/>
              <a:t>product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</a:t>
            </a:r>
            <a:r>
              <a:rPr lang="fr-FR" sz="2400" dirty="0"/>
              <a:t> the </a:t>
            </a:r>
            <a:r>
              <a:rPr lang="fr-FR" sz="2400" dirty="0" err="1"/>
              <a:t>author</a:t>
            </a:r>
            <a:r>
              <a:rPr lang="fr-FR" sz="2400" dirty="0"/>
              <a:t> of a </a:t>
            </a:r>
            <a:r>
              <a:rPr lang="fr-FR" sz="2400" dirty="0" err="1"/>
              <a:t>review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 err="1"/>
              <a:t>Yelp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</a:t>
            </a:r>
            <a:r>
              <a:rPr lang="fr-FR" sz="2400" dirty="0"/>
              <a:t> </a:t>
            </a:r>
            <a:r>
              <a:rPr lang="fr-FR" sz="2400" dirty="0" err="1"/>
              <a:t>author</a:t>
            </a:r>
            <a:r>
              <a:rPr lang="fr-FR" sz="2400" dirty="0"/>
              <a:t> of the </a:t>
            </a:r>
            <a:r>
              <a:rPr lang="fr-FR" sz="2400" dirty="0" err="1"/>
              <a:t>review</a:t>
            </a:r>
            <a:r>
              <a:rPr lang="fr-FR" sz="2400" dirty="0"/>
              <a:t> and cluster the corpus </a:t>
            </a:r>
            <a:r>
              <a:rPr lang="fr-FR" sz="2400" dirty="0" err="1"/>
              <a:t>authors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 err="1"/>
              <a:t>Wikipedia</a:t>
            </a:r>
            <a:r>
              <a:rPr lang="fr-FR" sz="2400" dirty="0"/>
              <a:t>: </a:t>
            </a:r>
            <a:r>
              <a:rPr lang="fr-FR" sz="2400" dirty="0" err="1"/>
              <a:t>detect</a:t>
            </a:r>
            <a:r>
              <a:rPr lang="fr-FR" sz="2400" dirty="0"/>
              <a:t> </a:t>
            </a:r>
            <a:r>
              <a:rPr lang="fr-FR" sz="2400" dirty="0" err="1"/>
              <a:t>themes</a:t>
            </a:r>
            <a:r>
              <a:rPr lang="fr-FR" sz="2400" dirty="0"/>
              <a:t> in a </a:t>
            </a:r>
            <a:r>
              <a:rPr lang="fr-FR" sz="2400" dirty="0" err="1"/>
              <a:t>subset</a:t>
            </a:r>
            <a:r>
              <a:rPr lang="fr-FR" sz="2400" dirty="0"/>
              <a:t> of </a:t>
            </a:r>
            <a:r>
              <a:rPr lang="fr-FR" sz="2400" dirty="0" err="1"/>
              <a:t>Wikipedia</a:t>
            </a:r>
            <a:r>
              <a:rPr lang="fr-FR" sz="2400" dirty="0"/>
              <a:t> articles</a:t>
            </a:r>
          </a:p>
        </p:txBody>
      </p:sp>
    </p:spTree>
    <p:extLst>
      <p:ext uri="{BB962C8B-B14F-4D97-AF65-F5344CB8AC3E}">
        <p14:creationId xmlns:p14="http://schemas.microsoft.com/office/powerpoint/2010/main" val="154758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First Two Weeks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671641" y="1310457"/>
            <a:ext cx="10361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content </a:t>
            </a:r>
            <a:r>
              <a:rPr lang="fr-FR" sz="2400" dirty="0" err="1"/>
              <a:t>next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classes (</a:t>
            </a:r>
            <a:r>
              <a:rPr lang="fr-FR" sz="2400" dirty="0" err="1"/>
              <a:t>remember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don’t</a:t>
            </a:r>
            <a:r>
              <a:rPr lang="fr-FR" sz="2400" dirty="0"/>
              <a:t> have class on MLK </a:t>
            </a:r>
            <a:r>
              <a:rPr lang="fr-FR" sz="2400" dirty="0" err="1"/>
              <a:t>day</a:t>
            </a:r>
            <a:r>
              <a:rPr lang="fr-FR" sz="2400" dirty="0"/>
              <a:t>)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a bit </a:t>
            </a:r>
            <a:r>
              <a:rPr lang="fr-FR" sz="2400" dirty="0" err="1"/>
              <a:t>different</a:t>
            </a:r>
            <a:r>
              <a:rPr lang="fr-FR" sz="2400" dirty="0"/>
              <a:t>. </a:t>
            </a:r>
            <a:r>
              <a:rPr lang="fr-FR" sz="2400" dirty="0" err="1"/>
              <a:t>You’ll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getting</a:t>
            </a:r>
            <a:r>
              <a:rPr lang="fr-FR" sz="2400" dirty="0"/>
              <a:t> a crash course in the </a:t>
            </a:r>
            <a:r>
              <a:rPr lang="fr-FR" sz="2400" dirty="0" err="1"/>
              <a:t>language</a:t>
            </a:r>
            <a:r>
              <a:rPr lang="fr-FR" sz="2400" dirty="0"/>
              <a:t> of </a:t>
            </a:r>
            <a:r>
              <a:rPr lang="fr-FR" sz="2400" dirty="0" err="1"/>
              <a:t>statistical</a:t>
            </a:r>
            <a:r>
              <a:rPr lang="fr-FR" sz="2400" dirty="0"/>
              <a:t>/machine </a:t>
            </a:r>
            <a:r>
              <a:rPr lang="fr-FR" sz="2400" dirty="0" err="1"/>
              <a:t>learning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programming</a:t>
            </a:r>
            <a:r>
              <a:rPr lang="fr-FR" sz="2400" dirty="0"/>
              <a:t>. </a:t>
            </a:r>
            <a:r>
              <a:rPr lang="fr-FR" sz="2400" dirty="0" err="1"/>
              <a:t>Because</a:t>
            </a:r>
            <a:r>
              <a:rPr lang="fr-FR" sz="2400" dirty="0"/>
              <a:t> of the dense nature of the </a:t>
            </a:r>
            <a:r>
              <a:rPr lang="fr-FR" sz="2400" dirty="0" err="1"/>
              <a:t>material</a:t>
            </a:r>
            <a:r>
              <a:rPr lang="fr-FR" sz="2400" dirty="0"/>
              <a:t>, I have </a:t>
            </a:r>
            <a:r>
              <a:rPr lang="fr-FR" sz="2400" dirty="0" err="1"/>
              <a:t>prepared</a:t>
            </a:r>
            <a:r>
              <a:rPr lang="fr-FR" sz="2400" dirty="0"/>
              <a:t> </a:t>
            </a:r>
            <a:r>
              <a:rPr lang="fr-FR" sz="2400" dirty="0" err="1"/>
              <a:t>video</a:t>
            </a:r>
            <a:r>
              <a:rPr lang="fr-FR" sz="2400" dirty="0"/>
              <a:t> notes in addition to the standard slides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watch</a:t>
            </a:r>
            <a:r>
              <a:rPr lang="fr-FR" sz="2400" dirty="0"/>
              <a:t>, pause, and re-</a:t>
            </a:r>
            <a:r>
              <a:rPr lang="fr-FR" sz="2400" dirty="0" err="1"/>
              <a:t>watch</a:t>
            </a:r>
            <a:r>
              <a:rPr lang="fr-FR" sz="2400" dirty="0"/>
              <a:t>. In class </a:t>
            </a:r>
            <a:r>
              <a:rPr lang="fr-FR" sz="2400" dirty="0" err="1"/>
              <a:t>we’ll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 on </a:t>
            </a:r>
            <a:r>
              <a:rPr lang="fr-FR" sz="2400" dirty="0" err="1"/>
              <a:t>pen</a:t>
            </a:r>
            <a:r>
              <a:rPr lang="fr-FR" sz="2400" dirty="0"/>
              <a:t> and </a:t>
            </a:r>
            <a:r>
              <a:rPr lang="fr-FR" sz="2400" dirty="0" err="1"/>
              <a:t>paper</a:t>
            </a:r>
            <a:r>
              <a:rPr lang="fr-FR" sz="2400" dirty="0"/>
              <a:t> </a:t>
            </a:r>
            <a:r>
              <a:rPr lang="fr-FR" sz="2400" dirty="0" err="1"/>
              <a:t>handouts</a:t>
            </a:r>
            <a:r>
              <a:rPr lang="fr-FR" sz="2400" dirty="0"/>
              <a:t> </a:t>
            </a:r>
            <a:r>
              <a:rPr lang="fr-FR" sz="2400" dirty="0" err="1"/>
              <a:t>instead</a:t>
            </a:r>
            <a:r>
              <a:rPr lang="fr-FR" sz="2400" dirty="0"/>
              <a:t> of R notebooks.</a:t>
            </a:r>
          </a:p>
        </p:txBody>
      </p:sp>
      <p:sp>
        <p:nvSpPr>
          <p:cNvPr id="2" name="ZoneTexte 34">
            <a:extLst>
              <a:ext uri="{FF2B5EF4-FFF2-40B4-BE49-F238E27FC236}">
                <a16:creationId xmlns:a16="http://schemas.microsoft.com/office/drawing/2014/main" id="{16CDE267-3A51-77B8-7469-CE2282265555}"/>
              </a:ext>
            </a:extLst>
          </p:cNvPr>
          <p:cNvSpPr txBox="1"/>
          <p:nvPr/>
        </p:nvSpPr>
        <p:spPr>
          <a:xfrm>
            <a:off x="2424983" y="4452335"/>
            <a:ext cx="940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The </a:t>
            </a:r>
            <a:r>
              <a:rPr lang="fr-FR" sz="2400" dirty="0" err="1"/>
              <a:t>material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more </a:t>
            </a:r>
            <a:r>
              <a:rPr lang="fr-FR" sz="2400" dirty="0" err="1"/>
              <a:t>mathematical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I </a:t>
            </a:r>
            <a:r>
              <a:rPr lang="fr-FR" sz="2400" dirty="0" err="1"/>
              <a:t>normally</a:t>
            </a:r>
            <a:r>
              <a:rPr lang="fr-FR" sz="2400" dirty="0"/>
              <a:t> </a:t>
            </a:r>
            <a:r>
              <a:rPr lang="fr-FR" sz="2400" dirty="0" err="1"/>
              <a:t>teach</a:t>
            </a:r>
            <a:r>
              <a:rPr lang="fr-FR" sz="2400" dirty="0"/>
              <a:t> and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seem</a:t>
            </a:r>
            <a:r>
              <a:rPr lang="fr-FR" sz="2400" dirty="0"/>
              <a:t> </a:t>
            </a:r>
            <a:r>
              <a:rPr lang="fr-FR" sz="2400" dirty="0" err="1"/>
              <a:t>overwelming</a:t>
            </a:r>
            <a:r>
              <a:rPr lang="fr-FR" sz="2400" dirty="0"/>
              <a:t>. Just do </a:t>
            </a:r>
            <a:r>
              <a:rPr lang="fr-FR" sz="2400" dirty="0" err="1"/>
              <a:t>your</a:t>
            </a:r>
            <a:r>
              <a:rPr lang="fr-FR" sz="2400" dirty="0"/>
              <a:t> best, </a:t>
            </a:r>
            <a:r>
              <a:rPr lang="fr-FR" sz="2400" dirty="0" err="1"/>
              <a:t>watch</a:t>
            </a:r>
            <a:r>
              <a:rPr lang="fr-FR" sz="2400" dirty="0"/>
              <a:t> the </a:t>
            </a:r>
            <a:r>
              <a:rPr lang="fr-FR" sz="2400" dirty="0" err="1"/>
              <a:t>videos</a:t>
            </a:r>
            <a:r>
              <a:rPr lang="fr-FR" sz="2400" dirty="0"/>
              <a:t>, and come </a:t>
            </a:r>
            <a:r>
              <a:rPr lang="fr-FR" sz="2400" dirty="0" err="1"/>
              <a:t>ready</a:t>
            </a:r>
            <a:r>
              <a:rPr lang="fr-FR" sz="2400" dirty="0"/>
              <a:t> to </a:t>
            </a:r>
            <a:r>
              <a:rPr lang="fr-FR" sz="2400" dirty="0" err="1"/>
              <a:t>ask</a:t>
            </a:r>
            <a:r>
              <a:rPr lang="fr-FR" sz="2400" dirty="0"/>
              <a:t> questions.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third</a:t>
            </a:r>
            <a:r>
              <a:rPr lang="fr-FR" sz="2400" dirty="0"/>
              <a:t> </a:t>
            </a:r>
            <a:r>
              <a:rPr lang="fr-FR" sz="2400" dirty="0" err="1"/>
              <a:t>week</a:t>
            </a:r>
            <a:r>
              <a:rPr lang="fr-FR" sz="2400" dirty="0"/>
              <a:t> </a:t>
            </a:r>
            <a:r>
              <a:rPr lang="fr-FR" sz="2400" dirty="0" err="1"/>
              <a:t>onwards</a:t>
            </a:r>
            <a:r>
              <a:rPr lang="fr-FR" sz="2400" dirty="0"/>
              <a:t>, 389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feel</a:t>
            </a:r>
            <a:r>
              <a:rPr lang="fr-FR" sz="2400" dirty="0"/>
              <a:t> a lot more </a:t>
            </a:r>
            <a:r>
              <a:rPr lang="fr-FR" sz="2400" dirty="0" err="1"/>
              <a:t>similar</a:t>
            </a:r>
            <a:r>
              <a:rPr lang="fr-FR" sz="2400" dirty="0"/>
              <a:t> (in </a:t>
            </a:r>
            <a:r>
              <a:rPr lang="fr-FR" sz="2400" dirty="0" err="1"/>
              <a:t>fact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usually</a:t>
            </a:r>
            <a:r>
              <a:rPr lang="fr-FR" sz="2400" dirty="0"/>
              <a:t> more fun)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did</a:t>
            </a:r>
            <a:r>
              <a:rPr lang="fr-FR" sz="2400" dirty="0"/>
              <a:t> in 289.</a:t>
            </a:r>
          </a:p>
        </p:txBody>
      </p:sp>
    </p:spTree>
    <p:extLst>
      <p:ext uri="{BB962C8B-B14F-4D97-AF65-F5344CB8AC3E}">
        <p14:creationId xmlns:p14="http://schemas.microsoft.com/office/powerpoint/2010/main" val="330367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164818" y="2830916"/>
            <a:ext cx="8066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3. Class Form + Groups + Setup</a:t>
            </a:r>
          </a:p>
        </p:txBody>
      </p:sp>
    </p:spTree>
    <p:extLst>
      <p:ext uri="{BB962C8B-B14F-4D97-AF65-F5344CB8AC3E}">
        <p14:creationId xmlns:p14="http://schemas.microsoft.com/office/powerpoint/2010/main" val="12792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Syllabus</a:t>
            </a:r>
          </a:p>
        </p:txBody>
      </p:sp>
    </p:spTree>
    <p:extLst>
      <p:ext uri="{BB962C8B-B14F-4D97-AF65-F5344CB8AC3E}">
        <p14:creationId xmlns:p14="http://schemas.microsoft.com/office/powerpoint/2010/main" val="41166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487147" y="1906680"/>
            <a:ext cx="921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As I mentioned in my email, these notes and all others for this semester will be posted on the course website:</a:t>
            </a:r>
          </a:p>
          <a:p>
            <a:endParaRPr lang="fr-FR" sz="2400" noProof="1"/>
          </a:p>
          <a:p>
            <a:pPr algn="ctr"/>
            <a:r>
              <a:rPr lang="fr-FR" sz="2400" noProof="1"/>
              <a:t>   </a:t>
            </a:r>
            <a:r>
              <a:rPr lang="fr-FR" sz="2400" noProof="1">
                <a:hlinkClick r:id="rId3"/>
              </a:rPr>
              <a:t>https://statsmaths.github.io/dsst389-s23/</a:t>
            </a:r>
            <a:endParaRPr lang="fr-FR" sz="2400" noProof="1"/>
          </a:p>
          <a:p>
            <a:pPr algn="ctr"/>
            <a:endParaRPr lang="fr-FR" sz="2400" noProof="1"/>
          </a:p>
          <a:p>
            <a:pPr algn="ctr"/>
            <a:endParaRPr lang="fr-FR" sz="2400" noProof="1"/>
          </a:p>
        </p:txBody>
      </p:sp>
    </p:spTree>
    <p:extLst>
      <p:ext uri="{BB962C8B-B14F-4D97-AF65-F5344CB8AC3E}">
        <p14:creationId xmlns:p14="http://schemas.microsoft.com/office/powerpoint/2010/main" val="18284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Expectations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915344" y="1620834"/>
            <a:ext cx="10264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get right to the point, there are five main things I expect from you this semester: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	– Read or watch the posted notes and/or videos for each class.</a:t>
            </a:r>
          </a:p>
          <a:p>
            <a:pPr algn="just"/>
            <a:r>
              <a:rPr lang="en-US" sz="2400" dirty="0"/>
              <a:t>	– Regularly attend and participate in class.</a:t>
            </a:r>
          </a:p>
          <a:p>
            <a:pPr algn="just"/>
            <a:r>
              <a:rPr lang="en-US" sz="2400" dirty="0"/>
              <a:t>	– Fill out the class form for each class meeting.</a:t>
            </a:r>
          </a:p>
          <a:p>
            <a:pPr algn="just"/>
            <a:r>
              <a:rPr lang="en-US" sz="2400" dirty="0"/>
              <a:t>	– Complete and present </a:t>
            </a:r>
            <a:r>
              <a:rPr lang="en-US" sz="2400" b="1" dirty="0"/>
              <a:t>four </a:t>
            </a:r>
            <a:r>
              <a:rPr lang="en-US" sz="2400" dirty="0"/>
              <a:t>class projects throughout semester.</a:t>
            </a:r>
          </a:p>
          <a:p>
            <a:pPr algn="just"/>
            <a:r>
              <a:rPr lang="en-US" sz="2400" dirty="0"/>
              <a:t>	– Complete an end-of-semester self assessment of your work.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8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Grading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510504" y="1785764"/>
            <a:ext cx="9170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 try to keep grading simple. You will get a grade out of 95 points (based on the posted rubric) for each of the projects and another one for the self-assessment. The final grade is based on the average of these five scores.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Letter grades are assigned as follows: A (93–95), A- (90–92), B+ (87–89), B (83–86), B- (80–82), C+ (77–79), C (73–76), C- (70–72), and F (0–69).</a:t>
            </a:r>
          </a:p>
        </p:txBody>
      </p:sp>
    </p:spTree>
    <p:extLst>
      <p:ext uri="{BB962C8B-B14F-4D97-AF65-F5344CB8AC3E}">
        <p14:creationId xmlns:p14="http://schemas.microsoft.com/office/powerpoint/2010/main" val="42309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Attendance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860276" y="1462890"/>
            <a:ext cx="8471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is a course where it is very important to be present in class.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Please fill out the class form on the website at the </a:t>
            </a:r>
            <a:r>
              <a:rPr lang="en-US" sz="2400" b="1" dirty="0"/>
              <a:t>start of each class</a:t>
            </a:r>
            <a:r>
              <a:rPr lang="en-US" sz="2400" dirty="0"/>
              <a:t>. Note that there is a slight change from previous semesters. If absent, please explain why. I will follow up with anyone with a warning if there are any issues.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If you need to miss the day you are supposed to present a project, I expect you to (1) email me before class and (2) send me your slides. </a:t>
            </a:r>
          </a:p>
        </p:txBody>
      </p:sp>
    </p:spTree>
    <p:extLst>
      <p:ext uri="{BB962C8B-B14F-4D97-AF65-F5344CB8AC3E}">
        <p14:creationId xmlns:p14="http://schemas.microsoft.com/office/powerpoint/2010/main" val="40690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Schedule and Workload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2090172"/>
            <a:ext cx="8742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course schedule is posted on the website. I will make every attempt to follow this schedule. I tried hard to avoid projects being due during typical busy periods.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workload for this class is not particularly heavy but it is a bit inconsistent. Make sure you plan on carving out some time before the projects are due.</a:t>
            </a:r>
          </a:p>
        </p:txBody>
      </p:sp>
    </p:spTree>
    <p:extLst>
      <p:ext uri="{BB962C8B-B14F-4D97-AF65-F5344CB8AC3E}">
        <p14:creationId xmlns:p14="http://schemas.microsoft.com/office/powerpoint/2010/main" val="35582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Getting Help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1393878"/>
            <a:ext cx="8742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is usually a lot of time during class and right after class to ask questions and get help with the course material.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 can answer quick questions by email. This is particularly helpful if you have a coding question.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Of course, I am also happy to set up a time to meet outside of class. I don’t have fixed office hours, but generally am free to meet on Mondays and Wednesdays after 1:30pm and before 5:30pm. Just send me an email (ideally the day beforehand) with some times that work for you. </a:t>
            </a:r>
          </a:p>
        </p:txBody>
      </p:sp>
    </p:spTree>
    <p:extLst>
      <p:ext uri="{BB962C8B-B14F-4D97-AF65-F5344CB8AC3E}">
        <p14:creationId xmlns:p14="http://schemas.microsoft.com/office/powerpoint/2010/main" val="272776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Class Groups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168545" y="3393345"/>
            <a:ext cx="86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You have the </a:t>
            </a:r>
            <a:r>
              <a:rPr lang="en-US" sz="2400" b="1" dirty="0"/>
              <a:t>option</a:t>
            </a:r>
            <a:r>
              <a:rPr lang="en-US" sz="2400" dirty="0"/>
              <a:t> of submitting a joint project with your class group or any subset of your class group (maximum 3 students) for the first three projects. I recommend working in a pair if possible.</a:t>
            </a:r>
          </a:p>
        </p:txBody>
      </p:sp>
      <p:sp>
        <p:nvSpPr>
          <p:cNvPr id="2" name="ZoneTexte 10">
            <a:extLst>
              <a:ext uri="{FF2B5EF4-FFF2-40B4-BE49-F238E27FC236}">
                <a16:creationId xmlns:a16="http://schemas.microsoft.com/office/drawing/2014/main" id="{7E673D22-8A82-FC2E-997C-629F376A38B2}"/>
              </a:ext>
            </a:extLst>
          </p:cNvPr>
          <p:cNvSpPr txBox="1"/>
          <p:nvPr/>
        </p:nvSpPr>
        <p:spPr>
          <a:xfrm>
            <a:off x="886527" y="1276330"/>
            <a:ext cx="930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semester, I would like you all to organize yourselves into eight (or fewer) groups with between 2 and 4 students in each group. We will arrange the tables so that you are sitting with your group; you will work and/or share your results together during class.</a:t>
            </a:r>
          </a:p>
        </p:txBody>
      </p:sp>
      <p:sp>
        <p:nvSpPr>
          <p:cNvPr id="3" name="ZoneTexte 10">
            <a:extLst>
              <a:ext uri="{FF2B5EF4-FFF2-40B4-BE49-F238E27FC236}">
                <a16:creationId xmlns:a16="http://schemas.microsoft.com/office/drawing/2014/main" id="{A41F7D04-AE6F-3724-4624-4CC75E1F2CE0}"/>
              </a:ext>
            </a:extLst>
          </p:cNvPr>
          <p:cNvSpPr txBox="1"/>
          <p:nvPr/>
        </p:nvSpPr>
        <p:spPr>
          <a:xfrm>
            <a:off x="1217544" y="5141030"/>
            <a:ext cx="864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will form these groups in a few moments.</a:t>
            </a:r>
          </a:p>
        </p:txBody>
      </p:sp>
    </p:spTree>
    <p:extLst>
      <p:ext uri="{BB962C8B-B14F-4D97-AF65-F5344CB8AC3E}">
        <p14:creationId xmlns:p14="http://schemas.microsoft.com/office/powerpoint/2010/main" val="2206236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1154</Words>
  <Application>Microsoft Macintosh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63</cp:revision>
  <dcterms:created xsi:type="dcterms:W3CDTF">2021-04-28T17:57:29Z</dcterms:created>
  <dcterms:modified xsi:type="dcterms:W3CDTF">2023-01-09T03:43:10Z</dcterms:modified>
</cp:coreProperties>
</file>