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301" r:id="rId3"/>
    <p:sldId id="303" r:id="rId4"/>
    <p:sldId id="302" r:id="rId5"/>
    <p:sldId id="304" r:id="rId6"/>
    <p:sldId id="288" r:id="rId7"/>
    <p:sldId id="307" r:id="rId8"/>
    <p:sldId id="308" r:id="rId9"/>
    <p:sldId id="309" r:id="rId10"/>
    <p:sldId id="310" r:id="rId11"/>
    <p:sldId id="311" r:id="rId12"/>
    <p:sldId id="313" r:id="rId13"/>
    <p:sldId id="312" r:id="rId14"/>
    <p:sldId id="314"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81"/>
    <p:restoredTop sz="94608"/>
  </p:normalViewPr>
  <p:slideViewPr>
    <p:cSldViewPr snapToGrid="0" snapToObjects="1">
      <p:cViewPr varScale="1">
        <p:scale>
          <a:sx n="129" d="100"/>
          <a:sy n="129" d="100"/>
        </p:scale>
        <p:origin x="32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AA01D6-3E2E-3048-88FB-F31D2D7D01E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82CB76D-5934-D243-9648-80A4335889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A3D4122-66CD-9E42-89C0-5FF3243C9BD1}"/>
              </a:ext>
            </a:extLst>
          </p:cNvPr>
          <p:cNvSpPr>
            <a:spLocks noGrp="1"/>
          </p:cNvSpPr>
          <p:nvPr>
            <p:ph type="dt" sz="half" idx="10"/>
          </p:nvPr>
        </p:nvSpPr>
        <p:spPr/>
        <p:txBody>
          <a:bodyPr/>
          <a:lstStyle/>
          <a:p>
            <a:fld id="{7B9169B0-A344-9A43-AAD5-682508993835}" type="datetimeFigureOut">
              <a:rPr lang="fr-FR" smtClean="0"/>
              <a:t>15/04/2023</a:t>
            </a:fld>
            <a:endParaRPr lang="fr-FR"/>
          </a:p>
        </p:txBody>
      </p:sp>
      <p:sp>
        <p:nvSpPr>
          <p:cNvPr id="5" name="Espace réservé du pied de page 4">
            <a:extLst>
              <a:ext uri="{FF2B5EF4-FFF2-40B4-BE49-F238E27FC236}">
                <a16:creationId xmlns:a16="http://schemas.microsoft.com/office/drawing/2014/main" id="{AC367ED6-E912-6D4F-8988-D6940695055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FBFA74-1AD7-C74F-AAB3-1BE3F84EE4E2}"/>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740593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4FB344-6841-E644-992C-F77F76795E3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C7C83A0-E4AF-AF4E-8764-B493406D166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7355F40-A974-204B-AE8B-E64BE8C63EC2}"/>
              </a:ext>
            </a:extLst>
          </p:cNvPr>
          <p:cNvSpPr>
            <a:spLocks noGrp="1"/>
          </p:cNvSpPr>
          <p:nvPr>
            <p:ph type="dt" sz="half" idx="10"/>
          </p:nvPr>
        </p:nvSpPr>
        <p:spPr/>
        <p:txBody>
          <a:bodyPr/>
          <a:lstStyle/>
          <a:p>
            <a:fld id="{7B9169B0-A344-9A43-AAD5-682508993835}" type="datetimeFigureOut">
              <a:rPr lang="fr-FR" smtClean="0"/>
              <a:t>15/04/2023</a:t>
            </a:fld>
            <a:endParaRPr lang="fr-FR"/>
          </a:p>
        </p:txBody>
      </p:sp>
      <p:sp>
        <p:nvSpPr>
          <p:cNvPr id="5" name="Espace réservé du pied de page 4">
            <a:extLst>
              <a:ext uri="{FF2B5EF4-FFF2-40B4-BE49-F238E27FC236}">
                <a16:creationId xmlns:a16="http://schemas.microsoft.com/office/drawing/2014/main" id="{94037AF3-39EA-8246-AED8-95CD569290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6CBD72-32CC-624A-ABEF-D3AB22AF5814}"/>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12784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76D49FE-10F8-5741-A485-C4D72D28F78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F877BDA-4CE1-8D45-A723-DA46BC19E69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D3113FF-4266-2542-8168-A62F24313AC1}"/>
              </a:ext>
            </a:extLst>
          </p:cNvPr>
          <p:cNvSpPr>
            <a:spLocks noGrp="1"/>
          </p:cNvSpPr>
          <p:nvPr>
            <p:ph type="dt" sz="half" idx="10"/>
          </p:nvPr>
        </p:nvSpPr>
        <p:spPr/>
        <p:txBody>
          <a:bodyPr/>
          <a:lstStyle/>
          <a:p>
            <a:fld id="{7B9169B0-A344-9A43-AAD5-682508993835}" type="datetimeFigureOut">
              <a:rPr lang="fr-FR" smtClean="0"/>
              <a:t>15/04/2023</a:t>
            </a:fld>
            <a:endParaRPr lang="fr-FR"/>
          </a:p>
        </p:txBody>
      </p:sp>
      <p:sp>
        <p:nvSpPr>
          <p:cNvPr id="5" name="Espace réservé du pied de page 4">
            <a:extLst>
              <a:ext uri="{FF2B5EF4-FFF2-40B4-BE49-F238E27FC236}">
                <a16:creationId xmlns:a16="http://schemas.microsoft.com/office/drawing/2014/main" id="{CBA2D1A1-9920-E64B-9E59-F90F6C7080C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4BAD6C1-E0F9-C94C-9C49-DE1E32FEF5FC}"/>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653354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BFA2A1-52A0-4C4C-982A-583ADC77776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BD5EF50-1A2F-8A4B-A7F8-ACA28C837C2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234B17-B7BC-0B46-888A-F5D6ECAFB9A9}"/>
              </a:ext>
            </a:extLst>
          </p:cNvPr>
          <p:cNvSpPr>
            <a:spLocks noGrp="1"/>
          </p:cNvSpPr>
          <p:nvPr>
            <p:ph type="dt" sz="half" idx="10"/>
          </p:nvPr>
        </p:nvSpPr>
        <p:spPr/>
        <p:txBody>
          <a:bodyPr/>
          <a:lstStyle/>
          <a:p>
            <a:fld id="{7B9169B0-A344-9A43-AAD5-682508993835}" type="datetimeFigureOut">
              <a:rPr lang="fr-FR" smtClean="0"/>
              <a:t>15/04/2023</a:t>
            </a:fld>
            <a:endParaRPr lang="fr-FR"/>
          </a:p>
        </p:txBody>
      </p:sp>
      <p:sp>
        <p:nvSpPr>
          <p:cNvPr id="5" name="Espace réservé du pied de page 4">
            <a:extLst>
              <a:ext uri="{FF2B5EF4-FFF2-40B4-BE49-F238E27FC236}">
                <a16:creationId xmlns:a16="http://schemas.microsoft.com/office/drawing/2014/main" id="{8C9C62B8-C921-B446-8AA2-10A1C1C83B8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63B5121-9805-6C4F-875C-E9EC1279FC1A}"/>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804908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6F10F6-BE6C-AC4D-801F-11E488670C1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E367D0E-EE68-5740-BFA0-0087A7D2E2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27341AA-5E57-EB43-B20A-60AAEB554C9D}"/>
              </a:ext>
            </a:extLst>
          </p:cNvPr>
          <p:cNvSpPr>
            <a:spLocks noGrp="1"/>
          </p:cNvSpPr>
          <p:nvPr>
            <p:ph type="dt" sz="half" idx="10"/>
          </p:nvPr>
        </p:nvSpPr>
        <p:spPr/>
        <p:txBody>
          <a:bodyPr/>
          <a:lstStyle/>
          <a:p>
            <a:fld id="{7B9169B0-A344-9A43-AAD5-682508993835}" type="datetimeFigureOut">
              <a:rPr lang="fr-FR" smtClean="0"/>
              <a:t>15/04/2023</a:t>
            </a:fld>
            <a:endParaRPr lang="fr-FR"/>
          </a:p>
        </p:txBody>
      </p:sp>
      <p:sp>
        <p:nvSpPr>
          <p:cNvPr id="5" name="Espace réservé du pied de page 4">
            <a:extLst>
              <a:ext uri="{FF2B5EF4-FFF2-40B4-BE49-F238E27FC236}">
                <a16:creationId xmlns:a16="http://schemas.microsoft.com/office/drawing/2014/main" id="{FB32DA83-099B-5746-B11A-44DB92193BC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E0C98C-6A2F-1441-8C04-12B2D3956F2E}"/>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278912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632F7A-5579-7444-AA1A-7CB6646F07C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5B9E0ED-AD69-D54C-A6E3-7459B9015F1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DB488FE-8C00-B140-9835-372611083AD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0120A1F-A22F-9C4E-A1B2-929CBDA6D9E9}"/>
              </a:ext>
            </a:extLst>
          </p:cNvPr>
          <p:cNvSpPr>
            <a:spLocks noGrp="1"/>
          </p:cNvSpPr>
          <p:nvPr>
            <p:ph type="dt" sz="half" idx="10"/>
          </p:nvPr>
        </p:nvSpPr>
        <p:spPr/>
        <p:txBody>
          <a:bodyPr/>
          <a:lstStyle/>
          <a:p>
            <a:fld id="{7B9169B0-A344-9A43-AAD5-682508993835}" type="datetimeFigureOut">
              <a:rPr lang="fr-FR" smtClean="0"/>
              <a:t>15/04/2023</a:t>
            </a:fld>
            <a:endParaRPr lang="fr-FR"/>
          </a:p>
        </p:txBody>
      </p:sp>
      <p:sp>
        <p:nvSpPr>
          <p:cNvPr id="6" name="Espace réservé du pied de page 5">
            <a:extLst>
              <a:ext uri="{FF2B5EF4-FFF2-40B4-BE49-F238E27FC236}">
                <a16:creationId xmlns:a16="http://schemas.microsoft.com/office/drawing/2014/main" id="{2C77A836-D3EF-604D-AAA2-DC4527B7515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A2ABFA2-8FE5-E14C-B37A-4F38B3B5CD66}"/>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62477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FBC819-9B07-044F-A179-746D4929148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B0EB5E9-9B71-8E4B-9E43-6D545C12E9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DDFB3A0-7712-F845-80E1-118F655EDA7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D1369E9-BC2C-864C-949B-D2BAEE0DE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6A2AD5F-4DCC-0D4D-A8EA-22C9A9AFFFA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0F63096-4AD4-3042-81C0-04807FC612FC}"/>
              </a:ext>
            </a:extLst>
          </p:cNvPr>
          <p:cNvSpPr>
            <a:spLocks noGrp="1"/>
          </p:cNvSpPr>
          <p:nvPr>
            <p:ph type="dt" sz="half" idx="10"/>
          </p:nvPr>
        </p:nvSpPr>
        <p:spPr/>
        <p:txBody>
          <a:bodyPr/>
          <a:lstStyle/>
          <a:p>
            <a:fld id="{7B9169B0-A344-9A43-AAD5-682508993835}" type="datetimeFigureOut">
              <a:rPr lang="fr-FR" smtClean="0"/>
              <a:t>15/04/2023</a:t>
            </a:fld>
            <a:endParaRPr lang="fr-FR"/>
          </a:p>
        </p:txBody>
      </p:sp>
      <p:sp>
        <p:nvSpPr>
          <p:cNvPr id="8" name="Espace réservé du pied de page 7">
            <a:extLst>
              <a:ext uri="{FF2B5EF4-FFF2-40B4-BE49-F238E27FC236}">
                <a16:creationId xmlns:a16="http://schemas.microsoft.com/office/drawing/2014/main" id="{BB30CC11-22DD-994F-8512-097B9D0E310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09345E6-37B6-1B4B-96ED-79FB47D05684}"/>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407458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BAE7BC-CE39-B447-8A8E-37A06779565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243D727-7EF1-7440-BC9C-E4EAF8560D27}"/>
              </a:ext>
            </a:extLst>
          </p:cNvPr>
          <p:cNvSpPr>
            <a:spLocks noGrp="1"/>
          </p:cNvSpPr>
          <p:nvPr>
            <p:ph type="dt" sz="half" idx="10"/>
          </p:nvPr>
        </p:nvSpPr>
        <p:spPr/>
        <p:txBody>
          <a:bodyPr/>
          <a:lstStyle/>
          <a:p>
            <a:fld id="{7B9169B0-A344-9A43-AAD5-682508993835}" type="datetimeFigureOut">
              <a:rPr lang="fr-FR" smtClean="0"/>
              <a:t>15/04/2023</a:t>
            </a:fld>
            <a:endParaRPr lang="fr-FR"/>
          </a:p>
        </p:txBody>
      </p:sp>
      <p:sp>
        <p:nvSpPr>
          <p:cNvPr id="4" name="Espace réservé du pied de page 3">
            <a:extLst>
              <a:ext uri="{FF2B5EF4-FFF2-40B4-BE49-F238E27FC236}">
                <a16:creationId xmlns:a16="http://schemas.microsoft.com/office/drawing/2014/main" id="{90199F62-E42A-D841-B3AA-2E39023A6EF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60AD364-1AA0-0440-A000-BF42A402AAAC}"/>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01516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3F1DD0C-698E-EF48-BE50-E044DC3952FA}"/>
              </a:ext>
            </a:extLst>
          </p:cNvPr>
          <p:cNvSpPr>
            <a:spLocks noGrp="1"/>
          </p:cNvSpPr>
          <p:nvPr>
            <p:ph type="dt" sz="half" idx="10"/>
          </p:nvPr>
        </p:nvSpPr>
        <p:spPr/>
        <p:txBody>
          <a:bodyPr/>
          <a:lstStyle/>
          <a:p>
            <a:fld id="{7B9169B0-A344-9A43-AAD5-682508993835}" type="datetimeFigureOut">
              <a:rPr lang="fr-FR" smtClean="0"/>
              <a:t>15/04/2023</a:t>
            </a:fld>
            <a:endParaRPr lang="fr-FR"/>
          </a:p>
        </p:txBody>
      </p:sp>
      <p:sp>
        <p:nvSpPr>
          <p:cNvPr id="3" name="Espace réservé du pied de page 2">
            <a:extLst>
              <a:ext uri="{FF2B5EF4-FFF2-40B4-BE49-F238E27FC236}">
                <a16:creationId xmlns:a16="http://schemas.microsoft.com/office/drawing/2014/main" id="{21176551-4BEC-C444-8040-31EC8F3B697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674863B-B89E-A444-ABEA-51569A336A22}"/>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3889160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DC7065-1F1C-2B4C-A28A-1537E16F83C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475F5A1-612D-F74E-87FA-E6CE03F31C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35A4101-49B9-0C4F-A8A1-A9794A836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B6F4A3-9CE6-2B4D-BB7F-647D0900BB16}"/>
              </a:ext>
            </a:extLst>
          </p:cNvPr>
          <p:cNvSpPr>
            <a:spLocks noGrp="1"/>
          </p:cNvSpPr>
          <p:nvPr>
            <p:ph type="dt" sz="half" idx="10"/>
          </p:nvPr>
        </p:nvSpPr>
        <p:spPr/>
        <p:txBody>
          <a:bodyPr/>
          <a:lstStyle/>
          <a:p>
            <a:fld id="{7B9169B0-A344-9A43-AAD5-682508993835}" type="datetimeFigureOut">
              <a:rPr lang="fr-FR" smtClean="0"/>
              <a:t>15/04/2023</a:t>
            </a:fld>
            <a:endParaRPr lang="fr-FR"/>
          </a:p>
        </p:txBody>
      </p:sp>
      <p:sp>
        <p:nvSpPr>
          <p:cNvPr id="6" name="Espace réservé du pied de page 5">
            <a:extLst>
              <a:ext uri="{FF2B5EF4-FFF2-40B4-BE49-F238E27FC236}">
                <a16:creationId xmlns:a16="http://schemas.microsoft.com/office/drawing/2014/main" id="{7FE284CA-6C41-2649-8DAB-27F40417017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D2842D4-3997-2847-A4FB-AB28B87104BF}"/>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895547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8B6831-5D34-5C42-8123-714202C5C43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69959DE-C234-FE4E-A64F-58D6B5DC3C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DFBA18B-B91B-2440-96FC-5377DDDAC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121DFAF-AF5D-334E-BDF8-ED54C09C36F1}"/>
              </a:ext>
            </a:extLst>
          </p:cNvPr>
          <p:cNvSpPr>
            <a:spLocks noGrp="1"/>
          </p:cNvSpPr>
          <p:nvPr>
            <p:ph type="dt" sz="half" idx="10"/>
          </p:nvPr>
        </p:nvSpPr>
        <p:spPr/>
        <p:txBody>
          <a:bodyPr/>
          <a:lstStyle/>
          <a:p>
            <a:fld id="{7B9169B0-A344-9A43-AAD5-682508993835}" type="datetimeFigureOut">
              <a:rPr lang="fr-FR" smtClean="0"/>
              <a:t>15/04/2023</a:t>
            </a:fld>
            <a:endParaRPr lang="fr-FR"/>
          </a:p>
        </p:txBody>
      </p:sp>
      <p:sp>
        <p:nvSpPr>
          <p:cNvPr id="6" name="Espace réservé du pied de page 5">
            <a:extLst>
              <a:ext uri="{FF2B5EF4-FFF2-40B4-BE49-F238E27FC236}">
                <a16:creationId xmlns:a16="http://schemas.microsoft.com/office/drawing/2014/main" id="{2B1C6804-F84C-2D4A-B198-884AC6CC392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EF072D9-1DD2-F045-A12C-19BF2444574B}"/>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987945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676B2C4-F4E4-7744-B2AE-E73CB1E155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6122187-1902-1B4A-84A8-B71EB2D62C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727975-F918-FD47-9F32-6331AAF9F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9169B0-A344-9A43-AAD5-682508993835}" type="datetimeFigureOut">
              <a:rPr lang="fr-FR" smtClean="0"/>
              <a:t>15/04/2023</a:t>
            </a:fld>
            <a:endParaRPr lang="fr-FR"/>
          </a:p>
        </p:txBody>
      </p:sp>
      <p:sp>
        <p:nvSpPr>
          <p:cNvPr id="5" name="Espace réservé du pied de page 4">
            <a:extLst>
              <a:ext uri="{FF2B5EF4-FFF2-40B4-BE49-F238E27FC236}">
                <a16:creationId xmlns:a16="http://schemas.microsoft.com/office/drawing/2014/main" id="{5D333007-5239-2248-8A97-69261B541A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89E6822-4693-D543-AA6A-2363ED31A9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B45CD-FBC7-AD46-884B-BD8C98FD575D}" type="slidenum">
              <a:rPr lang="fr-FR" smtClean="0"/>
              <a:t>‹N°›</a:t>
            </a:fld>
            <a:endParaRPr lang="fr-FR"/>
          </a:p>
        </p:txBody>
      </p:sp>
    </p:spTree>
    <p:extLst>
      <p:ext uri="{BB962C8B-B14F-4D97-AF65-F5344CB8AC3E}">
        <p14:creationId xmlns:p14="http://schemas.microsoft.com/office/powerpoint/2010/main" val="1621281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5" name="ZoneTexte 4">
            <a:extLst>
              <a:ext uri="{FF2B5EF4-FFF2-40B4-BE49-F238E27FC236}">
                <a16:creationId xmlns:a16="http://schemas.microsoft.com/office/drawing/2014/main" id="{A9E3DC8F-D084-F246-8B0D-27E465CD52F5}"/>
              </a:ext>
            </a:extLst>
          </p:cNvPr>
          <p:cNvSpPr txBox="1"/>
          <p:nvPr/>
        </p:nvSpPr>
        <p:spPr>
          <a:xfrm>
            <a:off x="2242456" y="3013501"/>
            <a:ext cx="7707087" cy="830997"/>
          </a:xfrm>
          <a:prstGeom prst="rect">
            <a:avLst/>
          </a:prstGeom>
          <a:noFill/>
        </p:spPr>
        <p:txBody>
          <a:bodyPr wrap="square" rtlCol="0">
            <a:spAutoFit/>
          </a:bodyPr>
          <a:lstStyle/>
          <a:p>
            <a:pPr algn="ctr"/>
            <a:r>
              <a:rPr lang="fr-FR" sz="4800" b="1" noProof="1"/>
              <a:t>DSST389: Statistical Learning</a:t>
            </a:r>
          </a:p>
        </p:txBody>
      </p:sp>
    </p:spTree>
    <p:extLst>
      <p:ext uri="{BB962C8B-B14F-4D97-AF65-F5344CB8AC3E}">
        <p14:creationId xmlns:p14="http://schemas.microsoft.com/office/powerpoint/2010/main" val="816747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Text-Specific Techniques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854893" y="2090172"/>
            <a:ext cx="3343272" cy="3416320"/>
          </a:xfrm>
          <a:prstGeom prst="rect">
            <a:avLst/>
          </a:prstGeom>
          <a:noFill/>
        </p:spPr>
        <p:txBody>
          <a:bodyPr wrap="square" rtlCol="0">
            <a:spAutoFit/>
          </a:bodyPr>
          <a:lstStyle/>
          <a:p>
            <a:pPr algn="ctr"/>
            <a:r>
              <a:rPr lang="fr-FR" sz="2400" b="1" noProof="1"/>
              <a:t>Core Techniques</a:t>
            </a:r>
          </a:p>
          <a:p>
            <a:endParaRPr lang="fr-FR" sz="2400" noProof="1"/>
          </a:p>
          <a:p>
            <a:r>
              <a:rPr lang="fr-FR" sz="2400" noProof="1"/>
              <a:t>– tokenization</a:t>
            </a:r>
          </a:p>
          <a:p>
            <a:r>
              <a:rPr lang="fr-FR" sz="2400" noProof="1"/>
              <a:t>– lemmatization</a:t>
            </a:r>
          </a:p>
          <a:p>
            <a:r>
              <a:rPr lang="fr-FR" sz="2400" noProof="1"/>
              <a:t>– POS tagging</a:t>
            </a:r>
          </a:p>
          <a:p>
            <a:r>
              <a:rPr lang="fr-FR" sz="2400" noProof="1"/>
              <a:t>– N-grams</a:t>
            </a:r>
          </a:p>
          <a:p>
            <a:r>
              <a:rPr lang="fr-FR" sz="2400" noProof="1"/>
              <a:t>– Topic Models</a:t>
            </a:r>
          </a:p>
          <a:p>
            <a:r>
              <a:rPr lang="fr-FR" sz="2400" noProof="1"/>
              <a:t>– KWiC</a:t>
            </a:r>
          </a:p>
          <a:p>
            <a:r>
              <a:rPr lang="fr-FR" sz="2400" noProof="1"/>
              <a:t>– G-scores</a:t>
            </a:r>
          </a:p>
        </p:txBody>
      </p:sp>
      <p:sp>
        <p:nvSpPr>
          <p:cNvPr id="2" name="ZoneTexte 1">
            <a:extLst>
              <a:ext uri="{FF2B5EF4-FFF2-40B4-BE49-F238E27FC236}">
                <a16:creationId xmlns:a16="http://schemas.microsoft.com/office/drawing/2014/main" id="{060FBAAF-E2E8-0F94-537E-16842E527308}"/>
              </a:ext>
            </a:extLst>
          </p:cNvPr>
          <p:cNvSpPr txBox="1"/>
          <p:nvPr/>
        </p:nvSpPr>
        <p:spPr>
          <a:xfrm>
            <a:off x="6715541" y="2090172"/>
            <a:ext cx="3978963" cy="2308324"/>
          </a:xfrm>
          <a:prstGeom prst="rect">
            <a:avLst/>
          </a:prstGeom>
          <a:noFill/>
        </p:spPr>
        <p:txBody>
          <a:bodyPr wrap="square" rtlCol="0">
            <a:spAutoFit/>
          </a:bodyPr>
          <a:lstStyle/>
          <a:p>
            <a:pPr algn="ctr"/>
            <a:r>
              <a:rPr lang="fr-FR" sz="2400" b="1" noProof="1"/>
              <a:t>Some Others You May See</a:t>
            </a:r>
          </a:p>
          <a:p>
            <a:endParaRPr lang="fr-FR" sz="2400" noProof="1"/>
          </a:p>
          <a:p>
            <a:r>
              <a:rPr lang="fr-FR" sz="2400" noProof="1"/>
              <a:t>– stochastic processes</a:t>
            </a:r>
          </a:p>
          <a:p>
            <a:r>
              <a:rPr lang="fr-FR" sz="2400" noProof="1"/>
              <a:t>– word2vec</a:t>
            </a:r>
          </a:p>
          <a:p>
            <a:r>
              <a:rPr lang="fr-FR" sz="2400" noProof="1"/>
              <a:t>– recurrent neural networks</a:t>
            </a:r>
          </a:p>
          <a:p>
            <a:r>
              <a:rPr lang="fr-FR" sz="2400" noProof="1"/>
              <a:t>– transformers (i.e., GPT-4)</a:t>
            </a:r>
          </a:p>
        </p:txBody>
      </p:sp>
    </p:spTree>
    <p:extLst>
      <p:ext uri="{BB962C8B-B14F-4D97-AF65-F5344CB8AC3E}">
        <p14:creationId xmlns:p14="http://schemas.microsoft.com/office/powerpoint/2010/main" val="1714723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Data Creation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854893" y="2090172"/>
            <a:ext cx="3343272" cy="2677656"/>
          </a:xfrm>
          <a:prstGeom prst="rect">
            <a:avLst/>
          </a:prstGeom>
          <a:noFill/>
        </p:spPr>
        <p:txBody>
          <a:bodyPr wrap="square" rtlCol="0">
            <a:spAutoFit/>
          </a:bodyPr>
          <a:lstStyle/>
          <a:p>
            <a:pPr algn="ctr"/>
            <a:r>
              <a:rPr lang="fr-FR" sz="2400" b="1" noProof="1"/>
              <a:t>Core Concepts</a:t>
            </a:r>
          </a:p>
          <a:p>
            <a:endParaRPr lang="fr-FR" sz="2400" noProof="1"/>
          </a:p>
          <a:p>
            <a:r>
              <a:rPr lang="fr-FR" sz="2400" noProof="1"/>
              <a:t>– APIs and HTTP</a:t>
            </a:r>
          </a:p>
          <a:p>
            <a:r>
              <a:rPr lang="fr-FR" sz="2400" noProof="1"/>
              <a:t>– Web Scraping</a:t>
            </a:r>
          </a:p>
          <a:p>
            <a:r>
              <a:rPr lang="fr-FR" sz="2400" noProof="1"/>
              <a:t>– XML &amp; Xpath</a:t>
            </a:r>
          </a:p>
          <a:p>
            <a:r>
              <a:rPr lang="fr-FR" sz="2400" noProof="1"/>
              <a:t>– JSON &amp; map functions</a:t>
            </a:r>
          </a:p>
          <a:p>
            <a:r>
              <a:rPr lang="fr-FR" sz="2400" noProof="1"/>
              <a:t>– iteration</a:t>
            </a:r>
          </a:p>
        </p:txBody>
      </p:sp>
      <p:sp>
        <p:nvSpPr>
          <p:cNvPr id="2" name="ZoneTexte 1">
            <a:extLst>
              <a:ext uri="{FF2B5EF4-FFF2-40B4-BE49-F238E27FC236}">
                <a16:creationId xmlns:a16="http://schemas.microsoft.com/office/drawing/2014/main" id="{060FBAAF-E2E8-0F94-537E-16842E527308}"/>
              </a:ext>
            </a:extLst>
          </p:cNvPr>
          <p:cNvSpPr txBox="1"/>
          <p:nvPr/>
        </p:nvSpPr>
        <p:spPr>
          <a:xfrm>
            <a:off x="6715541" y="2090172"/>
            <a:ext cx="3978963" cy="2308324"/>
          </a:xfrm>
          <a:prstGeom prst="rect">
            <a:avLst/>
          </a:prstGeom>
          <a:noFill/>
        </p:spPr>
        <p:txBody>
          <a:bodyPr wrap="square" rtlCol="0">
            <a:spAutoFit/>
          </a:bodyPr>
          <a:lstStyle/>
          <a:p>
            <a:pPr algn="ctr"/>
            <a:r>
              <a:rPr lang="fr-FR" sz="2400" b="1" noProof="1"/>
              <a:t>Some Others You May See</a:t>
            </a:r>
          </a:p>
          <a:p>
            <a:endParaRPr lang="fr-FR" sz="2400" noProof="1"/>
          </a:p>
          <a:p>
            <a:r>
              <a:rPr lang="fr-FR" sz="2400" noProof="1"/>
              <a:t>– regular expressions</a:t>
            </a:r>
          </a:p>
          <a:p>
            <a:r>
              <a:rPr lang="fr-FR" sz="2400" noProof="1"/>
              <a:t>– functional programming</a:t>
            </a:r>
          </a:p>
          <a:p>
            <a:r>
              <a:rPr lang="fr-FR" sz="2400" noProof="1"/>
              <a:t>– authentication</a:t>
            </a:r>
          </a:p>
          <a:p>
            <a:r>
              <a:rPr lang="fr-FR" sz="2400" noProof="1"/>
              <a:t>– cookies</a:t>
            </a:r>
          </a:p>
        </p:txBody>
      </p:sp>
      <p:sp>
        <p:nvSpPr>
          <p:cNvPr id="3" name="ZoneTexte 2">
            <a:extLst>
              <a:ext uri="{FF2B5EF4-FFF2-40B4-BE49-F238E27FC236}">
                <a16:creationId xmlns:a16="http://schemas.microsoft.com/office/drawing/2014/main" id="{7365BCB8-460B-AB4F-B79C-0C2BD08B9AD8}"/>
              </a:ext>
            </a:extLst>
          </p:cNvPr>
          <p:cNvSpPr txBox="1"/>
          <p:nvPr/>
        </p:nvSpPr>
        <p:spPr>
          <a:xfrm>
            <a:off x="2686789" y="5434182"/>
            <a:ext cx="6818420" cy="923330"/>
          </a:xfrm>
          <a:prstGeom prst="rect">
            <a:avLst/>
          </a:prstGeom>
          <a:noFill/>
        </p:spPr>
        <p:txBody>
          <a:bodyPr wrap="square" rtlCol="0">
            <a:spAutoFit/>
          </a:bodyPr>
          <a:lstStyle/>
          <a:p>
            <a:pPr algn="just"/>
            <a:r>
              <a:rPr lang="fr-FR" i="1" noProof="1">
                <a:solidFill>
                  <a:schemeClr val="tx1">
                    <a:lumMod val="50000"/>
                    <a:lumOff val="50000"/>
                  </a:schemeClr>
                </a:solidFill>
              </a:rPr>
              <a:t>We only covered the basics of HTTP, XML, and JSON. You’ll have enough to get started and can use other tutorials and documentation if you need to do something more complicated.</a:t>
            </a:r>
          </a:p>
        </p:txBody>
      </p:sp>
    </p:spTree>
    <p:extLst>
      <p:ext uri="{BB962C8B-B14F-4D97-AF65-F5344CB8AC3E}">
        <p14:creationId xmlns:p14="http://schemas.microsoft.com/office/powerpoint/2010/main" val="2677512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On Your Own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pic>
        <p:nvPicPr>
          <p:cNvPr id="5" name="Image 4" descr="Une image contenant texte&#10;&#10;Description générée automatiquement">
            <a:extLst>
              <a:ext uri="{FF2B5EF4-FFF2-40B4-BE49-F238E27FC236}">
                <a16:creationId xmlns:a16="http://schemas.microsoft.com/office/drawing/2014/main" id="{A3FEC6ED-D3F8-BE43-C16C-9238D96B5CB1}"/>
              </a:ext>
            </a:extLst>
          </p:cNvPr>
          <p:cNvPicPr>
            <a:picLocks noChangeAspect="1"/>
          </p:cNvPicPr>
          <p:nvPr/>
        </p:nvPicPr>
        <p:blipFill>
          <a:blip r:embed="rId3"/>
          <a:stretch>
            <a:fillRect/>
          </a:stretch>
        </p:blipFill>
        <p:spPr>
          <a:xfrm>
            <a:off x="3962081" y="1315372"/>
            <a:ext cx="7772400" cy="4862890"/>
          </a:xfrm>
          <a:prstGeom prst="rect">
            <a:avLst/>
          </a:prstGeom>
        </p:spPr>
      </p:pic>
      <p:sp>
        <p:nvSpPr>
          <p:cNvPr id="6" name="ZoneTexte 5">
            <a:extLst>
              <a:ext uri="{FF2B5EF4-FFF2-40B4-BE49-F238E27FC236}">
                <a16:creationId xmlns:a16="http://schemas.microsoft.com/office/drawing/2014/main" id="{0DD39410-C039-DCBC-0CF7-37DB632FA644}"/>
              </a:ext>
            </a:extLst>
          </p:cNvPr>
          <p:cNvSpPr txBox="1"/>
          <p:nvPr/>
        </p:nvSpPr>
        <p:spPr>
          <a:xfrm>
            <a:off x="274571" y="1690062"/>
            <a:ext cx="3343272" cy="3785652"/>
          </a:xfrm>
          <a:prstGeom prst="rect">
            <a:avLst/>
          </a:prstGeom>
          <a:noFill/>
        </p:spPr>
        <p:txBody>
          <a:bodyPr wrap="square" rtlCol="0">
            <a:spAutoFit/>
          </a:bodyPr>
          <a:lstStyle/>
          <a:p>
            <a:pPr algn="just"/>
            <a:r>
              <a:rPr lang="fr-FR" sz="2000" noProof="1"/>
              <a:t>I have included a template file that you can get in our class notes. You can copy and use this file to run any code from class independently of the rest of the class setup.</a:t>
            </a:r>
          </a:p>
          <a:p>
            <a:pPr algn="just"/>
            <a:endParaRPr lang="fr-FR" sz="2000" noProof="1"/>
          </a:p>
          <a:p>
            <a:pPr algn="just"/>
            <a:endParaRPr lang="fr-FR" sz="2000" noProof="1"/>
          </a:p>
          <a:p>
            <a:pPr algn="just"/>
            <a:r>
              <a:rPr lang="fr-FR" sz="2000" noProof="1"/>
              <a:t>The class notes will also remain online indefinitely in case you want to return to them.</a:t>
            </a:r>
          </a:p>
        </p:txBody>
      </p:sp>
    </p:spTree>
    <p:extLst>
      <p:ext uri="{BB962C8B-B14F-4D97-AF65-F5344CB8AC3E}">
        <p14:creationId xmlns:p14="http://schemas.microsoft.com/office/powerpoint/2010/main" val="3289151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5" name="ZoneTexte 4">
            <a:extLst>
              <a:ext uri="{FF2B5EF4-FFF2-40B4-BE49-F238E27FC236}">
                <a16:creationId xmlns:a16="http://schemas.microsoft.com/office/drawing/2014/main" id="{A9E3DC8F-D084-F246-8B0D-27E465CD52F5}"/>
              </a:ext>
            </a:extLst>
          </p:cNvPr>
          <p:cNvSpPr txBox="1"/>
          <p:nvPr/>
        </p:nvSpPr>
        <p:spPr>
          <a:xfrm>
            <a:off x="2242456" y="2327701"/>
            <a:ext cx="7707087" cy="830997"/>
          </a:xfrm>
          <a:prstGeom prst="rect">
            <a:avLst/>
          </a:prstGeom>
          <a:noFill/>
        </p:spPr>
        <p:txBody>
          <a:bodyPr wrap="square" rtlCol="0">
            <a:spAutoFit/>
          </a:bodyPr>
          <a:lstStyle/>
          <a:p>
            <a:pPr algn="ctr"/>
            <a:r>
              <a:rPr lang="fr-FR" sz="4800" b="1" noProof="1"/>
              <a:t>DSST389: Statistical Learning</a:t>
            </a:r>
          </a:p>
        </p:txBody>
      </p:sp>
    </p:spTree>
    <p:extLst>
      <p:ext uri="{BB962C8B-B14F-4D97-AF65-F5344CB8AC3E}">
        <p14:creationId xmlns:p14="http://schemas.microsoft.com/office/powerpoint/2010/main" val="3109169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5" name="ZoneTexte 4">
            <a:extLst>
              <a:ext uri="{FF2B5EF4-FFF2-40B4-BE49-F238E27FC236}">
                <a16:creationId xmlns:a16="http://schemas.microsoft.com/office/drawing/2014/main" id="{A9E3DC8F-D084-F246-8B0D-27E465CD52F5}"/>
              </a:ext>
            </a:extLst>
          </p:cNvPr>
          <p:cNvSpPr txBox="1"/>
          <p:nvPr/>
        </p:nvSpPr>
        <p:spPr>
          <a:xfrm>
            <a:off x="2242456" y="2327701"/>
            <a:ext cx="7707087" cy="830997"/>
          </a:xfrm>
          <a:prstGeom prst="rect">
            <a:avLst/>
          </a:prstGeom>
          <a:noFill/>
        </p:spPr>
        <p:txBody>
          <a:bodyPr wrap="square" rtlCol="0">
            <a:spAutoFit/>
          </a:bodyPr>
          <a:lstStyle/>
          <a:p>
            <a:pPr algn="ctr"/>
            <a:r>
              <a:rPr lang="fr-FR" sz="4800" b="1" strike="sngStrike" noProof="1">
                <a:solidFill>
                  <a:schemeClr val="bg1">
                    <a:lumMod val="75000"/>
                  </a:schemeClr>
                </a:solidFill>
              </a:rPr>
              <a:t>DSST389: Statistical Learning</a:t>
            </a:r>
          </a:p>
        </p:txBody>
      </p:sp>
      <p:sp>
        <p:nvSpPr>
          <p:cNvPr id="2" name="ZoneTexte 1">
            <a:extLst>
              <a:ext uri="{FF2B5EF4-FFF2-40B4-BE49-F238E27FC236}">
                <a16:creationId xmlns:a16="http://schemas.microsoft.com/office/drawing/2014/main" id="{4CC509B6-00E2-2FC6-32B1-99EFB70653BB}"/>
              </a:ext>
            </a:extLst>
          </p:cNvPr>
          <p:cNvSpPr txBox="1"/>
          <p:nvPr/>
        </p:nvSpPr>
        <p:spPr>
          <a:xfrm>
            <a:off x="1848680" y="3429000"/>
            <a:ext cx="8657456" cy="830997"/>
          </a:xfrm>
          <a:prstGeom prst="rect">
            <a:avLst/>
          </a:prstGeom>
          <a:noFill/>
        </p:spPr>
        <p:txBody>
          <a:bodyPr wrap="square" rtlCol="0">
            <a:spAutoFit/>
          </a:bodyPr>
          <a:lstStyle/>
          <a:p>
            <a:pPr algn="ctr"/>
            <a:r>
              <a:rPr lang="fr-FR" sz="4800" b="1" noProof="1"/>
              <a:t>DSST389: Advanced Data Science</a:t>
            </a:r>
          </a:p>
        </p:txBody>
      </p:sp>
    </p:spTree>
    <p:extLst>
      <p:ext uri="{BB962C8B-B14F-4D97-AF65-F5344CB8AC3E}">
        <p14:creationId xmlns:p14="http://schemas.microsoft.com/office/powerpoint/2010/main" val="4078145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3032149" y="126766"/>
            <a:ext cx="6127702" cy="830997"/>
          </a:xfrm>
          <a:prstGeom prst="rect">
            <a:avLst/>
          </a:prstGeom>
          <a:noFill/>
        </p:spPr>
        <p:txBody>
          <a:bodyPr wrap="square" rtlCol="0">
            <a:spAutoFit/>
          </a:bodyPr>
          <a:lstStyle/>
          <a:p>
            <a:pPr algn="ctr"/>
            <a:r>
              <a:rPr lang="fr-FR" sz="4800" b="1" u="sng" noProof="1"/>
              <a:t>Data Science Pipeline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 name="ZoneTexte 10">
            <a:extLst>
              <a:ext uri="{FF2B5EF4-FFF2-40B4-BE49-F238E27FC236}">
                <a16:creationId xmlns:a16="http://schemas.microsoft.com/office/drawing/2014/main" id="{7705B3FD-5461-ECE0-AE84-34CAB81ED16C}"/>
              </a:ext>
            </a:extLst>
          </p:cNvPr>
          <p:cNvSpPr txBox="1"/>
          <p:nvPr/>
        </p:nvSpPr>
        <p:spPr>
          <a:xfrm>
            <a:off x="1114027" y="1210080"/>
            <a:ext cx="8647862" cy="830997"/>
          </a:xfrm>
          <a:prstGeom prst="rect">
            <a:avLst/>
          </a:prstGeom>
          <a:noFill/>
        </p:spPr>
        <p:txBody>
          <a:bodyPr wrap="square" rtlCol="0">
            <a:spAutoFit/>
          </a:bodyPr>
          <a:lstStyle/>
          <a:p>
            <a:pPr algn="just"/>
            <a:r>
              <a:rPr lang="en-US" sz="2400" dirty="0"/>
              <a:t>A standard, highly abstract diagram showing the flow of information when doing data science work. </a:t>
            </a:r>
          </a:p>
        </p:txBody>
      </p:sp>
      <p:pic>
        <p:nvPicPr>
          <p:cNvPr id="2" name="Picture 2" descr="Graphical user interface, text, application, chat or text message&#10;&#10;Description automatically generated">
            <a:extLst>
              <a:ext uri="{FF2B5EF4-FFF2-40B4-BE49-F238E27FC236}">
                <a16:creationId xmlns:a16="http://schemas.microsoft.com/office/drawing/2014/main" id="{1121629C-C1E1-635B-8636-BA41948244EA}"/>
              </a:ext>
            </a:extLst>
          </p:cNvPr>
          <p:cNvPicPr>
            <a:picLocks noChangeAspect="1"/>
          </p:cNvPicPr>
          <p:nvPr/>
        </p:nvPicPr>
        <p:blipFill>
          <a:blip r:embed="rId3"/>
          <a:stretch>
            <a:fillRect/>
          </a:stretch>
        </p:blipFill>
        <p:spPr>
          <a:xfrm>
            <a:off x="1403055" y="2596924"/>
            <a:ext cx="9385890" cy="2428046"/>
          </a:xfrm>
          <a:prstGeom prst="rect">
            <a:avLst/>
          </a:prstGeom>
        </p:spPr>
      </p:pic>
    </p:spTree>
    <p:extLst>
      <p:ext uri="{BB962C8B-B14F-4D97-AF65-F5344CB8AC3E}">
        <p14:creationId xmlns:p14="http://schemas.microsoft.com/office/powerpoint/2010/main" val="1598083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3032149" y="126766"/>
            <a:ext cx="6127702" cy="830997"/>
          </a:xfrm>
          <a:prstGeom prst="rect">
            <a:avLst/>
          </a:prstGeom>
          <a:noFill/>
        </p:spPr>
        <p:txBody>
          <a:bodyPr wrap="square" rtlCol="0">
            <a:spAutoFit/>
          </a:bodyPr>
          <a:lstStyle/>
          <a:p>
            <a:pPr algn="ctr"/>
            <a:r>
              <a:rPr lang="fr-FR" sz="4800" b="1" u="sng" noProof="1"/>
              <a:t>DSST 289</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pic>
        <p:nvPicPr>
          <p:cNvPr id="3" name="Picture 2" descr="Graphical user interface, text, application, chat or text message&#10;&#10;Description automatically generated">
            <a:extLst>
              <a:ext uri="{FF2B5EF4-FFF2-40B4-BE49-F238E27FC236}">
                <a16:creationId xmlns:a16="http://schemas.microsoft.com/office/drawing/2014/main" id="{0ABB8A78-CFF3-B67B-D1B1-DF55E4260E4B}"/>
              </a:ext>
            </a:extLst>
          </p:cNvPr>
          <p:cNvPicPr>
            <a:picLocks noChangeAspect="1"/>
          </p:cNvPicPr>
          <p:nvPr/>
        </p:nvPicPr>
        <p:blipFill>
          <a:blip r:embed="rId3"/>
          <a:stretch>
            <a:fillRect/>
          </a:stretch>
        </p:blipFill>
        <p:spPr>
          <a:xfrm>
            <a:off x="1403055" y="2596924"/>
            <a:ext cx="9385890" cy="2428046"/>
          </a:xfrm>
          <a:prstGeom prst="rect">
            <a:avLst/>
          </a:prstGeom>
        </p:spPr>
      </p:pic>
      <p:cxnSp>
        <p:nvCxnSpPr>
          <p:cNvPr id="5" name="Straight Arrow Connector 4">
            <a:extLst>
              <a:ext uri="{FF2B5EF4-FFF2-40B4-BE49-F238E27FC236}">
                <a16:creationId xmlns:a16="http://schemas.microsoft.com/office/drawing/2014/main" id="{A4C3862E-2CA8-FB69-7E44-F5EFE57F3106}"/>
              </a:ext>
            </a:extLst>
          </p:cNvPr>
          <p:cNvCxnSpPr>
            <a:cxnSpLocks/>
          </p:cNvCxnSpPr>
          <p:nvPr/>
        </p:nvCxnSpPr>
        <p:spPr>
          <a:xfrm flipV="1">
            <a:off x="3735238" y="3810947"/>
            <a:ext cx="0" cy="1891113"/>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a:extLst>
              <a:ext uri="{FF2B5EF4-FFF2-40B4-BE49-F238E27FC236}">
                <a16:creationId xmlns:a16="http://schemas.microsoft.com/office/drawing/2014/main" id="{C17F1CE2-6B1E-7510-38D3-B45FE9C9A116}"/>
              </a:ext>
            </a:extLst>
          </p:cNvPr>
          <p:cNvCxnSpPr>
            <a:cxnSpLocks/>
          </p:cNvCxnSpPr>
          <p:nvPr/>
        </p:nvCxnSpPr>
        <p:spPr>
          <a:xfrm flipV="1">
            <a:off x="5794076" y="3810947"/>
            <a:ext cx="0" cy="196012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a:extLst>
              <a:ext uri="{FF2B5EF4-FFF2-40B4-BE49-F238E27FC236}">
                <a16:creationId xmlns:a16="http://schemas.microsoft.com/office/drawing/2014/main" id="{9BF530E0-AA6A-D4E6-7F64-29446C5F04E7}"/>
              </a:ext>
            </a:extLst>
          </p:cNvPr>
          <p:cNvCxnSpPr>
            <a:cxnSpLocks/>
          </p:cNvCxnSpPr>
          <p:nvPr/>
        </p:nvCxnSpPr>
        <p:spPr>
          <a:xfrm flipH="1" flipV="1">
            <a:off x="7116792" y="3209026"/>
            <a:ext cx="2043059" cy="1751163"/>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2" name="ZoneTexte 10">
            <a:extLst>
              <a:ext uri="{FF2B5EF4-FFF2-40B4-BE49-F238E27FC236}">
                <a16:creationId xmlns:a16="http://schemas.microsoft.com/office/drawing/2014/main" id="{AC5C0F2E-7240-4166-8C49-B66727EA7308}"/>
              </a:ext>
            </a:extLst>
          </p:cNvPr>
          <p:cNvSpPr txBox="1"/>
          <p:nvPr/>
        </p:nvSpPr>
        <p:spPr>
          <a:xfrm>
            <a:off x="2827807" y="5777328"/>
            <a:ext cx="2020228" cy="338554"/>
          </a:xfrm>
          <a:prstGeom prst="rect">
            <a:avLst/>
          </a:prstGeom>
          <a:noFill/>
        </p:spPr>
        <p:txBody>
          <a:bodyPr wrap="square" rtlCol="0">
            <a:spAutoFit/>
          </a:bodyPr>
          <a:lstStyle/>
          <a:p>
            <a:pPr algn="ctr"/>
            <a:r>
              <a:rPr lang="en-US" sz="1600" dirty="0">
                <a:solidFill>
                  <a:schemeClr val="accent2"/>
                </a:solidFill>
              </a:rPr>
              <a:t>1NF, 2NF, etc.</a:t>
            </a:r>
          </a:p>
        </p:txBody>
      </p:sp>
      <p:sp>
        <p:nvSpPr>
          <p:cNvPr id="13" name="ZoneTexte 10">
            <a:extLst>
              <a:ext uri="{FF2B5EF4-FFF2-40B4-BE49-F238E27FC236}">
                <a16:creationId xmlns:a16="http://schemas.microsoft.com/office/drawing/2014/main" id="{155D1506-52C8-8559-B9C3-24235B4E9FB4}"/>
              </a:ext>
            </a:extLst>
          </p:cNvPr>
          <p:cNvSpPr txBox="1"/>
          <p:nvPr/>
        </p:nvSpPr>
        <p:spPr>
          <a:xfrm>
            <a:off x="4783962" y="5779227"/>
            <a:ext cx="2020228" cy="338554"/>
          </a:xfrm>
          <a:prstGeom prst="rect">
            <a:avLst/>
          </a:prstGeom>
          <a:noFill/>
        </p:spPr>
        <p:txBody>
          <a:bodyPr wrap="square" rtlCol="0">
            <a:spAutoFit/>
          </a:bodyPr>
          <a:lstStyle/>
          <a:p>
            <a:pPr algn="ctr"/>
            <a:r>
              <a:rPr lang="en-US" sz="1600" dirty="0">
                <a:solidFill>
                  <a:schemeClr val="accent2"/>
                </a:solidFill>
              </a:rPr>
              <a:t>verbs; pivots; joins</a:t>
            </a:r>
          </a:p>
        </p:txBody>
      </p:sp>
      <p:sp>
        <p:nvSpPr>
          <p:cNvPr id="14" name="ZoneTexte 10">
            <a:extLst>
              <a:ext uri="{FF2B5EF4-FFF2-40B4-BE49-F238E27FC236}">
                <a16:creationId xmlns:a16="http://schemas.microsoft.com/office/drawing/2014/main" id="{284F3C0B-4B71-9738-92BB-C1FBC2330B33}"/>
              </a:ext>
            </a:extLst>
          </p:cNvPr>
          <p:cNvSpPr txBox="1"/>
          <p:nvPr/>
        </p:nvSpPr>
        <p:spPr>
          <a:xfrm>
            <a:off x="8391207" y="5022600"/>
            <a:ext cx="2020228" cy="584775"/>
          </a:xfrm>
          <a:prstGeom prst="rect">
            <a:avLst/>
          </a:prstGeom>
          <a:noFill/>
        </p:spPr>
        <p:txBody>
          <a:bodyPr wrap="square" rtlCol="0">
            <a:spAutoFit/>
          </a:bodyPr>
          <a:lstStyle/>
          <a:p>
            <a:pPr algn="ctr"/>
            <a:r>
              <a:rPr lang="en-US" sz="1600" dirty="0">
                <a:solidFill>
                  <a:schemeClr val="accent2"/>
                </a:solidFill>
              </a:rPr>
              <a:t>grammar of graphics w/ </a:t>
            </a:r>
            <a:r>
              <a:rPr lang="en-US" sz="1600" b="1" dirty="0">
                <a:solidFill>
                  <a:schemeClr val="accent2"/>
                </a:solidFill>
              </a:rPr>
              <a:t>ggplot2</a:t>
            </a:r>
          </a:p>
        </p:txBody>
      </p:sp>
      <p:sp>
        <p:nvSpPr>
          <p:cNvPr id="2" name="ZoneTexte 10">
            <a:extLst>
              <a:ext uri="{FF2B5EF4-FFF2-40B4-BE49-F238E27FC236}">
                <a16:creationId xmlns:a16="http://schemas.microsoft.com/office/drawing/2014/main" id="{0955FFB1-8038-A3D1-1686-46AB11F8E405}"/>
              </a:ext>
            </a:extLst>
          </p:cNvPr>
          <p:cNvSpPr txBox="1"/>
          <p:nvPr/>
        </p:nvSpPr>
        <p:spPr>
          <a:xfrm>
            <a:off x="1114027" y="1210080"/>
            <a:ext cx="8647862" cy="830997"/>
          </a:xfrm>
          <a:prstGeom prst="rect">
            <a:avLst/>
          </a:prstGeom>
          <a:noFill/>
        </p:spPr>
        <p:txBody>
          <a:bodyPr wrap="square" rtlCol="0">
            <a:spAutoFit/>
          </a:bodyPr>
          <a:lstStyle/>
          <a:p>
            <a:pPr algn="just"/>
            <a:r>
              <a:rPr lang="en-US" sz="2400" dirty="0"/>
              <a:t>In our Intro to Data Science course, we focused most heavily on the interior parts of the pipeline.</a:t>
            </a:r>
          </a:p>
        </p:txBody>
      </p:sp>
    </p:spTree>
    <p:extLst>
      <p:ext uri="{BB962C8B-B14F-4D97-AF65-F5344CB8AC3E}">
        <p14:creationId xmlns:p14="http://schemas.microsoft.com/office/powerpoint/2010/main" val="1300235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3032149" y="126766"/>
            <a:ext cx="6127702" cy="830997"/>
          </a:xfrm>
          <a:prstGeom prst="rect">
            <a:avLst/>
          </a:prstGeom>
          <a:noFill/>
        </p:spPr>
        <p:txBody>
          <a:bodyPr wrap="square" rtlCol="0">
            <a:spAutoFit/>
          </a:bodyPr>
          <a:lstStyle/>
          <a:p>
            <a:pPr algn="ctr"/>
            <a:r>
              <a:rPr lang="fr-FR" sz="4800" b="1" u="sng" noProof="1"/>
              <a:t>DSST 389</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pic>
        <p:nvPicPr>
          <p:cNvPr id="3" name="Picture 2" descr="Graphical user interface, text, application, chat or text message&#10;&#10;Description automatically generated">
            <a:extLst>
              <a:ext uri="{FF2B5EF4-FFF2-40B4-BE49-F238E27FC236}">
                <a16:creationId xmlns:a16="http://schemas.microsoft.com/office/drawing/2014/main" id="{0ABB8A78-CFF3-B67B-D1B1-DF55E4260E4B}"/>
              </a:ext>
            </a:extLst>
          </p:cNvPr>
          <p:cNvPicPr>
            <a:picLocks noChangeAspect="1"/>
          </p:cNvPicPr>
          <p:nvPr/>
        </p:nvPicPr>
        <p:blipFill>
          <a:blip r:embed="rId3"/>
          <a:stretch>
            <a:fillRect/>
          </a:stretch>
        </p:blipFill>
        <p:spPr>
          <a:xfrm>
            <a:off x="1403055" y="2596924"/>
            <a:ext cx="9385890" cy="2428046"/>
          </a:xfrm>
          <a:prstGeom prst="rect">
            <a:avLst/>
          </a:prstGeom>
        </p:spPr>
      </p:pic>
      <p:cxnSp>
        <p:nvCxnSpPr>
          <p:cNvPr id="7" name="Straight Arrow Connector 6">
            <a:extLst>
              <a:ext uri="{FF2B5EF4-FFF2-40B4-BE49-F238E27FC236}">
                <a16:creationId xmlns:a16="http://schemas.microsoft.com/office/drawing/2014/main" id="{C17F1CE2-6B1E-7510-38D3-B45FE9C9A116}"/>
              </a:ext>
            </a:extLst>
          </p:cNvPr>
          <p:cNvCxnSpPr>
            <a:cxnSpLocks/>
            <a:stCxn id="13" idx="0"/>
          </p:cNvCxnSpPr>
          <p:nvPr/>
        </p:nvCxnSpPr>
        <p:spPr>
          <a:xfrm flipH="1" flipV="1">
            <a:off x="7139797" y="4155757"/>
            <a:ext cx="1100893" cy="1816728"/>
          </a:xfrm>
          <a:prstGeom prst="straightConnector1">
            <a:avLst/>
          </a:prstGeom>
          <a:ln w="38100">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a:extLst>
              <a:ext uri="{FF2B5EF4-FFF2-40B4-BE49-F238E27FC236}">
                <a16:creationId xmlns:a16="http://schemas.microsoft.com/office/drawing/2014/main" id="{9BF530E0-AA6A-D4E6-7F64-29446C5F04E7}"/>
              </a:ext>
            </a:extLst>
          </p:cNvPr>
          <p:cNvCxnSpPr>
            <a:cxnSpLocks/>
            <a:stCxn id="14" idx="0"/>
          </p:cNvCxnSpPr>
          <p:nvPr/>
        </p:nvCxnSpPr>
        <p:spPr>
          <a:xfrm flipH="1" flipV="1">
            <a:off x="9956171" y="3880921"/>
            <a:ext cx="708887" cy="1689582"/>
          </a:xfrm>
          <a:prstGeom prst="straightConnector1">
            <a:avLst/>
          </a:prstGeom>
          <a:ln w="38100">
            <a:solidFill>
              <a:srgbClr val="0070C0"/>
            </a:solidFill>
            <a:tailEnd type="triangle"/>
          </a:ln>
        </p:spPr>
        <p:style>
          <a:lnRef idx="1">
            <a:schemeClr val="accent2"/>
          </a:lnRef>
          <a:fillRef idx="0">
            <a:schemeClr val="accent2"/>
          </a:fillRef>
          <a:effectRef idx="0">
            <a:schemeClr val="accent2"/>
          </a:effectRef>
          <a:fontRef idx="minor">
            <a:schemeClr val="tx1"/>
          </a:fontRef>
        </p:style>
      </p:cxnSp>
      <p:sp>
        <p:nvSpPr>
          <p:cNvPr id="13" name="ZoneTexte 10">
            <a:extLst>
              <a:ext uri="{FF2B5EF4-FFF2-40B4-BE49-F238E27FC236}">
                <a16:creationId xmlns:a16="http://schemas.microsoft.com/office/drawing/2014/main" id="{155D1506-52C8-8559-B9C3-24235B4E9FB4}"/>
              </a:ext>
            </a:extLst>
          </p:cNvPr>
          <p:cNvSpPr txBox="1"/>
          <p:nvPr/>
        </p:nvSpPr>
        <p:spPr>
          <a:xfrm>
            <a:off x="7026829" y="5972485"/>
            <a:ext cx="2427721" cy="584775"/>
          </a:xfrm>
          <a:prstGeom prst="rect">
            <a:avLst/>
          </a:prstGeom>
          <a:noFill/>
        </p:spPr>
        <p:txBody>
          <a:bodyPr wrap="square" rtlCol="0">
            <a:spAutoFit/>
          </a:bodyPr>
          <a:lstStyle/>
          <a:p>
            <a:pPr algn="ctr"/>
            <a:r>
              <a:rPr lang="en-US" sz="1600" dirty="0">
                <a:solidFill>
                  <a:schemeClr val="accent1"/>
                </a:solidFill>
              </a:rPr>
              <a:t>predictive models, clustering, dim. reduction</a:t>
            </a:r>
          </a:p>
        </p:txBody>
      </p:sp>
      <p:sp>
        <p:nvSpPr>
          <p:cNvPr id="14" name="ZoneTexte 10">
            <a:extLst>
              <a:ext uri="{FF2B5EF4-FFF2-40B4-BE49-F238E27FC236}">
                <a16:creationId xmlns:a16="http://schemas.microsoft.com/office/drawing/2014/main" id="{284F3C0B-4B71-9738-92BB-C1FBC2330B33}"/>
              </a:ext>
            </a:extLst>
          </p:cNvPr>
          <p:cNvSpPr txBox="1"/>
          <p:nvPr/>
        </p:nvSpPr>
        <p:spPr>
          <a:xfrm>
            <a:off x="9654944" y="5570503"/>
            <a:ext cx="2020228" cy="830997"/>
          </a:xfrm>
          <a:prstGeom prst="rect">
            <a:avLst/>
          </a:prstGeom>
          <a:noFill/>
        </p:spPr>
        <p:txBody>
          <a:bodyPr wrap="square" rtlCol="0">
            <a:spAutoFit/>
          </a:bodyPr>
          <a:lstStyle/>
          <a:p>
            <a:pPr algn="ctr"/>
            <a:r>
              <a:rPr lang="en-US" sz="1600" dirty="0">
                <a:solidFill>
                  <a:schemeClr val="accent1"/>
                </a:solidFill>
              </a:rPr>
              <a:t>putting the pieces together in a cohesive way</a:t>
            </a:r>
          </a:p>
        </p:txBody>
      </p:sp>
      <p:sp>
        <p:nvSpPr>
          <p:cNvPr id="20" name="Rectangle 19">
            <a:extLst>
              <a:ext uri="{FF2B5EF4-FFF2-40B4-BE49-F238E27FC236}">
                <a16:creationId xmlns:a16="http://schemas.microsoft.com/office/drawing/2014/main" id="{DEEF6FAF-162B-C013-FB2D-F291BB3A95B2}"/>
              </a:ext>
            </a:extLst>
          </p:cNvPr>
          <p:cNvSpPr/>
          <p:nvPr/>
        </p:nvSpPr>
        <p:spPr>
          <a:xfrm>
            <a:off x="10446589" y="2324523"/>
            <a:ext cx="9144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ZoneTexte 10">
            <a:extLst>
              <a:ext uri="{FF2B5EF4-FFF2-40B4-BE49-F238E27FC236}">
                <a16:creationId xmlns:a16="http://schemas.microsoft.com/office/drawing/2014/main" id="{6002828C-DBCF-DD73-EDB4-5080D1A51FE8}"/>
              </a:ext>
            </a:extLst>
          </p:cNvPr>
          <p:cNvSpPr txBox="1"/>
          <p:nvPr/>
        </p:nvSpPr>
        <p:spPr>
          <a:xfrm>
            <a:off x="1114027" y="1210080"/>
            <a:ext cx="8647862" cy="830997"/>
          </a:xfrm>
          <a:prstGeom prst="rect">
            <a:avLst/>
          </a:prstGeom>
          <a:noFill/>
        </p:spPr>
        <p:txBody>
          <a:bodyPr wrap="square" rtlCol="0">
            <a:spAutoFit/>
          </a:bodyPr>
          <a:lstStyle/>
          <a:p>
            <a:pPr algn="just"/>
            <a:r>
              <a:rPr lang="en-US" sz="2400" dirty="0"/>
              <a:t>For this class, we focused on the end of the pipeline while continuing to practice the interior methods. </a:t>
            </a:r>
          </a:p>
        </p:txBody>
      </p:sp>
    </p:spTree>
    <p:extLst>
      <p:ext uri="{BB962C8B-B14F-4D97-AF65-F5344CB8AC3E}">
        <p14:creationId xmlns:p14="http://schemas.microsoft.com/office/powerpoint/2010/main" val="1976857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3032149" y="126766"/>
            <a:ext cx="6127702" cy="830997"/>
          </a:xfrm>
          <a:prstGeom prst="rect">
            <a:avLst/>
          </a:prstGeom>
          <a:noFill/>
        </p:spPr>
        <p:txBody>
          <a:bodyPr wrap="square" rtlCol="0">
            <a:spAutoFit/>
          </a:bodyPr>
          <a:lstStyle/>
          <a:p>
            <a:pPr algn="ctr"/>
            <a:r>
              <a:rPr lang="fr-FR" sz="4800" b="1" u="sng" noProof="1"/>
              <a:t>DSST 389</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pic>
        <p:nvPicPr>
          <p:cNvPr id="3" name="Picture 2" descr="Graphical user interface, text, application, chat or text message&#10;&#10;Description automatically generated">
            <a:extLst>
              <a:ext uri="{FF2B5EF4-FFF2-40B4-BE49-F238E27FC236}">
                <a16:creationId xmlns:a16="http://schemas.microsoft.com/office/drawing/2014/main" id="{0ABB8A78-CFF3-B67B-D1B1-DF55E4260E4B}"/>
              </a:ext>
            </a:extLst>
          </p:cNvPr>
          <p:cNvPicPr>
            <a:picLocks noChangeAspect="1"/>
          </p:cNvPicPr>
          <p:nvPr/>
        </p:nvPicPr>
        <p:blipFill>
          <a:blip r:embed="rId3"/>
          <a:stretch>
            <a:fillRect/>
          </a:stretch>
        </p:blipFill>
        <p:spPr>
          <a:xfrm>
            <a:off x="1403055" y="2596924"/>
            <a:ext cx="9385890" cy="2428046"/>
          </a:xfrm>
          <a:prstGeom prst="rect">
            <a:avLst/>
          </a:prstGeom>
        </p:spPr>
      </p:pic>
      <p:sp>
        <p:nvSpPr>
          <p:cNvPr id="4" name="ZoneTexte 10">
            <a:extLst>
              <a:ext uri="{FF2B5EF4-FFF2-40B4-BE49-F238E27FC236}">
                <a16:creationId xmlns:a16="http://schemas.microsoft.com/office/drawing/2014/main" id="{7705B3FD-5461-ECE0-AE84-34CAB81ED16C}"/>
              </a:ext>
            </a:extLst>
          </p:cNvPr>
          <p:cNvSpPr txBox="1"/>
          <p:nvPr/>
        </p:nvSpPr>
        <p:spPr>
          <a:xfrm>
            <a:off x="1114027" y="1210080"/>
            <a:ext cx="8647862" cy="1200329"/>
          </a:xfrm>
          <a:prstGeom prst="rect">
            <a:avLst/>
          </a:prstGeom>
          <a:noFill/>
        </p:spPr>
        <p:txBody>
          <a:bodyPr wrap="square" rtlCol="0">
            <a:spAutoFit/>
          </a:bodyPr>
          <a:lstStyle/>
          <a:p>
            <a:pPr algn="just"/>
            <a:r>
              <a:rPr lang="en-US" sz="2400" dirty="0"/>
              <a:t>We also focus on the explore step as a whole and in the final project collecting data from an external API (a bit of a review for those in the Fall 2021 version of 289).</a:t>
            </a:r>
          </a:p>
        </p:txBody>
      </p:sp>
      <p:cxnSp>
        <p:nvCxnSpPr>
          <p:cNvPr id="7" name="Straight Arrow Connector 6">
            <a:extLst>
              <a:ext uri="{FF2B5EF4-FFF2-40B4-BE49-F238E27FC236}">
                <a16:creationId xmlns:a16="http://schemas.microsoft.com/office/drawing/2014/main" id="{C17F1CE2-6B1E-7510-38D3-B45FE9C9A116}"/>
              </a:ext>
            </a:extLst>
          </p:cNvPr>
          <p:cNvCxnSpPr>
            <a:cxnSpLocks/>
            <a:stCxn id="13" idx="0"/>
          </p:cNvCxnSpPr>
          <p:nvPr/>
        </p:nvCxnSpPr>
        <p:spPr>
          <a:xfrm flipV="1">
            <a:off x="1600201" y="4295955"/>
            <a:ext cx="185467" cy="854016"/>
          </a:xfrm>
          <a:prstGeom prst="straightConnector1">
            <a:avLst/>
          </a:prstGeom>
          <a:ln w="38100">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a:extLst>
              <a:ext uri="{FF2B5EF4-FFF2-40B4-BE49-F238E27FC236}">
                <a16:creationId xmlns:a16="http://schemas.microsoft.com/office/drawing/2014/main" id="{9BF530E0-AA6A-D4E6-7F64-29446C5F04E7}"/>
              </a:ext>
            </a:extLst>
          </p:cNvPr>
          <p:cNvCxnSpPr>
            <a:cxnSpLocks/>
            <a:stCxn id="14" idx="0"/>
          </p:cNvCxnSpPr>
          <p:nvPr/>
        </p:nvCxnSpPr>
        <p:spPr>
          <a:xfrm flipV="1">
            <a:off x="5721365" y="5024970"/>
            <a:ext cx="826084" cy="709776"/>
          </a:xfrm>
          <a:prstGeom prst="straightConnector1">
            <a:avLst/>
          </a:prstGeom>
          <a:ln w="38100">
            <a:solidFill>
              <a:srgbClr val="0070C0"/>
            </a:solidFill>
            <a:tailEnd type="triangle"/>
          </a:ln>
        </p:spPr>
        <p:style>
          <a:lnRef idx="1">
            <a:schemeClr val="accent2"/>
          </a:lnRef>
          <a:fillRef idx="0">
            <a:schemeClr val="accent2"/>
          </a:fillRef>
          <a:effectRef idx="0">
            <a:schemeClr val="accent2"/>
          </a:effectRef>
          <a:fontRef idx="minor">
            <a:schemeClr val="tx1"/>
          </a:fontRef>
        </p:style>
      </p:cxnSp>
      <p:sp>
        <p:nvSpPr>
          <p:cNvPr id="13" name="ZoneTexte 10">
            <a:extLst>
              <a:ext uri="{FF2B5EF4-FFF2-40B4-BE49-F238E27FC236}">
                <a16:creationId xmlns:a16="http://schemas.microsoft.com/office/drawing/2014/main" id="{155D1506-52C8-8559-B9C3-24235B4E9FB4}"/>
              </a:ext>
            </a:extLst>
          </p:cNvPr>
          <p:cNvSpPr txBox="1"/>
          <p:nvPr/>
        </p:nvSpPr>
        <p:spPr>
          <a:xfrm>
            <a:off x="759126" y="5149971"/>
            <a:ext cx="1682149" cy="584775"/>
          </a:xfrm>
          <a:prstGeom prst="rect">
            <a:avLst/>
          </a:prstGeom>
          <a:noFill/>
        </p:spPr>
        <p:txBody>
          <a:bodyPr wrap="square" rtlCol="0">
            <a:spAutoFit/>
          </a:bodyPr>
          <a:lstStyle/>
          <a:p>
            <a:pPr algn="ctr"/>
            <a:r>
              <a:rPr lang="en-US" sz="1600" dirty="0">
                <a:solidFill>
                  <a:schemeClr val="accent1"/>
                </a:solidFill>
              </a:rPr>
              <a:t>Web-based API, JSON, XML</a:t>
            </a:r>
          </a:p>
        </p:txBody>
      </p:sp>
      <p:sp>
        <p:nvSpPr>
          <p:cNvPr id="14" name="ZoneTexte 10">
            <a:extLst>
              <a:ext uri="{FF2B5EF4-FFF2-40B4-BE49-F238E27FC236}">
                <a16:creationId xmlns:a16="http://schemas.microsoft.com/office/drawing/2014/main" id="{284F3C0B-4B71-9738-92BB-C1FBC2330B33}"/>
              </a:ext>
            </a:extLst>
          </p:cNvPr>
          <p:cNvSpPr txBox="1"/>
          <p:nvPr/>
        </p:nvSpPr>
        <p:spPr>
          <a:xfrm>
            <a:off x="4075772" y="5734746"/>
            <a:ext cx="3291186" cy="830997"/>
          </a:xfrm>
          <a:prstGeom prst="rect">
            <a:avLst/>
          </a:prstGeom>
          <a:noFill/>
        </p:spPr>
        <p:txBody>
          <a:bodyPr wrap="square" rtlCol="0">
            <a:spAutoFit/>
          </a:bodyPr>
          <a:lstStyle/>
          <a:p>
            <a:pPr algn="ctr"/>
            <a:r>
              <a:rPr lang="en-US" sz="1600" dirty="0">
                <a:solidFill>
                  <a:schemeClr val="accent1"/>
                </a:solidFill>
              </a:rPr>
              <a:t>putting all of these explore parts together requires creativity and patience</a:t>
            </a:r>
          </a:p>
        </p:txBody>
      </p:sp>
      <p:sp>
        <p:nvSpPr>
          <p:cNvPr id="20" name="Rectangle 19">
            <a:extLst>
              <a:ext uri="{FF2B5EF4-FFF2-40B4-BE49-F238E27FC236}">
                <a16:creationId xmlns:a16="http://schemas.microsoft.com/office/drawing/2014/main" id="{DEEF6FAF-162B-C013-FB2D-F291BB3A95B2}"/>
              </a:ext>
            </a:extLst>
          </p:cNvPr>
          <p:cNvSpPr/>
          <p:nvPr/>
        </p:nvSpPr>
        <p:spPr>
          <a:xfrm>
            <a:off x="10446589" y="2324523"/>
            <a:ext cx="9144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531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Projects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pic>
        <p:nvPicPr>
          <p:cNvPr id="2" name="Picture 2" descr="Goodreads:Amazon.com:Appstore for Android">
            <a:extLst>
              <a:ext uri="{FF2B5EF4-FFF2-40B4-BE49-F238E27FC236}">
                <a16:creationId xmlns:a16="http://schemas.microsoft.com/office/drawing/2014/main" id="{72FCEC13-DC36-AED2-21D0-4AE053EE50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539" y="1585317"/>
            <a:ext cx="4101548" cy="20027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hop Amazon Pay In Cash | SEAT42F">
            <a:extLst>
              <a:ext uri="{FF2B5EF4-FFF2-40B4-BE49-F238E27FC236}">
                <a16:creationId xmlns:a16="http://schemas.microsoft.com/office/drawing/2014/main" id="{E2958CF6-2AC1-B180-C63F-96E7CC275E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586" y="1585317"/>
            <a:ext cx="3560372" cy="200270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e 20 Types of Yelp Reviewers | HuffPost">
            <a:extLst>
              <a:ext uri="{FF2B5EF4-FFF2-40B4-BE49-F238E27FC236}">
                <a16:creationId xmlns:a16="http://schemas.microsoft.com/office/drawing/2014/main" id="{3EE4BF31-EB15-CF45-7EDD-0607C429CB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7424" y="4021830"/>
            <a:ext cx="3029778" cy="201985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ikipedia">
            <a:extLst>
              <a:ext uri="{FF2B5EF4-FFF2-40B4-BE49-F238E27FC236}">
                <a16:creationId xmlns:a16="http://schemas.microsoft.com/office/drawing/2014/main" id="{4783421F-F172-FE8E-D9F6-BAEEF5D844E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2110" y="4021830"/>
            <a:ext cx="3590848" cy="2019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8494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ML Concepts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854893" y="2090172"/>
            <a:ext cx="3204123" cy="2677656"/>
          </a:xfrm>
          <a:prstGeom prst="rect">
            <a:avLst/>
          </a:prstGeom>
          <a:noFill/>
        </p:spPr>
        <p:txBody>
          <a:bodyPr wrap="square" rtlCol="0">
            <a:spAutoFit/>
          </a:bodyPr>
          <a:lstStyle/>
          <a:p>
            <a:pPr algn="ctr"/>
            <a:r>
              <a:rPr lang="fr-FR" sz="2400" b="1" noProof="1"/>
              <a:t>Core Concepts</a:t>
            </a:r>
          </a:p>
          <a:p>
            <a:endParaRPr lang="fr-FR" sz="2400" noProof="1"/>
          </a:p>
          <a:p>
            <a:r>
              <a:rPr lang="fr-FR" sz="2400" noProof="1"/>
              <a:t>– error rates</a:t>
            </a:r>
          </a:p>
          <a:p>
            <a:r>
              <a:rPr lang="fr-FR" sz="2400" noProof="1"/>
              <a:t>– train/validation split</a:t>
            </a:r>
          </a:p>
          <a:p>
            <a:r>
              <a:rPr lang="fr-FR" sz="2400" noProof="1"/>
              <a:t>– cross-validation</a:t>
            </a:r>
          </a:p>
          <a:p>
            <a:r>
              <a:rPr lang="fr-FR" sz="2400" noProof="1"/>
              <a:t>– confusion matrix</a:t>
            </a:r>
          </a:p>
          <a:p>
            <a:r>
              <a:rPr lang="fr-FR" sz="2400" noProof="1"/>
              <a:t>– overfitting</a:t>
            </a:r>
          </a:p>
        </p:txBody>
      </p:sp>
      <p:sp>
        <p:nvSpPr>
          <p:cNvPr id="2" name="ZoneTexte 1">
            <a:extLst>
              <a:ext uri="{FF2B5EF4-FFF2-40B4-BE49-F238E27FC236}">
                <a16:creationId xmlns:a16="http://schemas.microsoft.com/office/drawing/2014/main" id="{060FBAAF-E2E8-0F94-537E-16842E527308}"/>
              </a:ext>
            </a:extLst>
          </p:cNvPr>
          <p:cNvSpPr txBox="1"/>
          <p:nvPr/>
        </p:nvSpPr>
        <p:spPr>
          <a:xfrm>
            <a:off x="7132984" y="2090172"/>
            <a:ext cx="3204123" cy="2677656"/>
          </a:xfrm>
          <a:prstGeom prst="rect">
            <a:avLst/>
          </a:prstGeom>
          <a:noFill/>
        </p:spPr>
        <p:txBody>
          <a:bodyPr wrap="square" rtlCol="0">
            <a:spAutoFit/>
          </a:bodyPr>
          <a:lstStyle/>
          <a:p>
            <a:pPr algn="ctr"/>
            <a:r>
              <a:rPr lang="fr-FR" sz="2400" b="1" noProof="1"/>
              <a:t>Some Other Metrics</a:t>
            </a:r>
          </a:p>
          <a:p>
            <a:endParaRPr lang="fr-FR" sz="2400" noProof="1"/>
          </a:p>
          <a:p>
            <a:r>
              <a:rPr lang="fr-FR" sz="2400" noProof="1"/>
              <a:t>– false positive rate</a:t>
            </a:r>
          </a:p>
          <a:p>
            <a:r>
              <a:rPr lang="fr-FR" sz="2400" noProof="1"/>
              <a:t>– ROC curves / AUC</a:t>
            </a:r>
          </a:p>
          <a:p>
            <a:r>
              <a:rPr lang="fr-FR" sz="2400" noProof="1"/>
              <a:t>– Top-k error rate</a:t>
            </a:r>
          </a:p>
          <a:p>
            <a:r>
              <a:rPr lang="fr-FR" sz="2400" noProof="1"/>
              <a:t>– test/holdout error</a:t>
            </a:r>
          </a:p>
          <a:p>
            <a:r>
              <a:rPr lang="fr-FR" sz="2400" noProof="1"/>
              <a:t>– gain/lift</a:t>
            </a:r>
          </a:p>
        </p:txBody>
      </p:sp>
    </p:spTree>
    <p:extLst>
      <p:ext uri="{BB962C8B-B14F-4D97-AF65-F5344CB8AC3E}">
        <p14:creationId xmlns:p14="http://schemas.microsoft.com/office/powerpoint/2010/main" val="3055716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Supervised Models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854893" y="2090172"/>
            <a:ext cx="3343272" cy="3046988"/>
          </a:xfrm>
          <a:prstGeom prst="rect">
            <a:avLst/>
          </a:prstGeom>
          <a:noFill/>
        </p:spPr>
        <p:txBody>
          <a:bodyPr wrap="square" rtlCol="0">
            <a:spAutoFit/>
          </a:bodyPr>
          <a:lstStyle/>
          <a:p>
            <a:pPr algn="ctr"/>
            <a:r>
              <a:rPr lang="fr-FR" sz="2400" b="1" noProof="1"/>
              <a:t>Core Techniques</a:t>
            </a:r>
          </a:p>
          <a:p>
            <a:endParaRPr lang="fr-FR" sz="2400" noProof="1"/>
          </a:p>
          <a:p>
            <a:r>
              <a:rPr lang="fr-FR" sz="2400" noProof="1"/>
              <a:t>– linear regression</a:t>
            </a:r>
          </a:p>
          <a:p>
            <a:r>
              <a:rPr lang="fr-FR" sz="2400" noProof="1"/>
              <a:t>– logistic regression</a:t>
            </a:r>
          </a:p>
          <a:p>
            <a:r>
              <a:rPr lang="fr-FR" sz="2400" noProof="1"/>
              <a:t>– elastic net</a:t>
            </a:r>
          </a:p>
          <a:p>
            <a:r>
              <a:rPr lang="fr-FR" sz="2400" noProof="1"/>
              <a:t>– k-nearest neighbors</a:t>
            </a:r>
          </a:p>
          <a:p>
            <a:r>
              <a:rPr lang="fr-FR" sz="2400" noProof="1"/>
              <a:t>– decision trees</a:t>
            </a:r>
          </a:p>
          <a:p>
            <a:r>
              <a:rPr lang="fr-FR" sz="2400" noProof="1"/>
              <a:t>– gradient boosted trees</a:t>
            </a:r>
          </a:p>
        </p:txBody>
      </p:sp>
      <p:sp>
        <p:nvSpPr>
          <p:cNvPr id="2" name="ZoneTexte 1">
            <a:extLst>
              <a:ext uri="{FF2B5EF4-FFF2-40B4-BE49-F238E27FC236}">
                <a16:creationId xmlns:a16="http://schemas.microsoft.com/office/drawing/2014/main" id="{060FBAAF-E2E8-0F94-537E-16842E527308}"/>
              </a:ext>
            </a:extLst>
          </p:cNvPr>
          <p:cNvSpPr txBox="1"/>
          <p:nvPr/>
        </p:nvSpPr>
        <p:spPr>
          <a:xfrm>
            <a:off x="6715541" y="2090172"/>
            <a:ext cx="3978963" cy="2677656"/>
          </a:xfrm>
          <a:prstGeom prst="rect">
            <a:avLst/>
          </a:prstGeom>
          <a:noFill/>
        </p:spPr>
        <p:txBody>
          <a:bodyPr wrap="square" rtlCol="0">
            <a:spAutoFit/>
          </a:bodyPr>
          <a:lstStyle/>
          <a:p>
            <a:pPr algn="ctr"/>
            <a:r>
              <a:rPr lang="fr-FR" sz="2400" b="1" noProof="1"/>
              <a:t>Others You May See</a:t>
            </a:r>
          </a:p>
          <a:p>
            <a:endParaRPr lang="fr-FR" sz="2400" noProof="1"/>
          </a:p>
          <a:p>
            <a:r>
              <a:rPr lang="fr-FR" sz="2400" noProof="1"/>
              <a:t>– support vector machines</a:t>
            </a:r>
          </a:p>
          <a:p>
            <a:r>
              <a:rPr lang="fr-FR" sz="2400" noProof="1"/>
              <a:t>– additive models</a:t>
            </a:r>
          </a:p>
          <a:p>
            <a:r>
              <a:rPr lang="fr-FR" sz="2400" noProof="1"/>
              <a:t>– Bayesian models</a:t>
            </a:r>
          </a:p>
          <a:p>
            <a:r>
              <a:rPr lang="fr-FR" sz="2400" noProof="1"/>
              <a:t>– structural equation models</a:t>
            </a:r>
          </a:p>
          <a:p>
            <a:r>
              <a:rPr lang="fr-FR" sz="2400" noProof="1"/>
              <a:t>– kernel techniques</a:t>
            </a:r>
          </a:p>
        </p:txBody>
      </p:sp>
    </p:spTree>
    <p:extLst>
      <p:ext uri="{BB962C8B-B14F-4D97-AF65-F5344CB8AC3E}">
        <p14:creationId xmlns:p14="http://schemas.microsoft.com/office/powerpoint/2010/main" val="2729637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Unsupervised Models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854893" y="2090172"/>
            <a:ext cx="3343272" cy="2308324"/>
          </a:xfrm>
          <a:prstGeom prst="rect">
            <a:avLst/>
          </a:prstGeom>
          <a:noFill/>
        </p:spPr>
        <p:txBody>
          <a:bodyPr wrap="square" rtlCol="0">
            <a:spAutoFit/>
          </a:bodyPr>
          <a:lstStyle/>
          <a:p>
            <a:pPr algn="ctr"/>
            <a:r>
              <a:rPr lang="fr-FR" sz="2400" b="1" noProof="1"/>
              <a:t>Core Techniques</a:t>
            </a:r>
          </a:p>
          <a:p>
            <a:endParaRPr lang="fr-FR" sz="2400" noProof="1"/>
          </a:p>
          <a:p>
            <a:r>
              <a:rPr lang="fr-FR" sz="2400" noProof="1"/>
              <a:t>– principal components</a:t>
            </a:r>
          </a:p>
          <a:p>
            <a:r>
              <a:rPr lang="fr-FR" sz="2400" noProof="1"/>
              <a:t>– UMAP</a:t>
            </a:r>
          </a:p>
          <a:p>
            <a:r>
              <a:rPr lang="fr-FR" sz="2400" noProof="1"/>
              <a:t>– k-means</a:t>
            </a:r>
          </a:p>
          <a:p>
            <a:r>
              <a:rPr lang="fr-FR" sz="2400" noProof="1"/>
              <a:t>– hierarchical clustering</a:t>
            </a:r>
          </a:p>
        </p:txBody>
      </p:sp>
      <p:sp>
        <p:nvSpPr>
          <p:cNvPr id="2" name="ZoneTexte 1">
            <a:extLst>
              <a:ext uri="{FF2B5EF4-FFF2-40B4-BE49-F238E27FC236}">
                <a16:creationId xmlns:a16="http://schemas.microsoft.com/office/drawing/2014/main" id="{060FBAAF-E2E8-0F94-537E-16842E527308}"/>
              </a:ext>
            </a:extLst>
          </p:cNvPr>
          <p:cNvSpPr txBox="1"/>
          <p:nvPr/>
        </p:nvSpPr>
        <p:spPr>
          <a:xfrm>
            <a:off x="6715541" y="2090172"/>
            <a:ext cx="3978963" cy="1569660"/>
          </a:xfrm>
          <a:prstGeom prst="rect">
            <a:avLst/>
          </a:prstGeom>
          <a:noFill/>
        </p:spPr>
        <p:txBody>
          <a:bodyPr wrap="square" rtlCol="0">
            <a:spAutoFit/>
          </a:bodyPr>
          <a:lstStyle/>
          <a:p>
            <a:pPr algn="ctr"/>
            <a:r>
              <a:rPr lang="fr-FR" sz="2400" b="1" noProof="1"/>
              <a:t>Some Others You May See</a:t>
            </a:r>
          </a:p>
          <a:p>
            <a:endParaRPr lang="fr-FR" sz="2400" noProof="1"/>
          </a:p>
          <a:p>
            <a:r>
              <a:rPr lang="fr-FR" sz="2400" noProof="1"/>
              <a:t>– neural network embedding</a:t>
            </a:r>
          </a:p>
          <a:p>
            <a:r>
              <a:rPr lang="fr-FR" sz="2400" noProof="1"/>
              <a:t>– spectral clustering</a:t>
            </a:r>
          </a:p>
        </p:txBody>
      </p:sp>
      <p:sp>
        <p:nvSpPr>
          <p:cNvPr id="3" name="ZoneTexte 2">
            <a:extLst>
              <a:ext uri="{FF2B5EF4-FFF2-40B4-BE49-F238E27FC236}">
                <a16:creationId xmlns:a16="http://schemas.microsoft.com/office/drawing/2014/main" id="{7365BCB8-460B-AB4F-B79C-0C2BD08B9AD8}"/>
              </a:ext>
            </a:extLst>
          </p:cNvPr>
          <p:cNvSpPr txBox="1"/>
          <p:nvPr/>
        </p:nvSpPr>
        <p:spPr>
          <a:xfrm>
            <a:off x="2686789" y="5275158"/>
            <a:ext cx="6818420" cy="923330"/>
          </a:xfrm>
          <a:prstGeom prst="rect">
            <a:avLst/>
          </a:prstGeom>
          <a:noFill/>
        </p:spPr>
        <p:txBody>
          <a:bodyPr wrap="square" rtlCol="0">
            <a:spAutoFit/>
          </a:bodyPr>
          <a:lstStyle/>
          <a:p>
            <a:pPr algn="just"/>
            <a:r>
              <a:rPr lang="fr-FR" i="1" noProof="1">
                <a:solidFill>
                  <a:schemeClr val="tx1">
                    <a:lumMod val="50000"/>
                    <a:lumOff val="50000"/>
                  </a:schemeClr>
                </a:solidFill>
              </a:rPr>
              <a:t>The choice of distance metric as a large effect on unsupervised models. We used Euclidean and TF-IDF. Many other techniques will modify the distance function but use a classical technique on the modified data</a:t>
            </a:r>
          </a:p>
        </p:txBody>
      </p:sp>
    </p:spTree>
    <p:extLst>
      <p:ext uri="{BB962C8B-B14F-4D97-AF65-F5344CB8AC3E}">
        <p14:creationId xmlns:p14="http://schemas.microsoft.com/office/powerpoint/2010/main" val="172909500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790</TotalTime>
  <Words>535</Words>
  <Application>Microsoft Macintosh PowerPoint</Application>
  <PresentationFormat>Grand écran</PresentationFormat>
  <Paragraphs>113</Paragraphs>
  <Slides>14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14</vt:i4>
      </vt:variant>
    </vt:vector>
  </HeadingPairs>
  <TitlesOfParts>
    <vt:vector size="18"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Arnold, Taylor</dc:creator>
  <cp:lastModifiedBy>Arnold, Taylor</cp:lastModifiedBy>
  <cp:revision>84</cp:revision>
  <dcterms:created xsi:type="dcterms:W3CDTF">2021-04-28T17:57:29Z</dcterms:created>
  <dcterms:modified xsi:type="dcterms:W3CDTF">2023-04-15T19:33:45Z</dcterms:modified>
</cp:coreProperties>
</file>