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Unsupervised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476376" y="1138577"/>
            <a:ext cx="8329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Previously, our methods have focused on predicting a particular variable with a number of other numerical features (word counts, usually). This is what is called </a:t>
            </a:r>
            <a:r>
              <a:rPr lang="fr-FR" sz="2800" b="1" noProof="1"/>
              <a:t>supervised learning</a:t>
            </a:r>
            <a:r>
              <a:rPr lang="fr-FR" sz="2800" noProof="1"/>
              <a:t> because the learning is supervised by the variable we are trying to predict.</a:t>
            </a:r>
          </a:p>
          <a:p>
            <a:endParaRPr lang="fr-FR" sz="2800" noProof="1"/>
          </a:p>
          <a:p>
            <a:r>
              <a:rPr lang="fr-FR" sz="2800" noProof="1"/>
              <a:t>Now, we move to a new set of techniques for </a:t>
            </a:r>
            <a:r>
              <a:rPr lang="fr-FR" sz="2800" b="1" noProof="1"/>
              <a:t>unsupervised learning</a:t>
            </a:r>
            <a:r>
              <a:rPr lang="fr-FR" sz="2800" noProof="1"/>
              <a:t>. These can be applied to a set of numeric features without reference to a supervising variable.</a:t>
            </a:r>
          </a:p>
        </p:txBody>
      </p:sp>
    </p:spTree>
    <p:extLst>
      <p:ext uri="{BB962C8B-B14F-4D97-AF65-F5344CB8AC3E}">
        <p14:creationId xmlns:p14="http://schemas.microsoft.com/office/powerpoint/2010/main" val="313108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Distances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50556" y="1235393"/>
            <a:ext cx="9086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The methods we will study in the third section of the course are all focused on the distances between documents. If we have two documents described by a series of word counts, we can describe their distance using the usual Euclidean distance: the sum of squared differences of the features.</a:t>
            </a:r>
          </a:p>
          <a:p>
            <a:endParaRPr lang="fr-FR" sz="2800" noProof="1"/>
          </a:p>
          <a:p>
            <a:r>
              <a:rPr lang="fr-FR" sz="2800" noProof="1"/>
              <a:t>Notice that these distances have nothing directly to do with a predictive modelling task.</a:t>
            </a:r>
          </a:p>
        </p:txBody>
      </p:sp>
    </p:spTree>
    <p:extLst>
      <p:ext uri="{BB962C8B-B14F-4D97-AF65-F5344CB8AC3E}">
        <p14:creationId xmlns:p14="http://schemas.microsoft.com/office/powerpoint/2010/main" val="35175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Two Unsupervised Learning Tasks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50556" y="1235393"/>
            <a:ext cx="9086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There are two unsupervised learning tasks that we will preform using distances between documents.</a:t>
            </a:r>
          </a:p>
          <a:p>
            <a:endParaRPr lang="fr-FR" sz="2800" noProof="1"/>
          </a:p>
          <a:p>
            <a:r>
              <a:rPr lang="fr-FR" sz="2800" noProof="1"/>
              <a:t>Today, we will see the task of </a:t>
            </a:r>
            <a:r>
              <a:rPr lang="fr-FR" sz="2800" b="1" noProof="1"/>
              <a:t>dimensionality reduction</a:t>
            </a:r>
            <a:r>
              <a:rPr lang="fr-FR" sz="2800" noProof="1"/>
              <a:t>. This is the task of approximating the distances between documents in a lower dimensional space.</a:t>
            </a:r>
          </a:p>
          <a:p>
            <a:endParaRPr lang="fr-FR" sz="2800" noProof="1"/>
          </a:p>
          <a:p>
            <a:r>
              <a:rPr lang="fr-FR" sz="2800" noProof="1"/>
              <a:t>Next class, we will see </a:t>
            </a:r>
            <a:r>
              <a:rPr lang="fr-FR" sz="2800" b="1" noProof="1"/>
              <a:t>clustering analysis</a:t>
            </a:r>
            <a:r>
              <a:rPr lang="fr-FR" sz="2800" noProof="1"/>
              <a:t>. This is the task of grouping documents that are close to one another together. </a:t>
            </a:r>
          </a:p>
        </p:txBody>
      </p:sp>
    </p:spTree>
    <p:extLst>
      <p:ext uri="{BB962C8B-B14F-4D97-AF65-F5344CB8AC3E}">
        <p14:creationId xmlns:p14="http://schemas.microsoft.com/office/powerpoint/2010/main" val="421459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Dimensionality Reduction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34">
            <a:extLst>
              <a:ext uri="{FF2B5EF4-FFF2-40B4-BE49-F238E27FC236}">
                <a16:creationId xmlns:a16="http://schemas.microsoft.com/office/drawing/2014/main" id="{C715C296-7A78-A74A-B514-3EB3472B0EF5}"/>
              </a:ext>
            </a:extLst>
          </p:cNvPr>
          <p:cNvSpPr txBox="1"/>
          <p:nvPr/>
        </p:nvSpPr>
        <p:spPr>
          <a:xfrm>
            <a:off x="1140046" y="781621"/>
            <a:ext cx="101272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In dimensionality reduction, we will try to map each document into a smaller dimensional space. For example, into two dimensions we would try to map each document as:</a:t>
            </a:r>
          </a:p>
          <a:p>
            <a:endParaRPr lang="fr-FR" sz="2800" noProof="1"/>
          </a:p>
          <a:p>
            <a:r>
              <a:rPr lang="fr-FR" sz="2800" noProof="1"/>
              <a:t>      </a:t>
            </a:r>
            <a:r>
              <a:rPr lang="fr-FR" sz="2800" b="1" noProof="1"/>
              <a:t>doc00001 =&gt; x1, y1</a:t>
            </a:r>
          </a:p>
          <a:p>
            <a:r>
              <a:rPr lang="fr-FR" sz="2800" noProof="1"/>
              <a:t>      </a:t>
            </a:r>
            <a:r>
              <a:rPr lang="fr-FR" sz="2800" b="1" noProof="1"/>
              <a:t>doc00002 =&gt; x2, y2</a:t>
            </a:r>
          </a:p>
          <a:p>
            <a:r>
              <a:rPr lang="fr-FR" sz="2800" noProof="1"/>
              <a:t>      </a:t>
            </a:r>
            <a:r>
              <a:rPr lang="fr-FR" sz="2800" b="1" noProof="1"/>
              <a:t>doc00003 =&gt; x3, y3</a:t>
            </a:r>
          </a:p>
          <a:p>
            <a:r>
              <a:rPr lang="fr-FR" sz="2800" noProof="1"/>
              <a:t>      </a:t>
            </a:r>
            <a:r>
              <a:rPr lang="fr-FR" sz="2800" b="1" noProof="1"/>
              <a:t>doc00004 =&gt; x4, y4</a:t>
            </a:r>
          </a:p>
          <a:p>
            <a:endParaRPr lang="fr-FR" sz="2800" noProof="1"/>
          </a:p>
          <a:p>
            <a:r>
              <a:rPr lang="fr-FR" sz="2800" noProof="1"/>
              <a:t>And so forth, using the raw word counts to produce the new x’s and y’s. The idea is that the distances between documents in the x-y space should approximate the distances in the larger 10k dimensional space of word counts.</a:t>
            </a:r>
          </a:p>
        </p:txBody>
      </p:sp>
    </p:spTree>
    <p:extLst>
      <p:ext uri="{BB962C8B-B14F-4D97-AF65-F5344CB8AC3E}">
        <p14:creationId xmlns:p14="http://schemas.microsoft.com/office/powerpoint/2010/main" val="426250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Dimensionality Reduction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34">
            <a:extLst>
              <a:ext uri="{FF2B5EF4-FFF2-40B4-BE49-F238E27FC236}">
                <a16:creationId xmlns:a16="http://schemas.microsoft.com/office/drawing/2014/main" id="{C715C296-7A78-A74A-B514-3EB3472B0EF5}"/>
              </a:ext>
            </a:extLst>
          </p:cNvPr>
          <p:cNvSpPr txBox="1"/>
          <p:nvPr/>
        </p:nvSpPr>
        <p:spPr>
          <a:xfrm>
            <a:off x="1108515" y="1454283"/>
            <a:ext cx="10473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noProof="1"/>
              <a:t>Applications</a:t>
            </a:r>
          </a:p>
          <a:p>
            <a:r>
              <a:rPr lang="fr-FR" sz="2800" b="1" noProof="1"/>
              <a:t>    </a:t>
            </a:r>
            <a:r>
              <a:rPr lang="fr-FR" sz="2800" noProof="1"/>
              <a:t>- Can plot the data in a low-dimensional space to visualise the data.</a:t>
            </a:r>
          </a:p>
          <a:p>
            <a:r>
              <a:rPr lang="fr-FR" sz="2800" b="1" noProof="1"/>
              <a:t>    </a:t>
            </a:r>
            <a:r>
              <a:rPr lang="fr-FR" sz="2800" noProof="1"/>
              <a:t>- Can use as a pre-processing step before a modeling algorithm.</a:t>
            </a:r>
          </a:p>
          <a:p>
            <a:endParaRPr lang="fr-FR" sz="2800" b="1" noProof="1"/>
          </a:p>
          <a:p>
            <a:r>
              <a:rPr lang="fr-FR" sz="2800" b="1" noProof="1"/>
              <a:t>Cautions</a:t>
            </a:r>
          </a:p>
          <a:p>
            <a:r>
              <a:rPr lang="fr-FR" sz="2800" b="1" noProof="1"/>
              <a:t>    </a:t>
            </a:r>
            <a:r>
              <a:rPr lang="fr-FR" sz="2800" noProof="1"/>
              <a:t>- Dimensionality reduction is only an appoximation.</a:t>
            </a:r>
          </a:p>
          <a:p>
            <a:r>
              <a:rPr lang="fr-FR" sz="2800" noProof="1"/>
              <a:t>    - The new features cannot (usually) be easily interpretted. </a:t>
            </a:r>
          </a:p>
          <a:p>
            <a:endParaRPr lang="fr-FR" sz="2800" b="1" noProof="1"/>
          </a:p>
        </p:txBody>
      </p:sp>
    </p:spTree>
    <p:extLst>
      <p:ext uri="{BB962C8B-B14F-4D97-AF65-F5344CB8AC3E}">
        <p14:creationId xmlns:p14="http://schemas.microsoft.com/office/powerpoint/2010/main" val="32230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Method I: PCA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34">
            <a:extLst>
              <a:ext uri="{FF2B5EF4-FFF2-40B4-BE49-F238E27FC236}">
                <a16:creationId xmlns:a16="http://schemas.microsoft.com/office/drawing/2014/main" id="{C715C296-7A78-A74A-B514-3EB3472B0EF5}"/>
              </a:ext>
            </a:extLst>
          </p:cNvPr>
          <p:cNvSpPr txBox="1"/>
          <p:nvPr/>
        </p:nvSpPr>
        <p:spPr>
          <a:xfrm>
            <a:off x="856267" y="960297"/>
            <a:ext cx="10652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PCA, or principal component analysis, is the analogous dimensionality reduction approach to linear regression. It finds the best approximation of Euclidean distances in a lower dimensional subspace, restricted to linear combinations of the input features.</a:t>
            </a:r>
          </a:p>
          <a:p>
            <a:endParaRPr lang="fr-FR" sz="2800" noProof="1"/>
          </a:p>
          <a:p>
            <a:r>
              <a:rPr lang="fr-FR" sz="2800" b="1" noProof="1"/>
              <a:t>Defining Features</a:t>
            </a:r>
          </a:p>
          <a:p>
            <a:r>
              <a:rPr lang="fr-FR" sz="2800" noProof="1"/>
              <a:t>     - Can be computed very quickly, even for a relatively large number</a:t>
            </a:r>
          </a:p>
          <a:p>
            <a:r>
              <a:rPr lang="fr-FR" sz="2800" noProof="1"/>
              <a:t>        of components.</a:t>
            </a:r>
          </a:p>
          <a:p>
            <a:r>
              <a:rPr lang="fr-FR" sz="2800" noProof="1"/>
              <a:t>     - The k-dimensional PCA is a strict subset of the (k+1)-dimensional</a:t>
            </a:r>
          </a:p>
          <a:p>
            <a:r>
              <a:rPr lang="fr-FR" sz="2800" noProof="1"/>
              <a:t>        PCA. </a:t>
            </a:r>
          </a:p>
          <a:p>
            <a:r>
              <a:rPr lang="fr-FR" sz="2800" noProof="1"/>
              <a:t>     - Can easily apply the same transformation to newly observered data.</a:t>
            </a:r>
          </a:p>
          <a:p>
            <a:r>
              <a:rPr lang="fr-FR" sz="2800" noProof="1"/>
              <a:t>     - Closely related to the singular values of the data matrix. </a:t>
            </a:r>
          </a:p>
        </p:txBody>
      </p:sp>
    </p:spTree>
    <p:extLst>
      <p:ext uri="{BB962C8B-B14F-4D97-AF65-F5344CB8AC3E}">
        <p14:creationId xmlns:p14="http://schemas.microsoft.com/office/powerpoint/2010/main" val="323372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8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Method II: UMAP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34">
            <a:extLst>
              <a:ext uri="{FF2B5EF4-FFF2-40B4-BE49-F238E27FC236}">
                <a16:creationId xmlns:a16="http://schemas.microsoft.com/office/drawing/2014/main" id="{C715C296-7A78-A74A-B514-3EB3472B0EF5}"/>
              </a:ext>
            </a:extLst>
          </p:cNvPr>
          <p:cNvSpPr txBox="1"/>
          <p:nvPr/>
        </p:nvSpPr>
        <p:spPr>
          <a:xfrm>
            <a:off x="856267" y="960297"/>
            <a:ext cx="10652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1"/>
              <a:t>The other method we will use is called UMAP. It works by preserving the closest neighbors of each observation, without directly trying to preserve distances overall.</a:t>
            </a:r>
          </a:p>
          <a:p>
            <a:endParaRPr lang="fr-FR" sz="2800" noProof="1"/>
          </a:p>
          <a:p>
            <a:r>
              <a:rPr lang="fr-FR" sz="2800" b="1" noProof="1"/>
              <a:t>Defining Features</a:t>
            </a:r>
          </a:p>
          <a:p>
            <a:r>
              <a:rPr lang="fr-FR" sz="2800" noProof="1"/>
              <a:t>     - Mostly used for visualisation; most applicable for 2 or 3 dimensions.</a:t>
            </a:r>
          </a:p>
          <a:p>
            <a:r>
              <a:rPr lang="fr-FR" sz="2800" noProof="1"/>
              <a:t>     - Excellent for transforming data that is in a large, sparse space.</a:t>
            </a:r>
          </a:p>
          <a:p>
            <a:r>
              <a:rPr lang="fr-FR" sz="2800" noProof="1"/>
              <a:t>     - Transformations are non-linear; produces some better relationships</a:t>
            </a:r>
          </a:p>
          <a:p>
            <a:r>
              <a:rPr lang="fr-FR" sz="2800" noProof="1"/>
              <a:t>       at the cost of often having some outliers.</a:t>
            </a:r>
          </a:p>
          <a:p>
            <a:r>
              <a:rPr lang="fr-FR" sz="2800" noProof="1"/>
              <a:t>     -  Cannot (easily) be applied to new data.</a:t>
            </a:r>
          </a:p>
        </p:txBody>
      </p:sp>
    </p:spTree>
    <p:extLst>
      <p:ext uri="{BB962C8B-B14F-4D97-AF65-F5344CB8AC3E}">
        <p14:creationId xmlns:p14="http://schemas.microsoft.com/office/powerpoint/2010/main" val="298120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601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35</cp:revision>
  <dcterms:created xsi:type="dcterms:W3CDTF">2021-04-28T17:57:29Z</dcterms:created>
  <dcterms:modified xsi:type="dcterms:W3CDTF">2022-02-27T20:15:42Z</dcterms:modified>
</cp:coreProperties>
</file>