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80" r:id="rId3"/>
    <p:sldId id="282" r:id="rId4"/>
    <p:sldId id="283" r:id="rId5"/>
    <p:sldId id="284" r:id="rId6"/>
    <p:sldId id="285" r:id="rId7"/>
    <p:sldId id="286" r:id="rId8"/>
    <p:sldId id="287" r:id="rId9"/>
    <p:sldId id="288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Clustering, rethought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3766955" y="2748345"/>
            <a:ext cx="81622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Hierarchical clustering </a:t>
            </a:r>
            <a:r>
              <a:rPr lang="fr-FR" sz="2800" noProof="1"/>
              <a:t>allows for a bit more variety. We can say that at one level docs A + B and docs C + D make two different clusters, but farther up the tree these combine to create a larger 4 document cluster.</a:t>
            </a:r>
          </a:p>
        </p:txBody>
      </p:sp>
      <p:sp>
        <p:nvSpPr>
          <p:cNvPr id="8" name="ZoneTexte 34">
            <a:extLst>
              <a:ext uri="{FF2B5EF4-FFF2-40B4-BE49-F238E27FC236}">
                <a16:creationId xmlns:a16="http://schemas.microsoft.com/office/drawing/2014/main" id="{A6855E77-56E1-AD44-B34C-237D8854C8C1}"/>
              </a:ext>
            </a:extLst>
          </p:cNvPr>
          <p:cNvSpPr txBox="1"/>
          <p:nvPr/>
        </p:nvSpPr>
        <p:spPr>
          <a:xfrm>
            <a:off x="986968" y="837086"/>
            <a:ext cx="81622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noProof="1"/>
              <a:t>In the previous unit, we introduced methods for clustering analysis. </a:t>
            </a:r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K-means</a:t>
            </a:r>
            <a:r>
              <a:rPr lang="fr-FR" sz="2800" noProof="1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FR" sz="2800" noProof="1"/>
              <a:t>puts each document into one of k different clusters. This is clean but lacks nuiance; a document can only be in a single cluster.</a:t>
            </a:r>
          </a:p>
        </p:txBody>
      </p:sp>
      <p:sp>
        <p:nvSpPr>
          <p:cNvPr id="9" name="ZoneTexte 34">
            <a:extLst>
              <a:ext uri="{FF2B5EF4-FFF2-40B4-BE49-F238E27FC236}">
                <a16:creationId xmlns:a16="http://schemas.microsoft.com/office/drawing/2014/main" id="{3AD564AB-E0FD-1E47-98B7-FF7C18208971}"/>
              </a:ext>
            </a:extLst>
          </p:cNvPr>
          <p:cNvSpPr txBox="1"/>
          <p:nvPr/>
        </p:nvSpPr>
        <p:spPr>
          <a:xfrm>
            <a:off x="1480955" y="5164803"/>
            <a:ext cx="8162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noProof="1"/>
              <a:t>When documents get longer, as in Project 4, these can still both be too restrictive.</a:t>
            </a:r>
          </a:p>
        </p:txBody>
      </p:sp>
    </p:spTree>
    <p:extLst>
      <p:ext uri="{BB962C8B-B14F-4D97-AF65-F5344CB8AC3E}">
        <p14:creationId xmlns:p14="http://schemas.microsoft.com/office/powerpoint/2010/main" val="151549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u="sng" noProof="1"/>
              <a:t>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8" name="ZoneTexte 34">
            <a:extLst>
              <a:ext uri="{FF2B5EF4-FFF2-40B4-BE49-F238E27FC236}">
                <a16:creationId xmlns:a16="http://schemas.microsoft.com/office/drawing/2014/main" id="{A6855E77-56E1-AD44-B34C-237D8854C8C1}"/>
              </a:ext>
            </a:extLst>
          </p:cNvPr>
          <p:cNvSpPr txBox="1"/>
          <p:nvPr/>
        </p:nvSpPr>
        <p:spPr>
          <a:xfrm>
            <a:off x="986968" y="837086"/>
            <a:ext cx="8162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noProof="1"/>
              <a:t>Consider the three following Wikipedia pages. Which two pages would you combine to create the first cluster in a hierarchical clustering model?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AC7D7FD-4836-6047-A9EF-44BD6778E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945" y="3285336"/>
            <a:ext cx="2007833" cy="257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34">
            <a:extLst>
              <a:ext uri="{FF2B5EF4-FFF2-40B4-BE49-F238E27FC236}">
                <a16:creationId xmlns:a16="http://schemas.microsoft.com/office/drawing/2014/main" id="{AE10A483-295B-F842-B5C9-64741BB2F888}"/>
              </a:ext>
            </a:extLst>
          </p:cNvPr>
          <p:cNvSpPr txBox="1"/>
          <p:nvPr/>
        </p:nvSpPr>
        <p:spPr>
          <a:xfrm>
            <a:off x="4521354" y="5940719"/>
            <a:ext cx="2785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/>
              <a:t>Jackie Robinson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DBF307-888E-0041-AB8D-4383E7CDD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495" y="3250345"/>
            <a:ext cx="2007833" cy="264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34">
            <a:extLst>
              <a:ext uri="{FF2B5EF4-FFF2-40B4-BE49-F238E27FC236}">
                <a16:creationId xmlns:a16="http://schemas.microsoft.com/office/drawing/2014/main" id="{E4446C61-A1C2-1C49-8C84-C0604B0A3B2F}"/>
              </a:ext>
            </a:extLst>
          </p:cNvPr>
          <p:cNvSpPr txBox="1"/>
          <p:nvPr/>
        </p:nvSpPr>
        <p:spPr>
          <a:xfrm>
            <a:off x="8099453" y="5940719"/>
            <a:ext cx="2325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/>
              <a:t>Babe Ruth</a:t>
            </a:r>
          </a:p>
        </p:txBody>
      </p:sp>
      <p:sp>
        <p:nvSpPr>
          <p:cNvPr id="13" name="ZoneTexte 34">
            <a:extLst>
              <a:ext uri="{FF2B5EF4-FFF2-40B4-BE49-F238E27FC236}">
                <a16:creationId xmlns:a16="http://schemas.microsoft.com/office/drawing/2014/main" id="{681B5D88-CF52-6F44-976B-D4ABBA71740A}"/>
              </a:ext>
            </a:extLst>
          </p:cNvPr>
          <p:cNvSpPr txBox="1"/>
          <p:nvPr/>
        </p:nvSpPr>
        <p:spPr>
          <a:xfrm>
            <a:off x="1163299" y="5940719"/>
            <a:ext cx="2785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/>
              <a:t>Rosa Parks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5777F87-CDC6-8B44-8F22-5129D9362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650" y="3285336"/>
            <a:ext cx="2128605" cy="257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29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u="sng" noProof="1"/>
              <a:t>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8" name="ZoneTexte 34">
            <a:extLst>
              <a:ext uri="{FF2B5EF4-FFF2-40B4-BE49-F238E27FC236}">
                <a16:creationId xmlns:a16="http://schemas.microsoft.com/office/drawing/2014/main" id="{A6855E77-56E1-AD44-B34C-237D8854C8C1}"/>
              </a:ext>
            </a:extLst>
          </p:cNvPr>
          <p:cNvSpPr txBox="1"/>
          <p:nvPr/>
        </p:nvSpPr>
        <p:spPr>
          <a:xfrm>
            <a:off x="986968" y="837086"/>
            <a:ext cx="8714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noProof="1"/>
              <a:t>Consider the three following Wikipedia pages. Which two pages would you combine to create the first cluster in a hierarchical clustering model?</a:t>
            </a:r>
          </a:p>
          <a:p>
            <a:endParaRPr lang="fr-FR" sz="2800" noProof="1"/>
          </a:p>
          <a:p>
            <a:pPr algn="r"/>
            <a:r>
              <a:rPr lang="fr-FR" sz="2800" b="1" noProof="1"/>
              <a:t>The trick is that there is really no right answer here.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AC7D7FD-4836-6047-A9EF-44BD6778E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945" y="3285336"/>
            <a:ext cx="2007833" cy="257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34">
            <a:extLst>
              <a:ext uri="{FF2B5EF4-FFF2-40B4-BE49-F238E27FC236}">
                <a16:creationId xmlns:a16="http://schemas.microsoft.com/office/drawing/2014/main" id="{AE10A483-295B-F842-B5C9-64741BB2F888}"/>
              </a:ext>
            </a:extLst>
          </p:cNvPr>
          <p:cNvSpPr txBox="1"/>
          <p:nvPr/>
        </p:nvSpPr>
        <p:spPr>
          <a:xfrm>
            <a:off x="4521354" y="5940719"/>
            <a:ext cx="2785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/>
              <a:t>Jackie Robinson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DBF307-888E-0041-AB8D-4383E7CDD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495" y="3250345"/>
            <a:ext cx="2007833" cy="264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34">
            <a:extLst>
              <a:ext uri="{FF2B5EF4-FFF2-40B4-BE49-F238E27FC236}">
                <a16:creationId xmlns:a16="http://schemas.microsoft.com/office/drawing/2014/main" id="{E4446C61-A1C2-1C49-8C84-C0604B0A3B2F}"/>
              </a:ext>
            </a:extLst>
          </p:cNvPr>
          <p:cNvSpPr txBox="1"/>
          <p:nvPr/>
        </p:nvSpPr>
        <p:spPr>
          <a:xfrm>
            <a:off x="8099453" y="5940719"/>
            <a:ext cx="2325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/>
              <a:t>Babe Ruth</a:t>
            </a:r>
          </a:p>
        </p:txBody>
      </p:sp>
      <p:sp>
        <p:nvSpPr>
          <p:cNvPr id="13" name="ZoneTexte 34">
            <a:extLst>
              <a:ext uri="{FF2B5EF4-FFF2-40B4-BE49-F238E27FC236}">
                <a16:creationId xmlns:a16="http://schemas.microsoft.com/office/drawing/2014/main" id="{681B5D88-CF52-6F44-976B-D4ABBA71740A}"/>
              </a:ext>
            </a:extLst>
          </p:cNvPr>
          <p:cNvSpPr txBox="1"/>
          <p:nvPr/>
        </p:nvSpPr>
        <p:spPr>
          <a:xfrm>
            <a:off x="1163299" y="5940719"/>
            <a:ext cx="2785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/>
              <a:t>Rosa Parks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5777F87-CDC6-8B44-8F22-5129D9362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650" y="3285336"/>
            <a:ext cx="2128605" cy="257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42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u="sng" noProof="1"/>
              <a:t>Themes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AC7D7FD-4836-6047-A9EF-44BD6778E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84" y="2866985"/>
            <a:ext cx="1190761" cy="152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34">
            <a:extLst>
              <a:ext uri="{FF2B5EF4-FFF2-40B4-BE49-F238E27FC236}">
                <a16:creationId xmlns:a16="http://schemas.microsoft.com/office/drawing/2014/main" id="{AE10A483-295B-F842-B5C9-64741BB2F888}"/>
              </a:ext>
            </a:extLst>
          </p:cNvPr>
          <p:cNvSpPr txBox="1"/>
          <p:nvPr/>
        </p:nvSpPr>
        <p:spPr>
          <a:xfrm>
            <a:off x="199697" y="3368544"/>
            <a:ext cx="2088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noProof="1"/>
              <a:t>Jackie Robinson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DBF307-888E-0041-AB8D-4383E7CDD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85" y="4451100"/>
            <a:ext cx="1225340" cy="161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34">
            <a:extLst>
              <a:ext uri="{FF2B5EF4-FFF2-40B4-BE49-F238E27FC236}">
                <a16:creationId xmlns:a16="http://schemas.microsoft.com/office/drawing/2014/main" id="{E4446C61-A1C2-1C49-8C84-C0604B0A3B2F}"/>
              </a:ext>
            </a:extLst>
          </p:cNvPr>
          <p:cNvSpPr txBox="1"/>
          <p:nvPr/>
        </p:nvSpPr>
        <p:spPr>
          <a:xfrm>
            <a:off x="807399" y="5042341"/>
            <a:ext cx="1481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200" b="1" noProof="1"/>
              <a:t>Babe Ruth</a:t>
            </a:r>
          </a:p>
        </p:txBody>
      </p:sp>
      <p:sp>
        <p:nvSpPr>
          <p:cNvPr id="13" name="ZoneTexte 34">
            <a:extLst>
              <a:ext uri="{FF2B5EF4-FFF2-40B4-BE49-F238E27FC236}">
                <a16:creationId xmlns:a16="http://schemas.microsoft.com/office/drawing/2014/main" id="{681B5D88-CF52-6F44-976B-D4ABBA71740A}"/>
              </a:ext>
            </a:extLst>
          </p:cNvPr>
          <p:cNvSpPr txBox="1"/>
          <p:nvPr/>
        </p:nvSpPr>
        <p:spPr>
          <a:xfrm>
            <a:off x="411466" y="1815073"/>
            <a:ext cx="1876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noProof="1"/>
              <a:t>Rosa Parks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5777F87-CDC6-8B44-8F22-5129D9362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85" y="1417338"/>
            <a:ext cx="1151172" cy="139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3E93E2-284E-F747-89A6-C76FB442B3C0}"/>
              </a:ext>
            </a:extLst>
          </p:cNvPr>
          <p:cNvCxnSpPr/>
          <p:nvPr/>
        </p:nvCxnSpPr>
        <p:spPr>
          <a:xfrm>
            <a:off x="3930869" y="861848"/>
            <a:ext cx="0" cy="56136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D2B063-1380-634F-90EA-90189836B0DD}"/>
              </a:ext>
            </a:extLst>
          </p:cNvPr>
          <p:cNvCxnSpPr>
            <a:cxnSpLocks/>
          </p:cNvCxnSpPr>
          <p:nvPr/>
        </p:nvCxnSpPr>
        <p:spPr>
          <a:xfrm>
            <a:off x="3930869" y="861848"/>
            <a:ext cx="511853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34">
            <a:extLst>
              <a:ext uri="{FF2B5EF4-FFF2-40B4-BE49-F238E27FC236}">
                <a16:creationId xmlns:a16="http://schemas.microsoft.com/office/drawing/2014/main" id="{3D43DECC-E85D-A24E-9E0A-EC22DDDB3043}"/>
              </a:ext>
            </a:extLst>
          </p:cNvPr>
          <p:cNvSpPr txBox="1"/>
          <p:nvPr/>
        </p:nvSpPr>
        <p:spPr>
          <a:xfrm>
            <a:off x="4298729" y="331020"/>
            <a:ext cx="1876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Baseball</a:t>
            </a:r>
          </a:p>
        </p:txBody>
      </p:sp>
      <p:sp>
        <p:nvSpPr>
          <p:cNvPr id="18" name="ZoneTexte 34">
            <a:extLst>
              <a:ext uri="{FF2B5EF4-FFF2-40B4-BE49-F238E27FC236}">
                <a16:creationId xmlns:a16="http://schemas.microsoft.com/office/drawing/2014/main" id="{04B760B9-2233-5646-9C94-E27D465040E5}"/>
              </a:ext>
            </a:extLst>
          </p:cNvPr>
          <p:cNvSpPr txBox="1"/>
          <p:nvPr/>
        </p:nvSpPr>
        <p:spPr>
          <a:xfrm>
            <a:off x="6637280" y="323165"/>
            <a:ext cx="1876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Civil Rights</a:t>
            </a:r>
          </a:p>
        </p:txBody>
      </p:sp>
      <p:sp>
        <p:nvSpPr>
          <p:cNvPr id="19" name="ZoneTexte 34">
            <a:extLst>
              <a:ext uri="{FF2B5EF4-FFF2-40B4-BE49-F238E27FC236}">
                <a16:creationId xmlns:a16="http://schemas.microsoft.com/office/drawing/2014/main" id="{7CE9C2CE-6AC5-1744-B4A3-C75A35926E29}"/>
              </a:ext>
            </a:extLst>
          </p:cNvPr>
          <p:cNvSpPr txBox="1"/>
          <p:nvPr/>
        </p:nvSpPr>
        <p:spPr>
          <a:xfrm>
            <a:off x="261758" y="646331"/>
            <a:ext cx="3500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noProof="1"/>
              <a:t>Here is an alternative!</a:t>
            </a:r>
          </a:p>
        </p:txBody>
      </p:sp>
    </p:spTree>
    <p:extLst>
      <p:ext uri="{BB962C8B-B14F-4D97-AF65-F5344CB8AC3E}">
        <p14:creationId xmlns:p14="http://schemas.microsoft.com/office/powerpoint/2010/main" val="229558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u="sng" noProof="1"/>
              <a:t>Themes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AC7D7FD-4836-6047-A9EF-44BD6778E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84" y="2866985"/>
            <a:ext cx="1190761" cy="152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34">
            <a:extLst>
              <a:ext uri="{FF2B5EF4-FFF2-40B4-BE49-F238E27FC236}">
                <a16:creationId xmlns:a16="http://schemas.microsoft.com/office/drawing/2014/main" id="{AE10A483-295B-F842-B5C9-64741BB2F888}"/>
              </a:ext>
            </a:extLst>
          </p:cNvPr>
          <p:cNvSpPr txBox="1"/>
          <p:nvPr/>
        </p:nvSpPr>
        <p:spPr>
          <a:xfrm>
            <a:off x="199697" y="3368544"/>
            <a:ext cx="2088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noProof="1"/>
              <a:t>Jackie Robinson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DBF307-888E-0041-AB8D-4383E7CDD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85" y="4451100"/>
            <a:ext cx="1225340" cy="161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34">
            <a:extLst>
              <a:ext uri="{FF2B5EF4-FFF2-40B4-BE49-F238E27FC236}">
                <a16:creationId xmlns:a16="http://schemas.microsoft.com/office/drawing/2014/main" id="{E4446C61-A1C2-1C49-8C84-C0604B0A3B2F}"/>
              </a:ext>
            </a:extLst>
          </p:cNvPr>
          <p:cNvSpPr txBox="1"/>
          <p:nvPr/>
        </p:nvSpPr>
        <p:spPr>
          <a:xfrm>
            <a:off x="807399" y="5042341"/>
            <a:ext cx="1481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200" b="1" noProof="1"/>
              <a:t>Babe Ruth</a:t>
            </a:r>
          </a:p>
        </p:txBody>
      </p:sp>
      <p:sp>
        <p:nvSpPr>
          <p:cNvPr id="13" name="ZoneTexte 34">
            <a:extLst>
              <a:ext uri="{FF2B5EF4-FFF2-40B4-BE49-F238E27FC236}">
                <a16:creationId xmlns:a16="http://schemas.microsoft.com/office/drawing/2014/main" id="{681B5D88-CF52-6F44-976B-D4ABBA71740A}"/>
              </a:ext>
            </a:extLst>
          </p:cNvPr>
          <p:cNvSpPr txBox="1"/>
          <p:nvPr/>
        </p:nvSpPr>
        <p:spPr>
          <a:xfrm>
            <a:off x="411466" y="1815073"/>
            <a:ext cx="1876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noProof="1"/>
              <a:t>Rosa Parks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5777F87-CDC6-8B44-8F22-5129D9362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85" y="1417338"/>
            <a:ext cx="1151172" cy="139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3E93E2-284E-F747-89A6-C76FB442B3C0}"/>
              </a:ext>
            </a:extLst>
          </p:cNvPr>
          <p:cNvCxnSpPr/>
          <p:nvPr/>
        </p:nvCxnSpPr>
        <p:spPr>
          <a:xfrm>
            <a:off x="3930869" y="861848"/>
            <a:ext cx="0" cy="56136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D2B063-1380-634F-90EA-90189836B0DD}"/>
              </a:ext>
            </a:extLst>
          </p:cNvPr>
          <p:cNvCxnSpPr>
            <a:cxnSpLocks/>
          </p:cNvCxnSpPr>
          <p:nvPr/>
        </p:nvCxnSpPr>
        <p:spPr>
          <a:xfrm>
            <a:off x="3930869" y="861848"/>
            <a:ext cx="511853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34">
            <a:extLst>
              <a:ext uri="{FF2B5EF4-FFF2-40B4-BE49-F238E27FC236}">
                <a16:creationId xmlns:a16="http://schemas.microsoft.com/office/drawing/2014/main" id="{3D43DECC-E85D-A24E-9E0A-EC22DDDB3043}"/>
              </a:ext>
            </a:extLst>
          </p:cNvPr>
          <p:cNvSpPr txBox="1"/>
          <p:nvPr/>
        </p:nvSpPr>
        <p:spPr>
          <a:xfrm>
            <a:off x="4298729" y="331020"/>
            <a:ext cx="1876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Baseball</a:t>
            </a:r>
          </a:p>
        </p:txBody>
      </p:sp>
      <p:sp>
        <p:nvSpPr>
          <p:cNvPr id="18" name="ZoneTexte 34">
            <a:extLst>
              <a:ext uri="{FF2B5EF4-FFF2-40B4-BE49-F238E27FC236}">
                <a16:creationId xmlns:a16="http://schemas.microsoft.com/office/drawing/2014/main" id="{04B760B9-2233-5646-9C94-E27D465040E5}"/>
              </a:ext>
            </a:extLst>
          </p:cNvPr>
          <p:cNvSpPr txBox="1"/>
          <p:nvPr/>
        </p:nvSpPr>
        <p:spPr>
          <a:xfrm>
            <a:off x="6637280" y="323165"/>
            <a:ext cx="1876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Civil Rights</a:t>
            </a:r>
          </a:p>
        </p:txBody>
      </p:sp>
      <p:sp>
        <p:nvSpPr>
          <p:cNvPr id="19" name="ZoneTexte 34">
            <a:extLst>
              <a:ext uri="{FF2B5EF4-FFF2-40B4-BE49-F238E27FC236}">
                <a16:creationId xmlns:a16="http://schemas.microsoft.com/office/drawing/2014/main" id="{7CE9C2CE-6AC5-1744-B4A3-C75A35926E29}"/>
              </a:ext>
            </a:extLst>
          </p:cNvPr>
          <p:cNvSpPr txBox="1"/>
          <p:nvPr/>
        </p:nvSpPr>
        <p:spPr>
          <a:xfrm>
            <a:off x="261758" y="646331"/>
            <a:ext cx="3500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noProof="1"/>
              <a:t>Here is an alternative!</a:t>
            </a:r>
          </a:p>
        </p:txBody>
      </p:sp>
      <p:sp>
        <p:nvSpPr>
          <p:cNvPr id="20" name="ZoneTexte 34">
            <a:extLst>
              <a:ext uri="{FF2B5EF4-FFF2-40B4-BE49-F238E27FC236}">
                <a16:creationId xmlns:a16="http://schemas.microsoft.com/office/drawing/2014/main" id="{A2B98BE4-6680-8045-A340-72D1027F1D05}"/>
              </a:ext>
            </a:extLst>
          </p:cNvPr>
          <p:cNvSpPr txBox="1"/>
          <p:nvPr/>
        </p:nvSpPr>
        <p:spPr>
          <a:xfrm>
            <a:off x="4204426" y="1707854"/>
            <a:ext cx="1876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0%</a:t>
            </a:r>
          </a:p>
        </p:txBody>
      </p:sp>
      <p:sp>
        <p:nvSpPr>
          <p:cNvPr id="21" name="ZoneTexte 34">
            <a:extLst>
              <a:ext uri="{FF2B5EF4-FFF2-40B4-BE49-F238E27FC236}">
                <a16:creationId xmlns:a16="http://schemas.microsoft.com/office/drawing/2014/main" id="{FA3C30C5-4BC3-A043-8126-35CD0C4FA3AC}"/>
              </a:ext>
            </a:extLst>
          </p:cNvPr>
          <p:cNvSpPr txBox="1"/>
          <p:nvPr/>
        </p:nvSpPr>
        <p:spPr>
          <a:xfrm>
            <a:off x="6637279" y="1707854"/>
            <a:ext cx="1876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100%</a:t>
            </a:r>
          </a:p>
        </p:txBody>
      </p:sp>
      <p:sp>
        <p:nvSpPr>
          <p:cNvPr id="23" name="ZoneTexte 34">
            <a:extLst>
              <a:ext uri="{FF2B5EF4-FFF2-40B4-BE49-F238E27FC236}">
                <a16:creationId xmlns:a16="http://schemas.microsoft.com/office/drawing/2014/main" id="{3586B765-B685-1C4B-8731-8F4EE8D166ED}"/>
              </a:ext>
            </a:extLst>
          </p:cNvPr>
          <p:cNvSpPr txBox="1"/>
          <p:nvPr/>
        </p:nvSpPr>
        <p:spPr>
          <a:xfrm>
            <a:off x="4204426" y="3429000"/>
            <a:ext cx="1876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50%</a:t>
            </a:r>
          </a:p>
        </p:txBody>
      </p:sp>
      <p:sp>
        <p:nvSpPr>
          <p:cNvPr id="24" name="ZoneTexte 34">
            <a:extLst>
              <a:ext uri="{FF2B5EF4-FFF2-40B4-BE49-F238E27FC236}">
                <a16:creationId xmlns:a16="http://schemas.microsoft.com/office/drawing/2014/main" id="{CA0A9EC1-260A-C243-8935-279A4F338E39}"/>
              </a:ext>
            </a:extLst>
          </p:cNvPr>
          <p:cNvSpPr txBox="1"/>
          <p:nvPr/>
        </p:nvSpPr>
        <p:spPr>
          <a:xfrm>
            <a:off x="6637279" y="3429000"/>
            <a:ext cx="1876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50%</a:t>
            </a:r>
          </a:p>
        </p:txBody>
      </p:sp>
      <p:sp>
        <p:nvSpPr>
          <p:cNvPr id="25" name="ZoneTexte 34">
            <a:extLst>
              <a:ext uri="{FF2B5EF4-FFF2-40B4-BE49-F238E27FC236}">
                <a16:creationId xmlns:a16="http://schemas.microsoft.com/office/drawing/2014/main" id="{CFB53047-ABAD-C94D-BC1F-47AEA83B3255}"/>
              </a:ext>
            </a:extLst>
          </p:cNvPr>
          <p:cNvSpPr txBox="1"/>
          <p:nvPr/>
        </p:nvSpPr>
        <p:spPr>
          <a:xfrm>
            <a:off x="4204426" y="5150146"/>
            <a:ext cx="1876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100%</a:t>
            </a:r>
          </a:p>
        </p:txBody>
      </p:sp>
      <p:sp>
        <p:nvSpPr>
          <p:cNvPr id="26" name="ZoneTexte 34">
            <a:extLst>
              <a:ext uri="{FF2B5EF4-FFF2-40B4-BE49-F238E27FC236}">
                <a16:creationId xmlns:a16="http://schemas.microsoft.com/office/drawing/2014/main" id="{A96C6939-740A-B64B-9B49-C33481FAA618}"/>
              </a:ext>
            </a:extLst>
          </p:cNvPr>
          <p:cNvSpPr txBox="1"/>
          <p:nvPr/>
        </p:nvSpPr>
        <p:spPr>
          <a:xfrm>
            <a:off x="6637279" y="5150146"/>
            <a:ext cx="1876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168502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u="sng" noProof="1"/>
              <a:t>Themes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3E93E2-284E-F747-89A6-C76FB442B3C0}"/>
              </a:ext>
            </a:extLst>
          </p:cNvPr>
          <p:cNvCxnSpPr>
            <a:cxnSpLocks/>
          </p:cNvCxnSpPr>
          <p:nvPr/>
        </p:nvCxnSpPr>
        <p:spPr>
          <a:xfrm>
            <a:off x="2648607" y="2640724"/>
            <a:ext cx="0" cy="27863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D2B063-1380-634F-90EA-90189836B0DD}"/>
              </a:ext>
            </a:extLst>
          </p:cNvPr>
          <p:cNvCxnSpPr>
            <a:cxnSpLocks/>
          </p:cNvCxnSpPr>
          <p:nvPr/>
        </p:nvCxnSpPr>
        <p:spPr>
          <a:xfrm>
            <a:off x="2648607" y="2640724"/>
            <a:ext cx="861873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34">
            <a:extLst>
              <a:ext uri="{FF2B5EF4-FFF2-40B4-BE49-F238E27FC236}">
                <a16:creationId xmlns:a16="http://schemas.microsoft.com/office/drawing/2014/main" id="{3D43DECC-E85D-A24E-9E0A-EC22DDDB3043}"/>
              </a:ext>
            </a:extLst>
          </p:cNvPr>
          <p:cNvSpPr txBox="1"/>
          <p:nvPr/>
        </p:nvSpPr>
        <p:spPr>
          <a:xfrm>
            <a:off x="611019" y="3028890"/>
            <a:ext cx="1876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Baseball</a:t>
            </a:r>
          </a:p>
        </p:txBody>
      </p:sp>
      <p:sp>
        <p:nvSpPr>
          <p:cNvPr id="18" name="ZoneTexte 34">
            <a:extLst>
              <a:ext uri="{FF2B5EF4-FFF2-40B4-BE49-F238E27FC236}">
                <a16:creationId xmlns:a16="http://schemas.microsoft.com/office/drawing/2014/main" id="{04B760B9-2233-5646-9C94-E27D465040E5}"/>
              </a:ext>
            </a:extLst>
          </p:cNvPr>
          <p:cNvSpPr txBox="1"/>
          <p:nvPr/>
        </p:nvSpPr>
        <p:spPr>
          <a:xfrm>
            <a:off x="611018" y="4277352"/>
            <a:ext cx="1876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Civil Rights</a:t>
            </a:r>
          </a:p>
        </p:txBody>
      </p:sp>
      <p:sp>
        <p:nvSpPr>
          <p:cNvPr id="19" name="ZoneTexte 34">
            <a:extLst>
              <a:ext uri="{FF2B5EF4-FFF2-40B4-BE49-F238E27FC236}">
                <a16:creationId xmlns:a16="http://schemas.microsoft.com/office/drawing/2014/main" id="{7CE9C2CE-6AC5-1744-B4A3-C75A35926E29}"/>
              </a:ext>
            </a:extLst>
          </p:cNvPr>
          <p:cNvSpPr txBox="1"/>
          <p:nvPr/>
        </p:nvSpPr>
        <p:spPr>
          <a:xfrm>
            <a:off x="261758" y="646331"/>
            <a:ext cx="5750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noProof="1"/>
              <a:t>But how to describe the themes? More probabilities! </a:t>
            </a:r>
          </a:p>
        </p:txBody>
      </p:sp>
      <p:sp>
        <p:nvSpPr>
          <p:cNvPr id="23" name="ZoneTexte 34">
            <a:extLst>
              <a:ext uri="{FF2B5EF4-FFF2-40B4-BE49-F238E27FC236}">
                <a16:creationId xmlns:a16="http://schemas.microsoft.com/office/drawing/2014/main" id="{3586B765-B685-1C4B-8731-8F4EE8D166ED}"/>
              </a:ext>
            </a:extLst>
          </p:cNvPr>
          <p:cNvSpPr txBox="1"/>
          <p:nvPr/>
        </p:nvSpPr>
        <p:spPr>
          <a:xfrm>
            <a:off x="2699931" y="2970204"/>
            <a:ext cx="139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3%</a:t>
            </a:r>
          </a:p>
        </p:txBody>
      </p:sp>
      <p:sp>
        <p:nvSpPr>
          <p:cNvPr id="25" name="ZoneTexte 34">
            <a:extLst>
              <a:ext uri="{FF2B5EF4-FFF2-40B4-BE49-F238E27FC236}">
                <a16:creationId xmlns:a16="http://schemas.microsoft.com/office/drawing/2014/main" id="{CFB53047-ABAD-C94D-BC1F-47AEA83B3255}"/>
              </a:ext>
            </a:extLst>
          </p:cNvPr>
          <p:cNvSpPr txBox="1"/>
          <p:nvPr/>
        </p:nvSpPr>
        <p:spPr>
          <a:xfrm>
            <a:off x="2699932" y="4291563"/>
            <a:ext cx="139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0%</a:t>
            </a:r>
          </a:p>
        </p:txBody>
      </p:sp>
      <p:sp>
        <p:nvSpPr>
          <p:cNvPr id="27" name="ZoneTexte 34">
            <a:extLst>
              <a:ext uri="{FF2B5EF4-FFF2-40B4-BE49-F238E27FC236}">
                <a16:creationId xmlns:a16="http://schemas.microsoft.com/office/drawing/2014/main" id="{AD192475-F21D-7A4C-92CE-92304073011C}"/>
              </a:ext>
            </a:extLst>
          </p:cNvPr>
          <p:cNvSpPr txBox="1"/>
          <p:nvPr/>
        </p:nvSpPr>
        <p:spPr>
          <a:xfrm>
            <a:off x="2699931" y="2109470"/>
            <a:ext cx="139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bat</a:t>
            </a:r>
          </a:p>
        </p:txBody>
      </p:sp>
      <p:sp>
        <p:nvSpPr>
          <p:cNvPr id="28" name="ZoneTexte 34">
            <a:extLst>
              <a:ext uri="{FF2B5EF4-FFF2-40B4-BE49-F238E27FC236}">
                <a16:creationId xmlns:a16="http://schemas.microsoft.com/office/drawing/2014/main" id="{F23D9AA9-EEB0-EB44-B52C-97A8A08900E4}"/>
              </a:ext>
            </a:extLst>
          </p:cNvPr>
          <p:cNvSpPr txBox="1"/>
          <p:nvPr/>
        </p:nvSpPr>
        <p:spPr>
          <a:xfrm>
            <a:off x="4099032" y="2970204"/>
            <a:ext cx="139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0%</a:t>
            </a:r>
          </a:p>
        </p:txBody>
      </p:sp>
      <p:sp>
        <p:nvSpPr>
          <p:cNvPr id="29" name="ZoneTexte 34">
            <a:extLst>
              <a:ext uri="{FF2B5EF4-FFF2-40B4-BE49-F238E27FC236}">
                <a16:creationId xmlns:a16="http://schemas.microsoft.com/office/drawing/2014/main" id="{68693537-1F6B-224B-B896-33FF4BE32CC5}"/>
              </a:ext>
            </a:extLst>
          </p:cNvPr>
          <p:cNvSpPr txBox="1"/>
          <p:nvPr/>
        </p:nvSpPr>
        <p:spPr>
          <a:xfrm>
            <a:off x="4099033" y="4291563"/>
            <a:ext cx="139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1%</a:t>
            </a:r>
          </a:p>
        </p:txBody>
      </p:sp>
      <p:sp>
        <p:nvSpPr>
          <p:cNvPr id="30" name="ZoneTexte 34">
            <a:extLst>
              <a:ext uri="{FF2B5EF4-FFF2-40B4-BE49-F238E27FC236}">
                <a16:creationId xmlns:a16="http://schemas.microsoft.com/office/drawing/2014/main" id="{12E33D8E-00E0-DF40-B279-783C108D6ED5}"/>
              </a:ext>
            </a:extLst>
          </p:cNvPr>
          <p:cNvSpPr txBox="1"/>
          <p:nvPr/>
        </p:nvSpPr>
        <p:spPr>
          <a:xfrm>
            <a:off x="4099032" y="2109470"/>
            <a:ext cx="139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activist</a:t>
            </a:r>
          </a:p>
        </p:txBody>
      </p:sp>
      <p:sp>
        <p:nvSpPr>
          <p:cNvPr id="31" name="ZoneTexte 34">
            <a:extLst>
              <a:ext uri="{FF2B5EF4-FFF2-40B4-BE49-F238E27FC236}">
                <a16:creationId xmlns:a16="http://schemas.microsoft.com/office/drawing/2014/main" id="{7D3B38E8-737B-3A4F-93CD-6E01DD93876F}"/>
              </a:ext>
            </a:extLst>
          </p:cNvPr>
          <p:cNvSpPr txBox="1"/>
          <p:nvPr/>
        </p:nvSpPr>
        <p:spPr>
          <a:xfrm>
            <a:off x="5498133" y="2951534"/>
            <a:ext cx="139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0%</a:t>
            </a:r>
          </a:p>
        </p:txBody>
      </p:sp>
      <p:sp>
        <p:nvSpPr>
          <p:cNvPr id="32" name="ZoneTexte 34">
            <a:extLst>
              <a:ext uri="{FF2B5EF4-FFF2-40B4-BE49-F238E27FC236}">
                <a16:creationId xmlns:a16="http://schemas.microsoft.com/office/drawing/2014/main" id="{63428D36-5692-9A47-9476-8B9C599C26A0}"/>
              </a:ext>
            </a:extLst>
          </p:cNvPr>
          <p:cNvSpPr txBox="1"/>
          <p:nvPr/>
        </p:nvSpPr>
        <p:spPr>
          <a:xfrm>
            <a:off x="5498134" y="4272893"/>
            <a:ext cx="139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1%</a:t>
            </a:r>
          </a:p>
        </p:txBody>
      </p:sp>
      <p:sp>
        <p:nvSpPr>
          <p:cNvPr id="33" name="ZoneTexte 34">
            <a:extLst>
              <a:ext uri="{FF2B5EF4-FFF2-40B4-BE49-F238E27FC236}">
                <a16:creationId xmlns:a16="http://schemas.microsoft.com/office/drawing/2014/main" id="{60F5D9E7-0371-B14D-9379-F27E35DDC660}"/>
              </a:ext>
            </a:extLst>
          </p:cNvPr>
          <p:cNvSpPr txBox="1"/>
          <p:nvPr/>
        </p:nvSpPr>
        <p:spPr>
          <a:xfrm>
            <a:off x="5498133" y="2090800"/>
            <a:ext cx="139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boycott</a:t>
            </a:r>
          </a:p>
        </p:txBody>
      </p:sp>
      <p:sp>
        <p:nvSpPr>
          <p:cNvPr id="34" name="ZoneTexte 34">
            <a:extLst>
              <a:ext uri="{FF2B5EF4-FFF2-40B4-BE49-F238E27FC236}">
                <a16:creationId xmlns:a16="http://schemas.microsoft.com/office/drawing/2014/main" id="{ED964689-1C32-A246-96FF-D676E6F8E02D}"/>
              </a:ext>
            </a:extLst>
          </p:cNvPr>
          <p:cNvSpPr txBox="1"/>
          <p:nvPr/>
        </p:nvSpPr>
        <p:spPr>
          <a:xfrm>
            <a:off x="6897234" y="2970204"/>
            <a:ext cx="139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0%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5A4E111-F14C-1C40-9DE5-4ACF94825391}"/>
              </a:ext>
            </a:extLst>
          </p:cNvPr>
          <p:cNvSpPr txBox="1"/>
          <p:nvPr/>
        </p:nvSpPr>
        <p:spPr>
          <a:xfrm>
            <a:off x="6897235" y="4291563"/>
            <a:ext cx="139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2%</a:t>
            </a:r>
          </a:p>
        </p:txBody>
      </p:sp>
      <p:sp>
        <p:nvSpPr>
          <p:cNvPr id="36" name="ZoneTexte 34">
            <a:extLst>
              <a:ext uri="{FF2B5EF4-FFF2-40B4-BE49-F238E27FC236}">
                <a16:creationId xmlns:a16="http://schemas.microsoft.com/office/drawing/2014/main" id="{05DDE69F-8AE3-5245-83D5-D3D62E7593B0}"/>
              </a:ext>
            </a:extLst>
          </p:cNvPr>
          <p:cNvSpPr txBox="1"/>
          <p:nvPr/>
        </p:nvSpPr>
        <p:spPr>
          <a:xfrm>
            <a:off x="6897234" y="2109470"/>
            <a:ext cx="1532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segregation</a:t>
            </a:r>
            <a:endParaRPr lang="fr-FR" sz="2000" b="1" noProof="1"/>
          </a:p>
        </p:txBody>
      </p:sp>
      <p:sp>
        <p:nvSpPr>
          <p:cNvPr id="37" name="ZoneTexte 34">
            <a:extLst>
              <a:ext uri="{FF2B5EF4-FFF2-40B4-BE49-F238E27FC236}">
                <a16:creationId xmlns:a16="http://schemas.microsoft.com/office/drawing/2014/main" id="{B56A852E-BD79-1549-B5C5-90CA0D939BDC}"/>
              </a:ext>
            </a:extLst>
          </p:cNvPr>
          <p:cNvSpPr txBox="1"/>
          <p:nvPr/>
        </p:nvSpPr>
        <p:spPr>
          <a:xfrm>
            <a:off x="8347658" y="2951534"/>
            <a:ext cx="139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2%</a:t>
            </a:r>
          </a:p>
        </p:txBody>
      </p:sp>
      <p:sp>
        <p:nvSpPr>
          <p:cNvPr id="38" name="ZoneTexte 34">
            <a:extLst>
              <a:ext uri="{FF2B5EF4-FFF2-40B4-BE49-F238E27FC236}">
                <a16:creationId xmlns:a16="http://schemas.microsoft.com/office/drawing/2014/main" id="{066C13DD-1D8C-744C-B69D-A52416A542A0}"/>
              </a:ext>
            </a:extLst>
          </p:cNvPr>
          <p:cNvSpPr txBox="1"/>
          <p:nvPr/>
        </p:nvSpPr>
        <p:spPr>
          <a:xfrm>
            <a:off x="8347659" y="4272893"/>
            <a:ext cx="139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0%</a:t>
            </a:r>
          </a:p>
        </p:txBody>
      </p:sp>
      <p:sp>
        <p:nvSpPr>
          <p:cNvPr id="39" name="ZoneTexte 34">
            <a:extLst>
              <a:ext uri="{FF2B5EF4-FFF2-40B4-BE49-F238E27FC236}">
                <a16:creationId xmlns:a16="http://schemas.microsoft.com/office/drawing/2014/main" id="{CDC0FA2F-D7D2-7844-8E48-0470833474B6}"/>
              </a:ext>
            </a:extLst>
          </p:cNvPr>
          <p:cNvSpPr txBox="1"/>
          <p:nvPr/>
        </p:nvSpPr>
        <p:spPr>
          <a:xfrm>
            <a:off x="8347658" y="2090800"/>
            <a:ext cx="139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ball</a:t>
            </a:r>
          </a:p>
        </p:txBody>
      </p:sp>
      <p:sp>
        <p:nvSpPr>
          <p:cNvPr id="40" name="ZoneTexte 34">
            <a:extLst>
              <a:ext uri="{FF2B5EF4-FFF2-40B4-BE49-F238E27FC236}">
                <a16:creationId xmlns:a16="http://schemas.microsoft.com/office/drawing/2014/main" id="{81643B6C-44BE-AB41-B876-CF0843A8F05C}"/>
              </a:ext>
            </a:extLst>
          </p:cNvPr>
          <p:cNvSpPr txBox="1"/>
          <p:nvPr/>
        </p:nvSpPr>
        <p:spPr>
          <a:xfrm>
            <a:off x="9746759" y="2951534"/>
            <a:ext cx="139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1%</a:t>
            </a:r>
          </a:p>
        </p:txBody>
      </p:sp>
      <p:sp>
        <p:nvSpPr>
          <p:cNvPr id="41" name="ZoneTexte 34">
            <a:extLst>
              <a:ext uri="{FF2B5EF4-FFF2-40B4-BE49-F238E27FC236}">
                <a16:creationId xmlns:a16="http://schemas.microsoft.com/office/drawing/2014/main" id="{54CEE230-91B4-6B41-88F2-6DC0F83710A2}"/>
              </a:ext>
            </a:extLst>
          </p:cNvPr>
          <p:cNvSpPr txBox="1"/>
          <p:nvPr/>
        </p:nvSpPr>
        <p:spPr>
          <a:xfrm>
            <a:off x="9746760" y="4272893"/>
            <a:ext cx="139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0%</a:t>
            </a:r>
          </a:p>
        </p:txBody>
      </p:sp>
      <p:sp>
        <p:nvSpPr>
          <p:cNvPr id="42" name="ZoneTexte 34">
            <a:extLst>
              <a:ext uri="{FF2B5EF4-FFF2-40B4-BE49-F238E27FC236}">
                <a16:creationId xmlns:a16="http://schemas.microsoft.com/office/drawing/2014/main" id="{5AB3D70D-9C59-A647-87B5-11577ECABA05}"/>
              </a:ext>
            </a:extLst>
          </p:cNvPr>
          <p:cNvSpPr txBox="1"/>
          <p:nvPr/>
        </p:nvSpPr>
        <p:spPr>
          <a:xfrm>
            <a:off x="9746759" y="2090800"/>
            <a:ext cx="139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homerun</a:t>
            </a:r>
          </a:p>
        </p:txBody>
      </p:sp>
      <p:sp>
        <p:nvSpPr>
          <p:cNvPr id="43" name="ZoneTexte 34">
            <a:extLst>
              <a:ext uri="{FF2B5EF4-FFF2-40B4-BE49-F238E27FC236}">
                <a16:creationId xmlns:a16="http://schemas.microsoft.com/office/drawing/2014/main" id="{50520B77-8DFA-6C43-8F83-04536FB681C4}"/>
              </a:ext>
            </a:extLst>
          </p:cNvPr>
          <p:cNvSpPr txBox="1"/>
          <p:nvPr/>
        </p:nvSpPr>
        <p:spPr>
          <a:xfrm>
            <a:off x="10881430" y="2933141"/>
            <a:ext cx="139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…</a:t>
            </a:r>
          </a:p>
        </p:txBody>
      </p:sp>
      <p:sp>
        <p:nvSpPr>
          <p:cNvPr id="44" name="ZoneTexte 34">
            <a:extLst>
              <a:ext uri="{FF2B5EF4-FFF2-40B4-BE49-F238E27FC236}">
                <a16:creationId xmlns:a16="http://schemas.microsoft.com/office/drawing/2014/main" id="{325A6328-C0F3-324F-A78B-B74CE875E2C6}"/>
              </a:ext>
            </a:extLst>
          </p:cNvPr>
          <p:cNvSpPr txBox="1"/>
          <p:nvPr/>
        </p:nvSpPr>
        <p:spPr>
          <a:xfrm>
            <a:off x="10881429" y="4110781"/>
            <a:ext cx="139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473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u="sng" noProof="1"/>
              <a:t>Topic Models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7" name="ZoneTexte 34">
            <a:extLst>
              <a:ext uri="{FF2B5EF4-FFF2-40B4-BE49-F238E27FC236}">
                <a16:creationId xmlns:a16="http://schemas.microsoft.com/office/drawing/2014/main" id="{3D43DECC-E85D-A24E-9E0A-EC22DDDB3043}"/>
              </a:ext>
            </a:extLst>
          </p:cNvPr>
          <p:cNvSpPr txBox="1"/>
          <p:nvPr/>
        </p:nvSpPr>
        <p:spPr>
          <a:xfrm>
            <a:off x="401570" y="4111455"/>
            <a:ext cx="1876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noProof="1"/>
              <a:t>N documents</a:t>
            </a:r>
          </a:p>
        </p:txBody>
      </p:sp>
      <p:sp>
        <p:nvSpPr>
          <p:cNvPr id="19" name="ZoneTexte 34">
            <a:extLst>
              <a:ext uri="{FF2B5EF4-FFF2-40B4-BE49-F238E27FC236}">
                <a16:creationId xmlns:a16="http://schemas.microsoft.com/office/drawing/2014/main" id="{7CE9C2CE-6AC5-1744-B4A3-C75A35926E29}"/>
              </a:ext>
            </a:extLst>
          </p:cNvPr>
          <p:cNvSpPr txBox="1"/>
          <p:nvPr/>
        </p:nvSpPr>
        <p:spPr>
          <a:xfrm>
            <a:off x="261758" y="646331"/>
            <a:ext cx="9250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Putting this all together, we can describe a </a:t>
            </a:r>
            <a:r>
              <a:rPr lang="fr-FR" sz="2400" b="1" noProof="1"/>
              <a:t>topic model </a:t>
            </a:r>
            <a:r>
              <a:rPr lang="fr-FR" sz="2400" noProof="1"/>
              <a:t>by two matrices (grids of numbers) describing how documents are distributed over topics and topics are distributed over words. 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BDF753C-EDD0-0F43-B781-65877A7F23D9}"/>
              </a:ext>
            </a:extLst>
          </p:cNvPr>
          <p:cNvSpPr/>
          <p:nvPr/>
        </p:nvSpPr>
        <p:spPr>
          <a:xfrm>
            <a:off x="2419557" y="2664193"/>
            <a:ext cx="1877000" cy="329463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369F3FA-15B2-9947-9AB4-1E68C2A1F695}"/>
              </a:ext>
            </a:extLst>
          </p:cNvPr>
          <p:cNvSpPr/>
          <p:nvPr/>
        </p:nvSpPr>
        <p:spPr>
          <a:xfrm>
            <a:off x="6343250" y="3468585"/>
            <a:ext cx="4924095" cy="155429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ZoneTexte 34">
            <a:extLst>
              <a:ext uri="{FF2B5EF4-FFF2-40B4-BE49-F238E27FC236}">
                <a16:creationId xmlns:a16="http://schemas.microsoft.com/office/drawing/2014/main" id="{8745AE38-610D-434D-BEED-F8F4FA3FB3BD}"/>
              </a:ext>
            </a:extLst>
          </p:cNvPr>
          <p:cNvSpPr txBox="1"/>
          <p:nvPr/>
        </p:nvSpPr>
        <p:spPr>
          <a:xfrm>
            <a:off x="2385848" y="2195517"/>
            <a:ext cx="1876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K topics</a:t>
            </a:r>
          </a:p>
        </p:txBody>
      </p:sp>
      <p:sp>
        <p:nvSpPr>
          <p:cNvPr id="47" name="ZoneTexte 34">
            <a:extLst>
              <a:ext uri="{FF2B5EF4-FFF2-40B4-BE49-F238E27FC236}">
                <a16:creationId xmlns:a16="http://schemas.microsoft.com/office/drawing/2014/main" id="{8592F564-5CF3-C140-B62B-E37AE8243BFC}"/>
              </a:ext>
            </a:extLst>
          </p:cNvPr>
          <p:cNvSpPr txBox="1"/>
          <p:nvPr/>
        </p:nvSpPr>
        <p:spPr>
          <a:xfrm>
            <a:off x="4418699" y="4111455"/>
            <a:ext cx="1876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noProof="1"/>
              <a:t>K topics</a:t>
            </a:r>
          </a:p>
        </p:txBody>
      </p:sp>
      <p:sp>
        <p:nvSpPr>
          <p:cNvPr id="48" name="ZoneTexte 34">
            <a:extLst>
              <a:ext uri="{FF2B5EF4-FFF2-40B4-BE49-F238E27FC236}">
                <a16:creationId xmlns:a16="http://schemas.microsoft.com/office/drawing/2014/main" id="{5D03F8E6-E85E-F34E-8A2C-D6226064581E}"/>
              </a:ext>
            </a:extLst>
          </p:cNvPr>
          <p:cNvSpPr txBox="1"/>
          <p:nvPr/>
        </p:nvSpPr>
        <p:spPr>
          <a:xfrm>
            <a:off x="7895445" y="2989305"/>
            <a:ext cx="1876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L words</a:t>
            </a:r>
          </a:p>
        </p:txBody>
      </p:sp>
    </p:spTree>
    <p:extLst>
      <p:ext uri="{BB962C8B-B14F-4D97-AF65-F5344CB8AC3E}">
        <p14:creationId xmlns:p14="http://schemas.microsoft.com/office/powerpoint/2010/main" val="5357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u="sng" noProof="1"/>
              <a:t>Aside: LSI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7" name="ZoneTexte 34">
            <a:extLst>
              <a:ext uri="{FF2B5EF4-FFF2-40B4-BE49-F238E27FC236}">
                <a16:creationId xmlns:a16="http://schemas.microsoft.com/office/drawing/2014/main" id="{3D43DECC-E85D-A24E-9E0A-EC22DDDB3043}"/>
              </a:ext>
            </a:extLst>
          </p:cNvPr>
          <p:cNvSpPr txBox="1"/>
          <p:nvPr/>
        </p:nvSpPr>
        <p:spPr>
          <a:xfrm>
            <a:off x="68068" y="4945149"/>
            <a:ext cx="1406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b="1" noProof="1"/>
              <a:t>N documents</a:t>
            </a:r>
          </a:p>
        </p:txBody>
      </p:sp>
      <p:sp>
        <p:nvSpPr>
          <p:cNvPr id="19" name="ZoneTexte 34">
            <a:extLst>
              <a:ext uri="{FF2B5EF4-FFF2-40B4-BE49-F238E27FC236}">
                <a16:creationId xmlns:a16="http://schemas.microsoft.com/office/drawing/2014/main" id="{7CE9C2CE-6AC5-1744-B4A3-C75A35926E29}"/>
              </a:ext>
            </a:extLst>
          </p:cNvPr>
          <p:cNvSpPr txBox="1"/>
          <p:nvPr/>
        </p:nvSpPr>
        <p:spPr>
          <a:xfrm>
            <a:off x="261758" y="646331"/>
            <a:ext cx="107110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One way to find a topic model is to consider the (matrix) product of the two matricies and to try to find values that best approximate the TF-IDF matrix. This is called LSI, or </a:t>
            </a:r>
            <a:r>
              <a:rPr lang="fr-FR" sz="2000" b="1" noProof="1"/>
              <a:t>latent semantic indexing</a:t>
            </a:r>
            <a:r>
              <a:rPr lang="fr-FR" sz="2000" noProof="1"/>
              <a:t>.</a:t>
            </a:r>
          </a:p>
          <a:p>
            <a:endParaRPr lang="fr-FR" sz="2000" noProof="1"/>
          </a:p>
          <a:p>
            <a:r>
              <a:rPr lang="fr-FR" sz="2000" noProof="1"/>
              <a:t>Up to some scaling factors, the green and blue matrices will actually be the first K principal components of the TF-IDF matrix (the blue is the invert = TRUE version for the words). </a:t>
            </a:r>
          </a:p>
          <a:p>
            <a:endParaRPr lang="fr-FR" sz="2000" noProof="1"/>
          </a:p>
          <a:p>
            <a:r>
              <a:rPr lang="fr-FR" sz="2000" noProof="1"/>
              <a:t>The technique has some nice applications, but does not produce interpretable topics.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BDF753C-EDD0-0F43-B781-65877A7F23D9}"/>
              </a:ext>
            </a:extLst>
          </p:cNvPr>
          <p:cNvSpPr/>
          <p:nvPr/>
        </p:nvSpPr>
        <p:spPr>
          <a:xfrm>
            <a:off x="1454784" y="3945659"/>
            <a:ext cx="1196002" cy="25298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369F3FA-15B2-9947-9AB4-1E68C2A1F695}"/>
              </a:ext>
            </a:extLst>
          </p:cNvPr>
          <p:cNvSpPr/>
          <p:nvPr/>
        </p:nvSpPr>
        <p:spPr>
          <a:xfrm>
            <a:off x="3399196" y="4587441"/>
            <a:ext cx="3390489" cy="10255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ZoneTexte 34">
            <a:extLst>
              <a:ext uri="{FF2B5EF4-FFF2-40B4-BE49-F238E27FC236}">
                <a16:creationId xmlns:a16="http://schemas.microsoft.com/office/drawing/2014/main" id="{8745AE38-610D-434D-BEED-F8F4FA3FB3BD}"/>
              </a:ext>
            </a:extLst>
          </p:cNvPr>
          <p:cNvSpPr txBox="1"/>
          <p:nvPr/>
        </p:nvSpPr>
        <p:spPr>
          <a:xfrm>
            <a:off x="1114285" y="3570344"/>
            <a:ext cx="1876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noProof="1"/>
              <a:t>K topics</a:t>
            </a:r>
          </a:p>
        </p:txBody>
      </p:sp>
      <p:sp>
        <p:nvSpPr>
          <p:cNvPr id="47" name="ZoneTexte 34">
            <a:extLst>
              <a:ext uri="{FF2B5EF4-FFF2-40B4-BE49-F238E27FC236}">
                <a16:creationId xmlns:a16="http://schemas.microsoft.com/office/drawing/2014/main" id="{8592F564-5CF3-C140-B62B-E37AE8243BFC}"/>
              </a:ext>
            </a:extLst>
          </p:cNvPr>
          <p:cNvSpPr txBox="1"/>
          <p:nvPr/>
        </p:nvSpPr>
        <p:spPr>
          <a:xfrm>
            <a:off x="6044724" y="4872019"/>
            <a:ext cx="1049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b="1" noProof="1"/>
              <a:t>K</a:t>
            </a:r>
          </a:p>
        </p:txBody>
      </p:sp>
      <p:sp>
        <p:nvSpPr>
          <p:cNvPr id="48" name="ZoneTexte 34">
            <a:extLst>
              <a:ext uri="{FF2B5EF4-FFF2-40B4-BE49-F238E27FC236}">
                <a16:creationId xmlns:a16="http://schemas.microsoft.com/office/drawing/2014/main" id="{5D03F8E6-E85E-F34E-8A2C-D6226064581E}"/>
              </a:ext>
            </a:extLst>
          </p:cNvPr>
          <p:cNvSpPr txBox="1"/>
          <p:nvPr/>
        </p:nvSpPr>
        <p:spPr>
          <a:xfrm>
            <a:off x="4167725" y="4221899"/>
            <a:ext cx="1876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noProof="1"/>
              <a:t>L words</a:t>
            </a:r>
          </a:p>
        </p:txBody>
      </p:sp>
      <p:sp>
        <p:nvSpPr>
          <p:cNvPr id="12" name="ZoneTexte 34">
            <a:extLst>
              <a:ext uri="{FF2B5EF4-FFF2-40B4-BE49-F238E27FC236}">
                <a16:creationId xmlns:a16="http://schemas.microsoft.com/office/drawing/2014/main" id="{3A653635-AA65-4340-A5CA-386509FFB1EC}"/>
              </a:ext>
            </a:extLst>
          </p:cNvPr>
          <p:cNvSpPr txBox="1"/>
          <p:nvPr/>
        </p:nvSpPr>
        <p:spPr>
          <a:xfrm>
            <a:off x="2581435" y="4808785"/>
            <a:ext cx="823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noProof="1"/>
              <a:t>X</a:t>
            </a:r>
          </a:p>
        </p:txBody>
      </p:sp>
      <p:sp>
        <p:nvSpPr>
          <p:cNvPr id="13" name="ZoneTexte 34">
            <a:extLst>
              <a:ext uri="{FF2B5EF4-FFF2-40B4-BE49-F238E27FC236}">
                <a16:creationId xmlns:a16="http://schemas.microsoft.com/office/drawing/2014/main" id="{6A00DFC4-4F83-FE4A-A90E-0B2A933EEA99}"/>
              </a:ext>
            </a:extLst>
          </p:cNvPr>
          <p:cNvSpPr txBox="1"/>
          <p:nvPr/>
        </p:nvSpPr>
        <p:spPr>
          <a:xfrm>
            <a:off x="7094486" y="4439453"/>
            <a:ext cx="8233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≈</a:t>
            </a:r>
            <a:endParaRPr lang="fr-FR" sz="6000" b="1" noProof="1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620D01-BCCE-6042-BA5C-F9C516835F72}"/>
              </a:ext>
            </a:extLst>
          </p:cNvPr>
          <p:cNvSpPr/>
          <p:nvPr/>
        </p:nvSpPr>
        <p:spPr>
          <a:xfrm>
            <a:off x="8470437" y="3493847"/>
            <a:ext cx="3469314" cy="27563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ZoneTexte 34">
            <a:extLst>
              <a:ext uri="{FF2B5EF4-FFF2-40B4-BE49-F238E27FC236}">
                <a16:creationId xmlns:a16="http://schemas.microsoft.com/office/drawing/2014/main" id="{0887B388-7FEB-2142-BB6F-3D9E00196BCE}"/>
              </a:ext>
            </a:extLst>
          </p:cNvPr>
          <p:cNvSpPr txBox="1"/>
          <p:nvPr/>
        </p:nvSpPr>
        <p:spPr>
          <a:xfrm>
            <a:off x="7885073" y="4657956"/>
            <a:ext cx="613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noProof="1"/>
              <a:t>N</a:t>
            </a:r>
          </a:p>
          <a:p>
            <a:pPr algn="ctr"/>
            <a:r>
              <a:rPr lang="fr-FR" sz="1600" b="1" noProof="1"/>
              <a:t>docs</a:t>
            </a:r>
          </a:p>
        </p:txBody>
      </p:sp>
      <p:sp>
        <p:nvSpPr>
          <p:cNvPr id="16" name="ZoneTexte 34">
            <a:extLst>
              <a:ext uri="{FF2B5EF4-FFF2-40B4-BE49-F238E27FC236}">
                <a16:creationId xmlns:a16="http://schemas.microsoft.com/office/drawing/2014/main" id="{EC10E297-D9D8-2443-8562-E1506955F26C}"/>
              </a:ext>
            </a:extLst>
          </p:cNvPr>
          <p:cNvSpPr txBox="1"/>
          <p:nvPr/>
        </p:nvSpPr>
        <p:spPr>
          <a:xfrm>
            <a:off x="9671486" y="3155293"/>
            <a:ext cx="106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noProof="1"/>
              <a:t>L words</a:t>
            </a:r>
          </a:p>
        </p:txBody>
      </p:sp>
      <p:sp>
        <p:nvSpPr>
          <p:cNvPr id="18" name="ZoneTexte 34">
            <a:extLst>
              <a:ext uri="{FF2B5EF4-FFF2-40B4-BE49-F238E27FC236}">
                <a16:creationId xmlns:a16="http://schemas.microsoft.com/office/drawing/2014/main" id="{00C7E096-961F-4649-9AF8-738401D9143C}"/>
              </a:ext>
            </a:extLst>
          </p:cNvPr>
          <p:cNvSpPr txBox="1"/>
          <p:nvPr/>
        </p:nvSpPr>
        <p:spPr>
          <a:xfrm>
            <a:off x="9734388" y="4547175"/>
            <a:ext cx="106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noProof="1"/>
              <a:t>TF-IDF scores</a:t>
            </a:r>
          </a:p>
        </p:txBody>
      </p:sp>
    </p:spTree>
    <p:extLst>
      <p:ext uri="{BB962C8B-B14F-4D97-AF65-F5344CB8AC3E}">
        <p14:creationId xmlns:p14="http://schemas.microsoft.com/office/powerpoint/2010/main" val="43294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634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u="sng" noProof="1"/>
              <a:t>Latent Dirchlet Allocation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7" name="ZoneTexte 34">
            <a:extLst>
              <a:ext uri="{FF2B5EF4-FFF2-40B4-BE49-F238E27FC236}">
                <a16:creationId xmlns:a16="http://schemas.microsoft.com/office/drawing/2014/main" id="{3D43DECC-E85D-A24E-9E0A-EC22DDDB3043}"/>
              </a:ext>
            </a:extLst>
          </p:cNvPr>
          <p:cNvSpPr txBox="1"/>
          <p:nvPr/>
        </p:nvSpPr>
        <p:spPr>
          <a:xfrm>
            <a:off x="401570" y="4594930"/>
            <a:ext cx="1876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noProof="1"/>
              <a:t>N documents</a:t>
            </a:r>
          </a:p>
        </p:txBody>
      </p:sp>
      <p:sp>
        <p:nvSpPr>
          <p:cNvPr id="19" name="ZoneTexte 34">
            <a:extLst>
              <a:ext uri="{FF2B5EF4-FFF2-40B4-BE49-F238E27FC236}">
                <a16:creationId xmlns:a16="http://schemas.microsoft.com/office/drawing/2014/main" id="{7CE9C2CE-6AC5-1744-B4A3-C75A35926E29}"/>
              </a:ext>
            </a:extLst>
          </p:cNvPr>
          <p:cNvSpPr txBox="1"/>
          <p:nvPr/>
        </p:nvSpPr>
        <p:spPr>
          <a:xfrm>
            <a:off x="261757" y="646331"/>
            <a:ext cx="110055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The actual technique we will use is a Bayesian method called LDA (latent Dirchlet allocation). The idea is that we find the values for the matrices that maximize the probability of observing the actual data.</a:t>
            </a:r>
          </a:p>
          <a:p>
            <a:endParaRPr lang="fr-FR" sz="2400" noProof="1"/>
          </a:p>
          <a:p>
            <a:pPr algn="ctr"/>
            <a:r>
              <a:rPr lang="fr-FR" sz="2400" b="1" noProof="1">
                <a:solidFill>
                  <a:schemeClr val="accent4">
                    <a:lumMod val="75000"/>
                  </a:schemeClr>
                </a:solidFill>
              </a:rPr>
              <a:t>Let’s see how to do this in R!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BDF753C-EDD0-0F43-B781-65877A7F23D9}"/>
              </a:ext>
            </a:extLst>
          </p:cNvPr>
          <p:cNvSpPr/>
          <p:nvPr/>
        </p:nvSpPr>
        <p:spPr>
          <a:xfrm>
            <a:off x="2419557" y="3147668"/>
            <a:ext cx="1877000" cy="329463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369F3FA-15B2-9947-9AB4-1E68C2A1F695}"/>
              </a:ext>
            </a:extLst>
          </p:cNvPr>
          <p:cNvSpPr/>
          <p:nvPr/>
        </p:nvSpPr>
        <p:spPr>
          <a:xfrm>
            <a:off x="6343250" y="3952060"/>
            <a:ext cx="4924095" cy="155429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ZoneTexte 34">
            <a:extLst>
              <a:ext uri="{FF2B5EF4-FFF2-40B4-BE49-F238E27FC236}">
                <a16:creationId xmlns:a16="http://schemas.microsoft.com/office/drawing/2014/main" id="{8745AE38-610D-434D-BEED-F8F4FA3FB3BD}"/>
              </a:ext>
            </a:extLst>
          </p:cNvPr>
          <p:cNvSpPr txBox="1"/>
          <p:nvPr/>
        </p:nvSpPr>
        <p:spPr>
          <a:xfrm>
            <a:off x="2385848" y="2678992"/>
            <a:ext cx="1876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K topics</a:t>
            </a:r>
          </a:p>
        </p:txBody>
      </p:sp>
      <p:sp>
        <p:nvSpPr>
          <p:cNvPr id="47" name="ZoneTexte 34">
            <a:extLst>
              <a:ext uri="{FF2B5EF4-FFF2-40B4-BE49-F238E27FC236}">
                <a16:creationId xmlns:a16="http://schemas.microsoft.com/office/drawing/2014/main" id="{8592F564-5CF3-C140-B62B-E37AE8243BFC}"/>
              </a:ext>
            </a:extLst>
          </p:cNvPr>
          <p:cNvSpPr txBox="1"/>
          <p:nvPr/>
        </p:nvSpPr>
        <p:spPr>
          <a:xfrm>
            <a:off x="4418699" y="4594930"/>
            <a:ext cx="1876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noProof="1"/>
              <a:t>K topics</a:t>
            </a:r>
          </a:p>
        </p:txBody>
      </p:sp>
      <p:sp>
        <p:nvSpPr>
          <p:cNvPr id="48" name="ZoneTexte 34">
            <a:extLst>
              <a:ext uri="{FF2B5EF4-FFF2-40B4-BE49-F238E27FC236}">
                <a16:creationId xmlns:a16="http://schemas.microsoft.com/office/drawing/2014/main" id="{5D03F8E6-E85E-F34E-8A2C-D6226064581E}"/>
              </a:ext>
            </a:extLst>
          </p:cNvPr>
          <p:cNvSpPr txBox="1"/>
          <p:nvPr/>
        </p:nvSpPr>
        <p:spPr>
          <a:xfrm>
            <a:off x="7895445" y="3472780"/>
            <a:ext cx="1876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1"/>
              <a:t>L words</a:t>
            </a:r>
          </a:p>
        </p:txBody>
      </p:sp>
    </p:spTree>
    <p:extLst>
      <p:ext uri="{BB962C8B-B14F-4D97-AF65-F5344CB8AC3E}">
        <p14:creationId xmlns:p14="http://schemas.microsoft.com/office/powerpoint/2010/main" val="11541318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506</Words>
  <Application>Microsoft Macintosh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47</cp:revision>
  <dcterms:created xsi:type="dcterms:W3CDTF">2021-04-28T17:57:29Z</dcterms:created>
  <dcterms:modified xsi:type="dcterms:W3CDTF">2022-03-30T03:17:52Z</dcterms:modified>
</cp:coreProperties>
</file>