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01/10/2021</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01/10/2021</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01/10/2021</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01/10/2021</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01/10/2021</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01/10/2021</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01/10/2021</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01/10/2021</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01/10/2021</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01/10/2021</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01/10/2021</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01/10/2021</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HTTP and Web APIs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25599" y="1351508"/>
            <a:ext cx="9801629" cy="4893647"/>
          </a:xfrm>
          <a:prstGeom prst="rect">
            <a:avLst/>
          </a:prstGeom>
          <a:noFill/>
        </p:spPr>
        <p:txBody>
          <a:bodyPr wrap="square" rtlCol="0">
            <a:spAutoFit/>
          </a:bodyPr>
          <a:lstStyle/>
          <a:p>
            <a:pPr algn="just"/>
            <a:r>
              <a:rPr lang="fr-FR" sz="2400" b="1" noProof="1"/>
              <a:t>HTTP</a:t>
            </a:r>
            <a:r>
              <a:rPr lang="fr-FR" sz="2400" noProof="1"/>
              <a:t> (Hypertext Transfer Protocol) is a set of standards describing a language for how different computers can communicate with one another over the internet. It is how the vast majority of the internet communicates; for example, your web browser uses HTTP to communicate with other websites.</a:t>
            </a:r>
          </a:p>
          <a:p>
            <a:pPr algn="just"/>
            <a:endParaRPr lang="fr-FR" sz="2400" noProof="1"/>
          </a:p>
          <a:p>
            <a:pPr algn="just"/>
            <a:r>
              <a:rPr lang="fr-FR" sz="2400" noProof="1"/>
              <a:t>An </a:t>
            </a:r>
            <a:r>
              <a:rPr lang="fr-FR" sz="2400" b="1" noProof="1"/>
              <a:t>API</a:t>
            </a:r>
            <a:r>
              <a:rPr lang="fr-FR" sz="2400" noProof="1"/>
              <a:t> is a generic term for a specific interface that two machines can communicate across. These have a number of different use-cases and different protocols based on the domain in which they are used. However, Web-based APIs almost always use HTTP.</a:t>
            </a:r>
          </a:p>
          <a:p>
            <a:pPr algn="just"/>
            <a:endParaRPr lang="fr-FR" sz="2400" noProof="1"/>
          </a:p>
          <a:p>
            <a:pPr algn="just"/>
            <a:r>
              <a:rPr lang="fr-FR" sz="2400" noProof="1"/>
              <a:t>In summary, </a:t>
            </a:r>
            <a:r>
              <a:rPr lang="fr-FR" sz="2400" b="1" noProof="1"/>
              <a:t>HTTP</a:t>
            </a:r>
            <a:r>
              <a:rPr lang="fr-FR" sz="2400" noProof="1"/>
              <a:t> is a single, generic language that computers use to communicate. A </a:t>
            </a:r>
            <a:r>
              <a:rPr lang="fr-FR" sz="2400" b="1" noProof="1"/>
              <a:t>Web-based API </a:t>
            </a:r>
            <a:r>
              <a:rPr lang="fr-FR" sz="2400" noProof="1"/>
              <a:t>is a specific implementation, which most often makes use of the HTTP language.</a:t>
            </a:r>
          </a:p>
        </p:txBody>
      </p:sp>
    </p:spTree>
    <p:extLst>
      <p:ext uri="{BB962C8B-B14F-4D97-AF65-F5344CB8AC3E}">
        <p14:creationId xmlns:p14="http://schemas.microsoft.com/office/powerpoint/2010/main" val="352456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Accessing Data through an API</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195185" y="1309134"/>
            <a:ext cx="9801629" cy="4893647"/>
          </a:xfrm>
          <a:prstGeom prst="rect">
            <a:avLst/>
          </a:prstGeom>
          <a:noFill/>
        </p:spPr>
        <p:txBody>
          <a:bodyPr wrap="square" rtlCol="0">
            <a:spAutoFit/>
          </a:bodyPr>
          <a:lstStyle/>
          <a:p>
            <a:pPr algn="just"/>
            <a:r>
              <a:rPr lang="fr-FR" sz="2400" noProof="1"/>
              <a:t>In this class, we are going to use Web-based APIs to request various kinds of data from several different websites. While the data that can be returned from an API technically can be in any format, it is most commonly formatted in JSON (the next most common in XML, which we will see shortly).</a:t>
            </a:r>
          </a:p>
          <a:p>
            <a:pPr algn="just"/>
            <a:endParaRPr lang="fr-FR" sz="2400" noProof="1"/>
          </a:p>
          <a:p>
            <a:pPr algn="just"/>
            <a:r>
              <a:rPr lang="fr-FR" sz="2400" noProof="1"/>
              <a:t>This is not a course about networking, so note that in the following slides I am simplifying and ignoring some of the details that will not be important for our work as data scientists.</a:t>
            </a:r>
          </a:p>
          <a:p>
            <a:pPr algn="just"/>
            <a:endParaRPr lang="fr-FR" sz="2400" noProof="1"/>
          </a:p>
          <a:p>
            <a:pPr algn="just"/>
            <a:r>
              <a:rPr lang="fr-FR" sz="2400" noProof="1"/>
              <a:t>In order to get data from a Web-based API, we need to make an HTTP request. Note: your browser, email client, and many cell-phone applications also operate by making HTTP requests.</a:t>
            </a:r>
          </a:p>
          <a:p>
            <a:pPr algn="just"/>
            <a:endParaRPr lang="fr-FR" sz="2400" noProof="1"/>
          </a:p>
        </p:txBody>
      </p:sp>
    </p:spTree>
    <p:extLst>
      <p:ext uri="{BB962C8B-B14F-4D97-AF65-F5344CB8AC3E}">
        <p14:creationId xmlns:p14="http://schemas.microsoft.com/office/powerpoint/2010/main" val="225485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Structure of an HTTP Request</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157030" y="1752323"/>
            <a:ext cx="10561386" cy="3785652"/>
          </a:xfrm>
          <a:prstGeom prst="rect">
            <a:avLst/>
          </a:prstGeom>
          <a:noFill/>
        </p:spPr>
        <p:txBody>
          <a:bodyPr wrap="square" rtlCol="0">
            <a:spAutoFit/>
          </a:bodyPr>
          <a:lstStyle/>
          <a:p>
            <a:pPr algn="just"/>
            <a:r>
              <a:rPr lang="fr-FR" sz="2000" noProof="1"/>
              <a:t>In order to make an HTTP request, we need these elements:</a:t>
            </a:r>
          </a:p>
          <a:p>
            <a:pPr algn="just"/>
            <a:endParaRPr lang="fr-FR" sz="2000" noProof="1"/>
          </a:p>
          <a:p>
            <a:pPr algn="just"/>
            <a:r>
              <a:rPr lang="fr-FR" sz="2000" noProof="1"/>
              <a:t>	</a:t>
            </a:r>
            <a:r>
              <a:rPr lang="fr-FR" sz="2000" b="1" noProof="1"/>
              <a:t>1. method</a:t>
            </a:r>
            <a:r>
              <a:rPr lang="fr-FR" sz="2000" noProof="1"/>
              <a:t>		      for us, this will always be </a:t>
            </a:r>
            <a:r>
              <a:rPr lang="fr-FR" sz="2000" b="1" noProof="1">
                <a:solidFill>
                  <a:schemeClr val="accent6">
                    <a:lumMod val="75000"/>
                  </a:schemeClr>
                </a:solidFill>
              </a:rPr>
              <a:t>GET</a:t>
            </a:r>
          </a:p>
          <a:p>
            <a:pPr algn="just"/>
            <a:r>
              <a:rPr lang="fr-FR" sz="2000" noProof="1"/>
              <a:t>	</a:t>
            </a:r>
            <a:r>
              <a:rPr lang="fr-FR" sz="2000" b="1" noProof="1"/>
              <a:t>2.</a:t>
            </a:r>
            <a:r>
              <a:rPr lang="fr-FR" sz="2000" noProof="1"/>
              <a:t> </a:t>
            </a:r>
            <a:r>
              <a:rPr lang="fr-FR" sz="2000" b="1" noProof="1"/>
              <a:t>protocol (or scheme)           </a:t>
            </a:r>
            <a:r>
              <a:rPr lang="fr-FR" sz="2000" noProof="1"/>
              <a:t>for us, this will be either </a:t>
            </a:r>
            <a:r>
              <a:rPr lang="fr-FR" sz="2000" b="1" noProof="1">
                <a:solidFill>
                  <a:schemeClr val="accent6">
                    <a:lumMod val="75000"/>
                  </a:schemeClr>
                </a:solidFill>
              </a:rPr>
              <a:t>http</a:t>
            </a:r>
            <a:r>
              <a:rPr lang="fr-FR" sz="2000" noProof="1"/>
              <a:t> or </a:t>
            </a:r>
            <a:r>
              <a:rPr lang="fr-FR" sz="2000" b="1" noProof="1">
                <a:solidFill>
                  <a:schemeClr val="accent6">
                    <a:lumMod val="75000"/>
                  </a:schemeClr>
                </a:solidFill>
              </a:rPr>
              <a:t>https</a:t>
            </a:r>
            <a:r>
              <a:rPr lang="fr-FR" sz="2000" noProof="1"/>
              <a:t> </a:t>
            </a:r>
          </a:p>
          <a:p>
            <a:pPr algn="just"/>
            <a:r>
              <a:rPr lang="fr-FR" sz="2000" noProof="1"/>
              <a:t>	</a:t>
            </a:r>
            <a:r>
              <a:rPr lang="fr-FR" sz="2000" b="1" noProof="1"/>
              <a:t>3.</a:t>
            </a:r>
            <a:r>
              <a:rPr lang="fr-FR" sz="2000" noProof="1"/>
              <a:t> </a:t>
            </a:r>
            <a:r>
              <a:rPr lang="fr-FR" sz="2000" b="1" noProof="1"/>
              <a:t>authority (or hostname)     </a:t>
            </a:r>
            <a:r>
              <a:rPr lang="fr-FR" sz="2000" noProof="1"/>
              <a:t>something that looks like </a:t>
            </a:r>
            <a:r>
              <a:rPr lang="fr-FR" sz="2000" b="1" noProof="1">
                <a:solidFill>
                  <a:schemeClr val="accent6">
                    <a:lumMod val="75000"/>
                  </a:schemeClr>
                </a:solidFill>
              </a:rPr>
              <a:t>www.richmond.edu</a:t>
            </a:r>
          </a:p>
          <a:p>
            <a:pPr algn="just"/>
            <a:r>
              <a:rPr lang="fr-FR" sz="2000" b="1" noProof="1"/>
              <a:t>	4. path                                         </a:t>
            </a:r>
            <a:r>
              <a:rPr lang="fr-FR" sz="2000" noProof="1"/>
              <a:t>part after the authority; usually describes the specific</a:t>
            </a:r>
          </a:p>
          <a:p>
            <a:pPr algn="just"/>
            <a:r>
              <a:rPr lang="fr-FR" sz="2000" noProof="1"/>
              <a:t>	                                                      API endpoint that we want to use from various options</a:t>
            </a:r>
          </a:p>
          <a:p>
            <a:pPr algn="just"/>
            <a:r>
              <a:rPr lang="fr-FR" sz="2000" noProof="1"/>
              <a:t>	</a:t>
            </a:r>
            <a:r>
              <a:rPr lang="fr-FR" sz="2000" b="1" noProof="1"/>
              <a:t>5. query strings</a:t>
            </a:r>
            <a:r>
              <a:rPr lang="fr-FR" sz="2000" noProof="1"/>
              <a:t>		      these are a set of name value pairs that specify the specific</a:t>
            </a:r>
          </a:p>
          <a:p>
            <a:pPr algn="just"/>
            <a:r>
              <a:rPr lang="fr-FR" sz="2000" noProof="1"/>
              <a:t>			                      data we are looking for</a:t>
            </a:r>
          </a:p>
          <a:p>
            <a:pPr algn="just"/>
            <a:endParaRPr lang="fr-FR" sz="2000" noProof="1"/>
          </a:p>
          <a:p>
            <a:pPr algn="just"/>
            <a:r>
              <a:rPr lang="fr-FR" sz="2000" noProof="1"/>
              <a:t>HTTP requests also have some other elements—such as cookies and a user agent—but we won’t cover those here because we will not need to change nor set these values.</a:t>
            </a:r>
          </a:p>
        </p:txBody>
      </p:sp>
    </p:spTree>
    <p:extLst>
      <p:ext uri="{BB962C8B-B14F-4D97-AF65-F5344CB8AC3E}">
        <p14:creationId xmlns:p14="http://schemas.microsoft.com/office/powerpoint/2010/main" val="236111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Example of HTTP Request</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98754" y="1536174"/>
            <a:ext cx="9594492" cy="3785652"/>
          </a:xfrm>
          <a:prstGeom prst="rect">
            <a:avLst/>
          </a:prstGeom>
          <a:noFill/>
        </p:spPr>
        <p:txBody>
          <a:bodyPr wrap="square" rtlCol="0">
            <a:spAutoFit/>
          </a:bodyPr>
          <a:lstStyle/>
          <a:p>
            <a:pPr algn="just"/>
            <a:r>
              <a:rPr lang="fr-FR" sz="2400" noProof="1"/>
              <a:t>For example, here are the elements of an API that looks up the current time in a timezone:</a:t>
            </a:r>
          </a:p>
          <a:p>
            <a:pPr algn="just"/>
            <a:endParaRPr lang="fr-FR" sz="2400" noProof="1"/>
          </a:p>
          <a:p>
            <a:pPr algn="just"/>
            <a:r>
              <a:rPr lang="fr-FR" sz="2400" noProof="1"/>
              <a:t>	</a:t>
            </a:r>
            <a:r>
              <a:rPr lang="fr-FR" sz="2400" b="1" noProof="1"/>
              <a:t>1. method</a:t>
            </a:r>
            <a:r>
              <a:rPr lang="fr-FR" sz="2400" noProof="1"/>
              <a:t>	       </a:t>
            </a:r>
            <a:r>
              <a:rPr lang="fr-FR" sz="2400" b="1" noProof="1">
                <a:solidFill>
                  <a:schemeClr val="accent6">
                    <a:lumMod val="75000"/>
                  </a:schemeClr>
                </a:solidFill>
              </a:rPr>
              <a:t>GET</a:t>
            </a:r>
            <a:r>
              <a:rPr lang="fr-FR" sz="2400" noProof="1"/>
              <a:t> </a:t>
            </a:r>
          </a:p>
          <a:p>
            <a:pPr algn="just"/>
            <a:r>
              <a:rPr lang="fr-FR" sz="2400" noProof="1"/>
              <a:t>	</a:t>
            </a:r>
            <a:r>
              <a:rPr lang="fr-FR" sz="2400" b="1" noProof="1"/>
              <a:t>2. protocol</a:t>
            </a:r>
            <a:r>
              <a:rPr lang="fr-FR" sz="2400" noProof="1"/>
              <a:t>	       </a:t>
            </a:r>
            <a:r>
              <a:rPr lang="fr-FR" sz="2400" b="1" noProof="1">
                <a:solidFill>
                  <a:schemeClr val="accent6">
                    <a:lumMod val="75000"/>
                  </a:schemeClr>
                </a:solidFill>
              </a:rPr>
              <a:t>https</a:t>
            </a:r>
          </a:p>
          <a:p>
            <a:pPr algn="just"/>
            <a:r>
              <a:rPr lang="fr-FR" sz="2400" noProof="1"/>
              <a:t>	</a:t>
            </a:r>
            <a:r>
              <a:rPr lang="fr-FR" sz="2400" b="1" noProof="1"/>
              <a:t>3. authority</a:t>
            </a:r>
            <a:r>
              <a:rPr lang="fr-FR" sz="2400" noProof="1"/>
              <a:t>	       </a:t>
            </a:r>
            <a:r>
              <a:rPr lang="fr-FR" sz="2400" b="1" noProof="1">
                <a:solidFill>
                  <a:schemeClr val="accent6">
                    <a:lumMod val="75000"/>
                  </a:schemeClr>
                </a:solidFill>
              </a:rPr>
              <a:t>www.timeapi.io</a:t>
            </a:r>
          </a:p>
          <a:p>
            <a:pPr algn="just"/>
            <a:r>
              <a:rPr lang="fr-FR" sz="2400" noProof="1"/>
              <a:t>	</a:t>
            </a:r>
            <a:r>
              <a:rPr lang="fr-FR" sz="2400" b="1" noProof="1"/>
              <a:t>4. path</a:t>
            </a:r>
            <a:r>
              <a:rPr lang="fr-FR" sz="2400" noProof="1"/>
              <a:t>		       </a:t>
            </a:r>
            <a:r>
              <a:rPr lang="fr-FR" sz="2400" b="1" noProof="1">
                <a:solidFill>
                  <a:schemeClr val="accent6">
                    <a:lumMod val="75000"/>
                  </a:schemeClr>
                </a:solidFill>
              </a:rPr>
              <a:t>api/Time/current/zone</a:t>
            </a:r>
          </a:p>
          <a:p>
            <a:pPr algn="just"/>
            <a:r>
              <a:rPr lang="fr-FR" sz="2400" noProof="1"/>
              <a:t>	</a:t>
            </a:r>
            <a:r>
              <a:rPr lang="fr-FR" sz="2400" b="1" noProof="1"/>
              <a:t>5. query strings     </a:t>
            </a:r>
            <a:r>
              <a:rPr lang="fr-FR" sz="2400" b="1" noProof="1">
                <a:solidFill>
                  <a:schemeClr val="accent6">
                    <a:lumMod val="75000"/>
                  </a:schemeClr>
                </a:solidFill>
              </a:rPr>
              <a:t>{ "timeZone" : "Europe/Amsterdam" }</a:t>
            </a:r>
          </a:p>
          <a:p>
            <a:pPr algn="just"/>
            <a:endParaRPr lang="fr-FR" sz="2400" noProof="1"/>
          </a:p>
          <a:p>
            <a:pPr algn="just"/>
            <a:r>
              <a:rPr lang="fr-FR" sz="2400" noProof="1"/>
              <a:t>We will see how to actually make this request in a moment.</a:t>
            </a:r>
          </a:p>
        </p:txBody>
      </p:sp>
    </p:spTree>
    <p:extLst>
      <p:ext uri="{BB962C8B-B14F-4D97-AF65-F5344CB8AC3E}">
        <p14:creationId xmlns:p14="http://schemas.microsoft.com/office/powerpoint/2010/main" val="382054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Structure of an HTTP Response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383272" y="1690062"/>
            <a:ext cx="9425456" cy="3477875"/>
          </a:xfrm>
          <a:prstGeom prst="rect">
            <a:avLst/>
          </a:prstGeom>
          <a:noFill/>
        </p:spPr>
        <p:txBody>
          <a:bodyPr wrap="square" rtlCol="0">
            <a:spAutoFit/>
          </a:bodyPr>
          <a:lstStyle/>
          <a:p>
            <a:pPr algn="just"/>
            <a:r>
              <a:rPr lang="fr-FR" sz="2000" noProof="1"/>
              <a:t>Like the request, the response from the server HTTP has several parts but we only need to worry about a few of these:</a:t>
            </a:r>
          </a:p>
          <a:p>
            <a:pPr algn="just"/>
            <a:endParaRPr lang="fr-FR" sz="2000" noProof="1"/>
          </a:p>
          <a:p>
            <a:pPr algn="just"/>
            <a:r>
              <a:rPr lang="fr-FR" sz="2000" noProof="1"/>
              <a:t>	</a:t>
            </a:r>
            <a:r>
              <a:rPr lang="fr-FR" sz="2000" b="1" noProof="1"/>
              <a:t>1. status</a:t>
            </a:r>
            <a:r>
              <a:rPr lang="fr-FR" sz="2000" noProof="1"/>
              <a:t>		an integer code giving the status of the response</a:t>
            </a:r>
          </a:p>
          <a:p>
            <a:pPr algn="just"/>
            <a:r>
              <a:rPr lang="fr-FR" sz="2000" noProof="1"/>
              <a:t>	</a:t>
            </a:r>
            <a:r>
              <a:rPr lang="fr-FR" sz="2000" b="1" noProof="1"/>
              <a:t>2. headers	</a:t>
            </a:r>
            <a:r>
              <a:rPr lang="fr-FR" sz="2000" noProof="1"/>
              <a:t>a set of name value pairs; some optional and some required</a:t>
            </a:r>
          </a:p>
          <a:p>
            <a:pPr algn="just"/>
            <a:r>
              <a:rPr lang="fr-FR" sz="2000" b="1" noProof="1"/>
              <a:t>			</a:t>
            </a:r>
            <a:r>
              <a:rPr lang="fr-FR" sz="2000" noProof="1"/>
              <a:t>we will use the fields "content-type" and date</a:t>
            </a:r>
            <a:endParaRPr lang="fr-FR" sz="2000" b="1" noProof="1"/>
          </a:p>
          <a:p>
            <a:pPr algn="just"/>
            <a:r>
              <a:rPr lang="fr-FR" sz="2000" noProof="1"/>
              <a:t>	</a:t>
            </a:r>
            <a:r>
              <a:rPr lang="fr-FR" sz="2000" b="1" noProof="1"/>
              <a:t>3. body </a:t>
            </a:r>
            <a:r>
              <a:rPr lang="fr-FR" sz="2000" noProof="1"/>
              <a:t>		this is the actual data as JSON, XML, text, etc.</a:t>
            </a:r>
          </a:p>
          <a:p>
            <a:pPr algn="just"/>
            <a:endParaRPr lang="fr-FR" sz="2000" b="1" noProof="1"/>
          </a:p>
          <a:p>
            <a:pPr algn="just"/>
            <a:r>
              <a:rPr lang="fr-FR" sz="2000" noProof="1"/>
              <a:t>There are a large number of status codes; we will mostly use helper functions to split them into good (we can assume the data is okay to use) and bad (we should stop and check before proceeding).</a:t>
            </a:r>
          </a:p>
        </p:txBody>
      </p:sp>
    </p:spTree>
    <p:extLst>
      <p:ext uri="{BB962C8B-B14F-4D97-AF65-F5344CB8AC3E}">
        <p14:creationId xmlns:p14="http://schemas.microsoft.com/office/powerpoint/2010/main" val="226686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HTTP Request in 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555958" y="1483233"/>
            <a:ext cx="9425456" cy="4093428"/>
          </a:xfrm>
          <a:prstGeom prst="rect">
            <a:avLst/>
          </a:prstGeom>
          <a:noFill/>
        </p:spPr>
        <p:txBody>
          <a:bodyPr wrap="square" rtlCol="0">
            <a:spAutoFit/>
          </a:bodyPr>
          <a:lstStyle/>
          <a:p>
            <a:pPr algn="just"/>
            <a:r>
              <a:rPr lang="fr-FR" sz="2000" noProof="1"/>
              <a:t>To make HTTP request in R, we will use the excellent package </a:t>
            </a:r>
            <a:r>
              <a:rPr lang="fr-FR" sz="2000" b="1" noProof="1"/>
              <a:t>httr. </a:t>
            </a:r>
            <a:r>
              <a:rPr lang="fr-FR" sz="2000" noProof="1"/>
              <a:t>All of the components of the HTTP request are collapsed into a string called a URL. We can create a request using the modify url function by starting with the protocol, authority, and path and adding query parameters:</a:t>
            </a:r>
          </a:p>
          <a:p>
            <a:pPr algn="just"/>
            <a:endParaRPr lang="fr-FR" sz="2000" noProof="1"/>
          </a:p>
          <a:p>
            <a:pPr algn="just"/>
            <a:r>
              <a:rPr lang="fr-FR" sz="2000" noProof="1">
                <a:solidFill>
                  <a:schemeClr val="accent4">
                    <a:lumMod val="75000"/>
                  </a:schemeClr>
                </a:solidFill>
              </a:rPr>
              <a:t>	url_str &lt;- modify_url("https://www.timeapi.io/api/Time/current/zone",</a:t>
            </a:r>
          </a:p>
          <a:p>
            <a:pPr algn="just"/>
            <a:r>
              <a:rPr lang="fr-FR" sz="2000" noProof="1">
                <a:solidFill>
                  <a:schemeClr val="accent4">
                    <a:lumMod val="75000"/>
                  </a:schemeClr>
                </a:solidFill>
              </a:rPr>
              <a:t>		                       query = list("timeZone" = "Europe/Amsterdam"))</a:t>
            </a:r>
          </a:p>
          <a:p>
            <a:pPr algn="just"/>
            <a:endParaRPr lang="fr-FR" sz="2000" b="1" noProof="1"/>
          </a:p>
          <a:p>
            <a:pPr algn="just"/>
            <a:r>
              <a:rPr lang="fr-FR" sz="2000" noProof="1"/>
              <a:t>Then, we can make a GET request to the server by using the function GET:</a:t>
            </a:r>
          </a:p>
          <a:p>
            <a:pPr algn="just"/>
            <a:endParaRPr lang="fr-FR" sz="2000" noProof="1"/>
          </a:p>
          <a:p>
            <a:pPr algn="just"/>
            <a:r>
              <a:rPr lang="fr-FR" sz="2000" noProof="1">
                <a:solidFill>
                  <a:schemeClr val="accent4">
                    <a:lumMod val="75000"/>
                  </a:schemeClr>
                </a:solidFill>
              </a:rPr>
              <a:t>	res &lt;- GET(url_str)</a:t>
            </a:r>
          </a:p>
          <a:p>
            <a:pPr algn="just"/>
            <a:r>
              <a:rPr lang="fr-FR" sz="2000" b="1" noProof="1"/>
              <a:t> </a:t>
            </a:r>
          </a:p>
          <a:p>
            <a:pPr algn="just"/>
            <a:r>
              <a:rPr lang="fr-FR" sz="2000" noProof="1"/>
              <a:t>The result is a special R object that contains all of the contents of the HTTP response.</a:t>
            </a:r>
          </a:p>
        </p:txBody>
      </p:sp>
    </p:spTree>
    <p:extLst>
      <p:ext uri="{BB962C8B-B14F-4D97-AF65-F5344CB8AC3E}">
        <p14:creationId xmlns:p14="http://schemas.microsoft.com/office/powerpoint/2010/main" val="271730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HTTP Response in 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037714" y="1116884"/>
            <a:ext cx="10544686" cy="5940088"/>
          </a:xfrm>
          <a:prstGeom prst="rect">
            <a:avLst/>
          </a:prstGeom>
          <a:noFill/>
        </p:spPr>
        <p:txBody>
          <a:bodyPr wrap="square" rtlCol="0">
            <a:spAutoFit/>
          </a:bodyPr>
          <a:lstStyle/>
          <a:p>
            <a:pPr algn="just"/>
            <a:r>
              <a:rPr lang="fr-FR" sz="2000" noProof="1"/>
              <a:t>We can get different parts of the response status and header information by using helper functions. Here are the helper functions that we will find most useful:</a:t>
            </a:r>
          </a:p>
          <a:p>
            <a:pPr algn="just"/>
            <a:endParaRPr lang="fr-FR" sz="2000" noProof="1"/>
          </a:p>
          <a:p>
            <a:pPr lvl="1" algn="just"/>
            <a:r>
              <a:rPr lang="fr-FR" sz="2000" noProof="1">
                <a:solidFill>
                  <a:schemeClr val="accent4">
                    <a:lumMod val="75000"/>
                  </a:schemeClr>
                </a:solidFill>
              </a:rPr>
              <a:t>&gt; </a:t>
            </a:r>
            <a:r>
              <a:rPr lang="fr-FR" sz="2000" b="1" noProof="1">
                <a:solidFill>
                  <a:schemeClr val="accent4">
                    <a:lumMod val="75000"/>
                  </a:schemeClr>
                </a:solidFill>
              </a:rPr>
              <a:t>http_type(res)</a:t>
            </a:r>
          </a:p>
          <a:p>
            <a:pPr lvl="1" algn="just"/>
            <a:r>
              <a:rPr lang="fr-FR" sz="2000" noProof="1">
                <a:solidFill>
                  <a:schemeClr val="accent4">
                    <a:lumMod val="75000"/>
                  </a:schemeClr>
                </a:solidFill>
              </a:rPr>
              <a:t>[1] "application/json"</a:t>
            </a:r>
          </a:p>
          <a:p>
            <a:pPr lvl="1" algn="just"/>
            <a:endParaRPr lang="fr-FR" sz="2000" noProof="1">
              <a:solidFill>
                <a:schemeClr val="accent4">
                  <a:lumMod val="75000"/>
                </a:schemeClr>
              </a:solidFill>
            </a:endParaRPr>
          </a:p>
          <a:p>
            <a:pPr lvl="1" algn="just"/>
            <a:r>
              <a:rPr lang="fr-FR" sz="2000" noProof="1">
                <a:solidFill>
                  <a:schemeClr val="accent4">
                    <a:lumMod val="75000"/>
                  </a:schemeClr>
                </a:solidFill>
              </a:rPr>
              <a:t>&gt; </a:t>
            </a:r>
            <a:r>
              <a:rPr lang="fr-FR" sz="2000" b="1" noProof="1">
                <a:solidFill>
                  <a:schemeClr val="accent4">
                    <a:lumMod val="75000"/>
                  </a:schemeClr>
                </a:solidFill>
              </a:rPr>
              <a:t>http_status(res)</a:t>
            </a:r>
          </a:p>
          <a:p>
            <a:pPr lvl="1" algn="just"/>
            <a:r>
              <a:rPr lang="fr-FR" sz="2000" noProof="1">
                <a:solidFill>
                  <a:schemeClr val="accent4">
                    <a:lumMod val="75000"/>
                  </a:schemeClr>
                </a:solidFill>
              </a:rPr>
              <a:t>$category</a:t>
            </a:r>
          </a:p>
          <a:p>
            <a:pPr lvl="1" algn="just"/>
            <a:r>
              <a:rPr lang="fr-FR" sz="2000" noProof="1">
                <a:solidFill>
                  <a:schemeClr val="accent4">
                    <a:lumMod val="75000"/>
                  </a:schemeClr>
                </a:solidFill>
              </a:rPr>
              <a:t>[1] "Success"</a:t>
            </a:r>
          </a:p>
          <a:p>
            <a:pPr lvl="1" algn="just"/>
            <a:endParaRPr lang="fr-FR" sz="2000" noProof="1">
              <a:solidFill>
                <a:schemeClr val="accent4">
                  <a:lumMod val="75000"/>
                </a:schemeClr>
              </a:solidFill>
            </a:endParaRPr>
          </a:p>
          <a:p>
            <a:pPr lvl="1" algn="just"/>
            <a:r>
              <a:rPr lang="fr-FR" sz="2000" noProof="1">
                <a:solidFill>
                  <a:schemeClr val="accent4">
                    <a:lumMod val="75000"/>
                  </a:schemeClr>
                </a:solidFill>
              </a:rPr>
              <a:t>$reason</a:t>
            </a:r>
          </a:p>
          <a:p>
            <a:pPr lvl="1" algn="just"/>
            <a:r>
              <a:rPr lang="fr-FR" sz="2000" noProof="1">
                <a:solidFill>
                  <a:schemeClr val="accent4">
                    <a:lumMod val="75000"/>
                  </a:schemeClr>
                </a:solidFill>
              </a:rPr>
              <a:t>[1] "OK"</a:t>
            </a:r>
          </a:p>
          <a:p>
            <a:pPr lvl="1" algn="just"/>
            <a:endParaRPr lang="fr-FR" sz="2000" noProof="1">
              <a:solidFill>
                <a:schemeClr val="accent4">
                  <a:lumMod val="75000"/>
                </a:schemeClr>
              </a:solidFill>
            </a:endParaRPr>
          </a:p>
          <a:p>
            <a:pPr lvl="1" algn="just"/>
            <a:r>
              <a:rPr lang="fr-FR" sz="2000" noProof="1">
                <a:solidFill>
                  <a:schemeClr val="accent4">
                    <a:lumMod val="75000"/>
                  </a:schemeClr>
                </a:solidFill>
              </a:rPr>
              <a:t>$message</a:t>
            </a:r>
          </a:p>
          <a:p>
            <a:pPr lvl="1" algn="just"/>
            <a:r>
              <a:rPr lang="fr-FR" sz="2000" noProof="1">
                <a:solidFill>
                  <a:schemeClr val="accent4">
                    <a:lumMod val="75000"/>
                  </a:schemeClr>
                </a:solidFill>
              </a:rPr>
              <a:t>[1] "Success: (200) OK »</a:t>
            </a:r>
          </a:p>
          <a:p>
            <a:pPr lvl="1" algn="just"/>
            <a:endParaRPr lang="fr-FR" sz="2000" noProof="1">
              <a:solidFill>
                <a:schemeClr val="accent4">
                  <a:lumMod val="75000"/>
                </a:schemeClr>
              </a:solidFill>
            </a:endParaRPr>
          </a:p>
          <a:p>
            <a:pPr lvl="1" algn="just"/>
            <a:r>
              <a:rPr lang="fr-FR" sz="2000" noProof="1">
                <a:solidFill>
                  <a:schemeClr val="accent4">
                    <a:lumMod val="75000"/>
                  </a:schemeClr>
                </a:solidFill>
              </a:rPr>
              <a:t>&gt; </a:t>
            </a:r>
            <a:r>
              <a:rPr lang="fr-FR" sz="2000" b="1" noProof="1">
                <a:solidFill>
                  <a:schemeClr val="accent4">
                    <a:lumMod val="75000"/>
                  </a:schemeClr>
                </a:solidFill>
              </a:rPr>
              <a:t>stop_for_status(res)      # does nothing if the request succeeds </a:t>
            </a:r>
          </a:p>
          <a:p>
            <a:pPr algn="just"/>
            <a:endParaRPr lang="fr-FR" sz="2000" noProof="1"/>
          </a:p>
          <a:p>
            <a:pPr algn="just"/>
            <a:endParaRPr lang="fr-FR" sz="2000" noProof="1"/>
          </a:p>
        </p:txBody>
      </p:sp>
    </p:spTree>
    <p:extLst>
      <p:ext uri="{BB962C8B-B14F-4D97-AF65-F5344CB8AC3E}">
        <p14:creationId xmlns:p14="http://schemas.microsoft.com/office/powerpoint/2010/main" val="160345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HTTP Response in 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037714" y="1116884"/>
            <a:ext cx="10544686" cy="5324535"/>
          </a:xfrm>
          <a:prstGeom prst="rect">
            <a:avLst/>
          </a:prstGeom>
          <a:noFill/>
        </p:spPr>
        <p:txBody>
          <a:bodyPr wrap="square" rtlCol="0">
            <a:spAutoFit/>
          </a:bodyPr>
          <a:lstStyle/>
          <a:p>
            <a:pPr algn="just"/>
            <a:r>
              <a:rPr lang="fr-FR" sz="2000" noProof="1"/>
              <a:t>To get the actual content, we need to use the function content(), which can return the response in a variety of formats:</a:t>
            </a:r>
          </a:p>
          <a:p>
            <a:pPr algn="just"/>
            <a:endParaRPr lang="fr-FR" sz="2000" noProof="1"/>
          </a:p>
          <a:p>
            <a:pPr lvl="1" algn="just"/>
            <a:r>
              <a:rPr lang="fr-FR" sz="2000" noProof="1">
                <a:solidFill>
                  <a:schemeClr val="accent4">
                    <a:lumMod val="75000"/>
                  </a:schemeClr>
                </a:solidFill>
              </a:rPr>
              <a:t>&gt; </a:t>
            </a:r>
            <a:r>
              <a:rPr lang="fr-FR" sz="2000" b="1" noProof="1">
                <a:solidFill>
                  <a:schemeClr val="accent4">
                    <a:lumMod val="75000"/>
                  </a:schemeClr>
                </a:solidFill>
              </a:rPr>
              <a:t>content(res, type = "text", encoding = "utf-8")</a:t>
            </a:r>
          </a:p>
          <a:p>
            <a:pPr lvl="1" algn="just"/>
            <a:r>
              <a:rPr lang="fr-FR" sz="2000" noProof="1">
                <a:solidFill>
                  <a:schemeClr val="accent4">
                    <a:lumMod val="75000"/>
                  </a:schemeClr>
                </a:solidFill>
              </a:rPr>
              <a:t>[1] "{\"year\":2021,\"month\":10,\"day\":2,\"hour\":2,\"minute\":52,\"seconds\":53,\"milliSeconds\":302,\"dateTime\":\"2021-10-02T02:52:53.3025582\",\"date\":\"10/02/2021\",\"time\":\"02:52\",\"timeZone\":\"Europe/Amsterdam\",\"dayOfWeek\":\"Saturday\",\"dstActive\":true} »</a:t>
            </a:r>
          </a:p>
          <a:p>
            <a:pPr algn="just"/>
            <a:endParaRPr lang="fr-FR" sz="2000" noProof="1">
              <a:solidFill>
                <a:schemeClr val="accent4">
                  <a:lumMod val="75000"/>
                </a:schemeClr>
              </a:solidFill>
            </a:endParaRPr>
          </a:p>
          <a:p>
            <a:pPr algn="just"/>
            <a:r>
              <a:rPr lang="fr-FR" sz="2000" noProof="1"/>
              <a:t>The data here is a text string. We can parse it using the type  "application/json":</a:t>
            </a:r>
          </a:p>
          <a:p>
            <a:pPr algn="just"/>
            <a:endParaRPr lang="fr-FR" sz="2000" noProof="1">
              <a:solidFill>
                <a:schemeClr val="accent4">
                  <a:lumMod val="75000"/>
                </a:schemeClr>
              </a:solidFill>
            </a:endParaRPr>
          </a:p>
          <a:p>
            <a:pPr lvl="1" algn="just"/>
            <a:r>
              <a:rPr lang="fr-FR" sz="2000" noProof="1">
                <a:solidFill>
                  <a:schemeClr val="accent4">
                    <a:lumMod val="75000"/>
                  </a:schemeClr>
                </a:solidFill>
              </a:rPr>
              <a:t>&gt; </a:t>
            </a:r>
            <a:r>
              <a:rPr lang="fr-FR" sz="2000" b="1" noProof="1">
                <a:solidFill>
                  <a:schemeClr val="accent4">
                    <a:lumMod val="75000"/>
                  </a:schemeClr>
                </a:solidFill>
              </a:rPr>
              <a:t>content(res, type = "application/json")</a:t>
            </a:r>
          </a:p>
          <a:p>
            <a:pPr lvl="1" algn="just"/>
            <a:r>
              <a:rPr lang="fr-FR" sz="2000" noProof="1">
                <a:solidFill>
                  <a:schemeClr val="accent4">
                    <a:lumMod val="75000"/>
                  </a:schemeClr>
                </a:solidFill>
              </a:rPr>
              <a:t>$year</a:t>
            </a:r>
          </a:p>
          <a:p>
            <a:pPr lvl="1" algn="just"/>
            <a:r>
              <a:rPr lang="fr-FR" sz="2000" noProof="1">
                <a:solidFill>
                  <a:schemeClr val="accent4">
                    <a:lumMod val="75000"/>
                  </a:schemeClr>
                </a:solidFill>
              </a:rPr>
              <a:t>[1] 2021</a:t>
            </a:r>
          </a:p>
          <a:p>
            <a:pPr lvl="1" algn="just"/>
            <a:endParaRPr lang="fr-FR" sz="2000" noProof="1">
              <a:solidFill>
                <a:schemeClr val="accent4">
                  <a:lumMod val="75000"/>
                </a:schemeClr>
              </a:solidFill>
            </a:endParaRPr>
          </a:p>
          <a:p>
            <a:pPr lvl="1" algn="just"/>
            <a:r>
              <a:rPr lang="fr-FR" sz="2000" noProof="1">
                <a:solidFill>
                  <a:schemeClr val="accent4">
                    <a:lumMod val="75000"/>
                  </a:schemeClr>
                </a:solidFill>
              </a:rPr>
              <a:t>[truncated]</a:t>
            </a:r>
          </a:p>
        </p:txBody>
      </p:sp>
    </p:spTree>
    <p:extLst>
      <p:ext uri="{BB962C8B-B14F-4D97-AF65-F5344CB8AC3E}">
        <p14:creationId xmlns:p14="http://schemas.microsoft.com/office/powerpoint/2010/main" val="420773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Caching HTTP Requests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037714" y="1116884"/>
            <a:ext cx="10544686" cy="5016758"/>
          </a:xfrm>
          <a:prstGeom prst="rect">
            <a:avLst/>
          </a:prstGeom>
          <a:noFill/>
        </p:spPr>
        <p:txBody>
          <a:bodyPr wrap="square" rtlCol="0">
            <a:spAutoFit/>
          </a:bodyPr>
          <a:lstStyle/>
          <a:p>
            <a:pPr algn="just"/>
            <a:r>
              <a:rPr lang="fr-FR" sz="2000" noProof="1"/>
              <a:t>Making HTTP requests can be relatively slow and many servers will block and throttle you when making a large number of requests. For this reason, it can be useful to cache the results of the requests. I made a small helper function to do this in R:</a:t>
            </a:r>
          </a:p>
          <a:p>
            <a:pPr algn="just"/>
            <a:endParaRPr lang="fr-FR" sz="2000" noProof="1">
              <a:solidFill>
                <a:schemeClr val="accent4">
                  <a:lumMod val="75000"/>
                </a:schemeClr>
              </a:solidFill>
            </a:endParaRPr>
          </a:p>
          <a:p>
            <a:pPr algn="just"/>
            <a:r>
              <a:rPr lang="fr-FR" sz="2000" noProof="1">
                <a:solidFill>
                  <a:schemeClr val="accent4">
                    <a:lumMod val="75000"/>
                  </a:schemeClr>
                </a:solidFill>
              </a:rPr>
              <a:t>	res &lt;- http_cache_get(url_str, cache_dir = "my_cache")</a:t>
            </a:r>
          </a:p>
          <a:p>
            <a:pPr algn="just"/>
            <a:endParaRPr lang="fr-FR" sz="2000" noProof="1">
              <a:solidFill>
                <a:schemeClr val="accent4">
                  <a:lumMod val="75000"/>
                </a:schemeClr>
              </a:solidFill>
            </a:endParaRPr>
          </a:p>
          <a:p>
            <a:pPr algn="just"/>
            <a:r>
              <a:rPr lang="fr-FR" sz="2000" noProof="1"/>
              <a:t>The object res contains a HTTP request object, loaded locally if it has already been accessed and grabbed from the server otherwise.</a:t>
            </a:r>
          </a:p>
          <a:p>
            <a:pPr algn="just"/>
            <a:endParaRPr lang="fr-FR" sz="2000" noProof="1"/>
          </a:p>
          <a:p>
            <a:pPr algn="just"/>
            <a:r>
              <a:rPr lang="fr-FR" sz="2000" noProof="1"/>
              <a:t>Of course, sometimes you may want to refresh the cache with new data. To do that, you can use the helper function:</a:t>
            </a:r>
          </a:p>
          <a:p>
            <a:pPr algn="just"/>
            <a:endParaRPr lang="fr-FR" sz="2000" noProof="1"/>
          </a:p>
          <a:p>
            <a:pPr algn="just"/>
            <a:r>
              <a:rPr lang="fr-FR" sz="2000" noProof="1">
                <a:solidFill>
                  <a:schemeClr val="accent4">
                    <a:lumMod val="75000"/>
                  </a:schemeClr>
                </a:solidFill>
              </a:rPr>
              <a:t>	http_cache_clear(cache_dir = "my_cache")</a:t>
            </a:r>
          </a:p>
          <a:p>
            <a:pPr algn="just"/>
            <a:endParaRPr lang="fr-FR" sz="2000" noProof="1"/>
          </a:p>
          <a:p>
            <a:pPr algn="just"/>
            <a:r>
              <a:rPr lang="fr-FR" sz="2000" noProof="1"/>
              <a:t>These functions are in the file </a:t>
            </a:r>
            <a:r>
              <a:rPr lang="fr-FR" sz="2000" b="1" noProof="1"/>
              <a:t>cache.R </a:t>
            </a:r>
            <a:r>
              <a:rPr lang="fr-FR" sz="2000" noProof="1"/>
              <a:t>that you will download today. If you are a CS student, you may enjoy seeing how it is built.</a:t>
            </a:r>
          </a:p>
        </p:txBody>
      </p:sp>
    </p:spTree>
    <p:extLst>
      <p:ext uri="{BB962C8B-B14F-4D97-AF65-F5344CB8AC3E}">
        <p14:creationId xmlns:p14="http://schemas.microsoft.com/office/powerpoint/2010/main" val="15488138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1249</Words>
  <Application>Microsoft Macintosh PowerPoint</Application>
  <PresentationFormat>Grand écran</PresentationFormat>
  <Paragraphs>105</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22</cp:revision>
  <dcterms:created xsi:type="dcterms:W3CDTF">2021-04-28T17:57:29Z</dcterms:created>
  <dcterms:modified xsi:type="dcterms:W3CDTF">2021-10-02T01:26:48Z</dcterms:modified>
</cp:coreProperties>
</file>