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Marking Definiteness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E554D7DB-AF33-9774-A7E7-C13B28F4EA3C}"/>
              </a:ext>
            </a:extLst>
          </p:cNvPr>
          <p:cNvSpPr txBox="1"/>
          <p:nvPr/>
        </p:nvSpPr>
        <p:spPr>
          <a:xfrm>
            <a:off x="1245472" y="1027642"/>
            <a:ext cx="939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A semantic feature of noun phrases indicating whether a referent is identifiable or not within a given context. </a:t>
            </a:r>
          </a:p>
        </p:txBody>
      </p:sp>
      <p:sp>
        <p:nvSpPr>
          <p:cNvPr id="4" name="ZoneTexte 71">
            <a:extLst>
              <a:ext uri="{FF2B5EF4-FFF2-40B4-BE49-F238E27FC236}">
                <a16:creationId xmlns:a16="http://schemas.microsoft.com/office/drawing/2014/main" id="{71158708-E763-CA10-2EF6-3CEED46677CE}"/>
              </a:ext>
            </a:extLst>
          </p:cNvPr>
          <p:cNvSpPr txBox="1"/>
          <p:nvPr/>
        </p:nvSpPr>
        <p:spPr>
          <a:xfrm>
            <a:off x="1245472" y="2089571"/>
            <a:ext cx="9390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In English, definite NPs generally consist of one of the following:</a:t>
            </a:r>
          </a:p>
          <a:p>
            <a:endParaRPr lang="fr-FR" sz="2400" noProof="1"/>
          </a:p>
          <a:p>
            <a:r>
              <a:rPr lang="fr-FR" sz="2400" noProof="1"/>
              <a:t>	– a proper noun</a:t>
            </a:r>
          </a:p>
          <a:p>
            <a:r>
              <a:rPr lang="fr-FR" sz="2400" noProof="1"/>
              <a:t>	– a pronoun</a:t>
            </a:r>
          </a:p>
          <a:p>
            <a:r>
              <a:rPr lang="fr-FR" sz="2400" noProof="1"/>
              <a:t>	– a demonstrative (this, that, these, those)</a:t>
            </a:r>
          </a:p>
          <a:p>
            <a:r>
              <a:rPr lang="fr-FR" sz="2400" noProof="1"/>
              <a:t>	– a generic NP starting with the the definite article (</a:t>
            </a:r>
            <a:r>
              <a:rPr lang="fr-FR" sz="2400" i="1" noProof="1"/>
              <a:t>the</a:t>
            </a:r>
            <a:r>
              <a:rPr lang="fr-FR" sz="2400" noProof="1"/>
              <a:t>)</a:t>
            </a:r>
          </a:p>
          <a:p>
            <a:r>
              <a:rPr lang="fr-FR" sz="2400" noProof="1"/>
              <a:t>	– a possessive NP</a:t>
            </a:r>
          </a:p>
          <a:p>
            <a:r>
              <a:rPr lang="fr-FR" sz="2400" noProof="1"/>
              <a:t>	– a NP with an exhaustive quantifier </a:t>
            </a:r>
            <a:r>
              <a:rPr lang="fr-FR" sz="2400" i="1" noProof="1"/>
              <a:t>(</a:t>
            </a:r>
            <a:r>
              <a:rPr lang="fr-FR" sz="2400" noProof="1"/>
              <a:t>i.e., </a:t>
            </a:r>
            <a:r>
              <a:rPr lang="fr-FR" sz="2400" i="1" noProof="1"/>
              <a:t>every, all)</a:t>
            </a:r>
          </a:p>
          <a:p>
            <a:endParaRPr lang="fr-FR" sz="2400" i="1" noProof="1"/>
          </a:p>
          <a:p>
            <a:r>
              <a:rPr lang="fr-FR" sz="2400" noProof="1"/>
              <a:t>More difficult is determining what it means for a NP to be definite, and why the definite form has been choosen for a particular context. </a:t>
            </a:r>
          </a:p>
        </p:txBody>
      </p:sp>
    </p:spTree>
    <p:extLst>
      <p:ext uri="{BB962C8B-B14F-4D97-AF65-F5344CB8AC3E}">
        <p14:creationId xmlns:p14="http://schemas.microsoft.com/office/powerpoint/2010/main" val="9533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850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Factors for Definiteness of NPs</a:t>
            </a:r>
            <a:endParaRPr lang="fr-FR" sz="4800" u="sng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2" name="ZoneTexte 71">
            <a:extLst>
              <a:ext uri="{FF2B5EF4-FFF2-40B4-BE49-F238E27FC236}">
                <a16:creationId xmlns:a16="http://schemas.microsoft.com/office/drawing/2014/main" id="{E554D7DB-AF33-9774-A7E7-C13B28F4EA3C}"/>
              </a:ext>
            </a:extLst>
          </p:cNvPr>
          <p:cNvSpPr txBox="1"/>
          <p:nvPr/>
        </p:nvSpPr>
        <p:spPr>
          <a:xfrm>
            <a:off x="1001358" y="1720840"/>
            <a:ext cx="105681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A prototypical definite NP has the following characteristics:</a:t>
            </a:r>
          </a:p>
          <a:p>
            <a:endParaRPr lang="fr-FR" sz="2400" noProof="1"/>
          </a:p>
          <a:p>
            <a:r>
              <a:rPr lang="fr-FR" sz="2400" noProof="1"/>
              <a:t>	– </a:t>
            </a:r>
            <a:r>
              <a:rPr lang="fr-FR" sz="2400" b="1" noProof="1"/>
              <a:t>unique 		</a:t>
            </a:r>
            <a:r>
              <a:rPr lang="fr-FR" sz="2400" noProof="1"/>
              <a:t>the referent is uniquely determined</a:t>
            </a:r>
          </a:p>
          <a:p>
            <a:r>
              <a:rPr lang="fr-FR" sz="2400" noProof="1"/>
              <a:t>	– </a:t>
            </a:r>
            <a:r>
              <a:rPr lang="fr-FR" sz="2400" b="1" noProof="1"/>
              <a:t>familiar 		</a:t>
            </a:r>
            <a:r>
              <a:rPr lang="fr-FR" sz="2400" noProof="1"/>
              <a:t>the referent is known given the context</a:t>
            </a:r>
          </a:p>
          <a:p>
            <a:r>
              <a:rPr lang="fr-FR" sz="2400" noProof="1"/>
              <a:t>	– ‘</a:t>
            </a:r>
            <a:r>
              <a:rPr lang="fr-FR" sz="2400" b="1" noProof="1"/>
              <a:t>individuable’</a:t>
            </a:r>
            <a:r>
              <a:rPr lang="fr-FR" sz="2400" noProof="1"/>
              <a:t> 	within the discourse model, the referent must be</a:t>
            </a:r>
          </a:p>
          <a:p>
            <a:r>
              <a:rPr lang="fr-FR" sz="2400" b="1" noProof="1"/>
              <a:t>				</a:t>
            </a:r>
            <a:r>
              <a:rPr lang="fr-FR" sz="2400" noProof="1"/>
              <a:t>either able to locate an individual entity or else there</a:t>
            </a:r>
          </a:p>
          <a:p>
            <a:r>
              <a:rPr lang="fr-FR" sz="2400" b="1" noProof="1"/>
              <a:t>				</a:t>
            </a:r>
            <a:r>
              <a:rPr lang="fr-FR" sz="2400" noProof="1"/>
              <a:t>no relevant basis for determining it</a:t>
            </a:r>
          </a:p>
          <a:p>
            <a:endParaRPr lang="fr-FR" sz="2400" b="1" noProof="1"/>
          </a:p>
          <a:p>
            <a:r>
              <a:rPr lang="fr-FR" sz="2400" noProof="1"/>
              <a:t>While uniqueness is sufficent, it is not nessisary for definiteness. Counterexamples can be found for every other factor.</a:t>
            </a:r>
          </a:p>
        </p:txBody>
      </p:sp>
    </p:spTree>
    <p:extLst>
      <p:ext uri="{BB962C8B-B14F-4D97-AF65-F5344CB8AC3E}">
        <p14:creationId xmlns:p14="http://schemas.microsoft.com/office/powerpoint/2010/main" val="3793582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223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54</cp:revision>
  <cp:lastPrinted>2022-10-18T19:40:46Z</cp:lastPrinted>
  <dcterms:created xsi:type="dcterms:W3CDTF">2021-04-28T17:57:29Z</dcterms:created>
  <dcterms:modified xsi:type="dcterms:W3CDTF">2022-10-25T18:59:21Z</dcterms:modified>
</cp:coreProperties>
</file>