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Deixis</a:t>
            </a:r>
            <a:r>
              <a:rPr lang="fr-FR" sz="4800" b="1" noProof="1"/>
              <a:t> </a:t>
            </a:r>
            <a:r>
              <a:rPr lang="fr-FR" sz="4800" noProof="1"/>
              <a:t>(/daɪksɪs/)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AEE56A58-B799-539C-7755-79635B994B0B}"/>
              </a:ext>
            </a:extLst>
          </p:cNvPr>
          <p:cNvSpPr txBox="1"/>
          <p:nvPr/>
        </p:nvSpPr>
        <p:spPr>
          <a:xfrm>
            <a:off x="1145951" y="2058715"/>
            <a:ext cx="885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Personal</a:t>
            </a:r>
          </a:p>
          <a:p>
            <a:endParaRPr lang="fr-FR" sz="2400" b="1" noProof="1"/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9271F28D-859E-0BC0-D45A-2DA8E4E1E8C3}"/>
              </a:ext>
            </a:extLst>
          </p:cNvPr>
          <p:cNvSpPr txBox="1"/>
          <p:nvPr/>
        </p:nvSpPr>
        <p:spPr>
          <a:xfrm>
            <a:off x="4409414" y="2228352"/>
            <a:ext cx="351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am happy to see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7D809A80-C9CF-07AE-46B1-6F384098CF2F}"/>
              </a:ext>
            </a:extLst>
          </p:cNvPr>
          <p:cNvSpPr txBox="1"/>
          <p:nvPr/>
        </p:nvSpPr>
        <p:spPr>
          <a:xfrm>
            <a:off x="1145951" y="3013662"/>
            <a:ext cx="885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Spatial</a:t>
            </a:r>
          </a:p>
          <a:p>
            <a:endParaRPr lang="fr-FR" sz="2400" b="1" noProof="1"/>
          </a:p>
        </p:txBody>
      </p:sp>
      <p:sp>
        <p:nvSpPr>
          <p:cNvPr id="6" name="ZoneTexte 71">
            <a:extLst>
              <a:ext uri="{FF2B5EF4-FFF2-40B4-BE49-F238E27FC236}">
                <a16:creationId xmlns:a16="http://schemas.microsoft.com/office/drawing/2014/main" id="{D4926CE3-251F-0E46-DB52-6CFC4C9C93A1}"/>
              </a:ext>
            </a:extLst>
          </p:cNvPr>
          <p:cNvSpPr txBox="1"/>
          <p:nvPr/>
        </p:nvSpPr>
        <p:spPr>
          <a:xfrm>
            <a:off x="4409413" y="3183299"/>
            <a:ext cx="67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line starts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here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. The line starts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there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ZoneTexte 71">
            <a:extLst>
              <a:ext uri="{FF2B5EF4-FFF2-40B4-BE49-F238E27FC236}">
                <a16:creationId xmlns:a16="http://schemas.microsoft.com/office/drawing/2014/main" id="{208F8F61-1D76-5158-562D-1917E4B0AE16}"/>
              </a:ext>
            </a:extLst>
          </p:cNvPr>
          <p:cNvSpPr txBox="1"/>
          <p:nvPr/>
        </p:nvSpPr>
        <p:spPr>
          <a:xfrm>
            <a:off x="1145950" y="4075044"/>
            <a:ext cx="885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Temporal</a:t>
            </a:r>
          </a:p>
          <a:p>
            <a:endParaRPr lang="fr-FR" sz="2400" b="1" noProof="1"/>
          </a:p>
        </p:txBody>
      </p:sp>
      <p:sp>
        <p:nvSpPr>
          <p:cNvPr id="8" name="ZoneTexte 71">
            <a:extLst>
              <a:ext uri="{FF2B5EF4-FFF2-40B4-BE49-F238E27FC236}">
                <a16:creationId xmlns:a16="http://schemas.microsoft.com/office/drawing/2014/main" id="{7B5E848F-5F6A-18B0-E723-3B8A8DA6F514}"/>
              </a:ext>
            </a:extLst>
          </p:cNvPr>
          <p:cNvSpPr txBox="1"/>
          <p:nvPr/>
        </p:nvSpPr>
        <p:spPr>
          <a:xfrm>
            <a:off x="4409412" y="4241011"/>
            <a:ext cx="67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apple-picking season started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yesterday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9" name="ZoneTexte 71">
            <a:extLst>
              <a:ext uri="{FF2B5EF4-FFF2-40B4-BE49-F238E27FC236}">
                <a16:creationId xmlns:a16="http://schemas.microsoft.com/office/drawing/2014/main" id="{B5C20884-0D96-8F6B-6D2E-7FD4D77D5025}"/>
              </a:ext>
            </a:extLst>
          </p:cNvPr>
          <p:cNvSpPr txBox="1"/>
          <p:nvPr/>
        </p:nvSpPr>
        <p:spPr>
          <a:xfrm>
            <a:off x="1145950" y="5028257"/>
            <a:ext cx="885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Discursive (debated)</a:t>
            </a:r>
          </a:p>
          <a:p>
            <a:endParaRPr lang="fr-FR" sz="2400" b="1" noProof="1"/>
          </a:p>
        </p:txBody>
      </p:sp>
      <p:sp>
        <p:nvSpPr>
          <p:cNvPr id="10" name="ZoneTexte 71">
            <a:extLst>
              <a:ext uri="{FF2B5EF4-FFF2-40B4-BE49-F238E27FC236}">
                <a16:creationId xmlns:a16="http://schemas.microsoft.com/office/drawing/2014/main" id="{1C7D84FA-E193-F8E2-03E6-107888F96FDC}"/>
              </a:ext>
            </a:extLst>
          </p:cNvPr>
          <p:cNvSpPr txBox="1"/>
          <p:nvPr/>
        </p:nvSpPr>
        <p:spPr>
          <a:xfrm>
            <a:off x="4409411" y="5430657"/>
            <a:ext cx="67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was the funniest story I have ever heard.</a:t>
            </a:r>
          </a:p>
        </p:txBody>
      </p:sp>
      <p:sp>
        <p:nvSpPr>
          <p:cNvPr id="11" name="ZoneTexte 71">
            <a:extLst>
              <a:ext uri="{FF2B5EF4-FFF2-40B4-BE49-F238E27FC236}">
                <a16:creationId xmlns:a16="http://schemas.microsoft.com/office/drawing/2014/main" id="{07EDF505-8825-2BDA-DE42-49EA595B0A12}"/>
              </a:ext>
            </a:extLst>
          </p:cNvPr>
          <p:cNvSpPr txBox="1"/>
          <p:nvPr/>
        </p:nvSpPr>
        <p:spPr>
          <a:xfrm>
            <a:off x="4533694" y="797638"/>
            <a:ext cx="73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 reference whose </a:t>
            </a:r>
            <a:r>
              <a:rPr lang="fr-FR" sz="2400" b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semantic sense is fixed </a:t>
            </a:r>
            <a:r>
              <a:rPr lang="fr-FR" sz="2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but the </a:t>
            </a:r>
            <a:r>
              <a:rPr lang="fr-FR" sz="2400" b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referent depends on the context </a:t>
            </a:r>
            <a:r>
              <a:rPr lang="fr-FR" sz="2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in which the discourse occurs.</a:t>
            </a:r>
          </a:p>
        </p:txBody>
      </p:sp>
    </p:spTree>
    <p:extLst>
      <p:ext uri="{BB962C8B-B14F-4D97-AF65-F5344CB8AC3E}">
        <p14:creationId xmlns:p14="http://schemas.microsoft.com/office/powerpoint/2010/main" val="242919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Anaphora</a:t>
            </a:r>
            <a:r>
              <a:rPr lang="fr-FR" sz="4800" b="1" noProof="1"/>
              <a:t> </a:t>
            </a:r>
            <a:r>
              <a:rPr lang="fr-FR" sz="4800" noProof="1"/>
              <a:t>(/əˈnæfərə/)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AEE56A58-B799-539C-7755-79635B994B0B}"/>
              </a:ext>
            </a:extLst>
          </p:cNvPr>
          <p:cNvSpPr txBox="1"/>
          <p:nvPr/>
        </p:nvSpPr>
        <p:spPr>
          <a:xfrm>
            <a:off x="4477403" y="3593198"/>
            <a:ext cx="232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anaphor</a:t>
            </a:r>
          </a:p>
        </p:txBody>
      </p:sp>
      <p:sp>
        <p:nvSpPr>
          <p:cNvPr id="11" name="ZoneTexte 71">
            <a:extLst>
              <a:ext uri="{FF2B5EF4-FFF2-40B4-BE49-F238E27FC236}">
                <a16:creationId xmlns:a16="http://schemas.microsoft.com/office/drawing/2014/main" id="{07EDF505-8825-2BDA-DE42-49EA595B0A12}"/>
              </a:ext>
            </a:extLst>
          </p:cNvPr>
          <p:cNvSpPr txBox="1"/>
          <p:nvPr/>
        </p:nvSpPr>
        <p:spPr>
          <a:xfrm>
            <a:off x="4099032" y="1075080"/>
            <a:ext cx="763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 reference whose interpretation depends on the surrounding context of the discourse itself.</a:t>
            </a:r>
          </a:p>
        </p:txBody>
      </p:sp>
      <p:sp>
        <p:nvSpPr>
          <p:cNvPr id="4" name="ZoneTexte 71">
            <a:extLst>
              <a:ext uri="{FF2B5EF4-FFF2-40B4-BE49-F238E27FC236}">
                <a16:creationId xmlns:a16="http://schemas.microsoft.com/office/drawing/2014/main" id="{4818F8E7-22A8-5DFA-9BB7-4164E6E1F056}"/>
              </a:ext>
            </a:extLst>
          </p:cNvPr>
          <p:cNvSpPr txBox="1"/>
          <p:nvPr/>
        </p:nvSpPr>
        <p:spPr>
          <a:xfrm>
            <a:off x="4477402" y="4331131"/>
            <a:ext cx="232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cataphor</a:t>
            </a:r>
          </a:p>
        </p:txBody>
      </p:sp>
      <p:sp>
        <p:nvSpPr>
          <p:cNvPr id="12" name="ZoneTexte 71">
            <a:extLst>
              <a:ext uri="{FF2B5EF4-FFF2-40B4-BE49-F238E27FC236}">
                <a16:creationId xmlns:a16="http://schemas.microsoft.com/office/drawing/2014/main" id="{CCE1ACBE-9C0A-C47C-9750-73AB2C8FF19C}"/>
              </a:ext>
            </a:extLst>
          </p:cNvPr>
          <p:cNvSpPr txBox="1"/>
          <p:nvPr/>
        </p:nvSpPr>
        <p:spPr>
          <a:xfrm>
            <a:off x="1644865" y="3593197"/>
            <a:ext cx="232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antecedent</a:t>
            </a:r>
          </a:p>
        </p:txBody>
      </p:sp>
      <p:sp>
        <p:nvSpPr>
          <p:cNvPr id="13" name="ZoneTexte 71">
            <a:extLst>
              <a:ext uri="{FF2B5EF4-FFF2-40B4-BE49-F238E27FC236}">
                <a16:creationId xmlns:a16="http://schemas.microsoft.com/office/drawing/2014/main" id="{84D0DB42-BE0D-5BFB-D984-3E7D849415A2}"/>
              </a:ext>
            </a:extLst>
          </p:cNvPr>
          <p:cNvSpPr txBox="1"/>
          <p:nvPr/>
        </p:nvSpPr>
        <p:spPr>
          <a:xfrm>
            <a:off x="7508740" y="4354819"/>
            <a:ext cx="232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postcedent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354F51-4FF2-78C7-5FFE-812E0CC8F79B}"/>
              </a:ext>
            </a:extLst>
          </p:cNvPr>
          <p:cNvCxnSpPr>
            <a:cxnSpLocks/>
          </p:cNvCxnSpPr>
          <p:nvPr/>
        </p:nvCxnSpPr>
        <p:spPr>
          <a:xfrm flipH="1">
            <a:off x="3699640" y="3824029"/>
            <a:ext cx="11876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80CB45-800F-7599-5BAF-4ADE8F9B1859}"/>
              </a:ext>
            </a:extLst>
          </p:cNvPr>
          <p:cNvCxnSpPr>
            <a:cxnSpLocks/>
          </p:cNvCxnSpPr>
          <p:nvPr/>
        </p:nvCxnSpPr>
        <p:spPr>
          <a:xfrm>
            <a:off x="6474371" y="4581120"/>
            <a:ext cx="1187669" cy="9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71">
            <a:extLst>
              <a:ext uri="{FF2B5EF4-FFF2-40B4-BE49-F238E27FC236}">
                <a16:creationId xmlns:a16="http://schemas.microsoft.com/office/drawing/2014/main" id="{74124B1A-2308-4D60-9097-1A1FACAEABA5}"/>
              </a:ext>
            </a:extLst>
          </p:cNvPr>
          <p:cNvSpPr txBox="1"/>
          <p:nvPr/>
        </p:nvSpPr>
        <p:spPr>
          <a:xfrm>
            <a:off x="1571287" y="3033969"/>
            <a:ext cx="289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I saw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Sarah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yesterday. </a:t>
            </a:r>
          </a:p>
        </p:txBody>
      </p:sp>
      <p:sp>
        <p:nvSpPr>
          <p:cNvPr id="21" name="ZoneTexte 71">
            <a:extLst>
              <a:ext uri="{FF2B5EF4-FFF2-40B4-BE49-F238E27FC236}">
                <a16:creationId xmlns:a16="http://schemas.microsoft.com/office/drawing/2014/main" id="{2A463C64-9504-48B7-6787-A1170823201B}"/>
              </a:ext>
            </a:extLst>
          </p:cNvPr>
          <p:cNvSpPr txBox="1"/>
          <p:nvPr/>
        </p:nvSpPr>
        <p:spPr>
          <a:xfrm>
            <a:off x="5174173" y="3033969"/>
            <a:ext cx="5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She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told me she was sick this weekend.</a:t>
            </a:r>
          </a:p>
        </p:txBody>
      </p:sp>
      <p:sp>
        <p:nvSpPr>
          <p:cNvPr id="22" name="ZoneTexte 71">
            <a:extLst>
              <a:ext uri="{FF2B5EF4-FFF2-40B4-BE49-F238E27FC236}">
                <a16:creationId xmlns:a16="http://schemas.microsoft.com/office/drawing/2014/main" id="{A4A09026-25C3-EF7A-6DC5-FD1EECDFC39D}"/>
              </a:ext>
            </a:extLst>
          </p:cNvPr>
          <p:cNvSpPr txBox="1"/>
          <p:nvPr/>
        </p:nvSpPr>
        <p:spPr>
          <a:xfrm>
            <a:off x="4140468" y="4901478"/>
            <a:ext cx="807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Because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she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was cold,                 </a:t>
            </a:r>
            <a:r>
              <a:rPr lang="en-US" sz="2400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Sarah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put on a jacket.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A888DA20-90DF-54A6-DE51-FBFED83E0E53}"/>
              </a:ext>
            </a:extLst>
          </p:cNvPr>
          <p:cNvSpPr/>
          <p:nvPr/>
        </p:nvSpPr>
        <p:spPr>
          <a:xfrm flipH="1">
            <a:off x="2563916" y="2398815"/>
            <a:ext cx="3153103" cy="613517"/>
          </a:xfrm>
          <a:prstGeom prst="uturnArrow">
            <a:avLst>
              <a:gd name="adj1" fmla="val 7344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B8F9C34D-0F00-BC38-FEF4-73CB5FE1DFEE}"/>
              </a:ext>
            </a:extLst>
          </p:cNvPr>
          <p:cNvSpPr/>
          <p:nvPr/>
        </p:nvSpPr>
        <p:spPr>
          <a:xfrm rot="10800000" flipH="1">
            <a:off x="5516868" y="5382510"/>
            <a:ext cx="3059573" cy="613517"/>
          </a:xfrm>
          <a:prstGeom prst="uturnArrow">
            <a:avLst>
              <a:gd name="adj1" fmla="val 7344"/>
              <a:gd name="adj2" fmla="val 25000"/>
              <a:gd name="adj3" fmla="val 25000"/>
              <a:gd name="adj4" fmla="val 43750"/>
              <a:gd name="adj5" fmla="val 92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ZoneTexte 71">
            <a:extLst>
              <a:ext uri="{FF2B5EF4-FFF2-40B4-BE49-F238E27FC236}">
                <a16:creationId xmlns:a16="http://schemas.microsoft.com/office/drawing/2014/main" id="{AED425FC-AD27-F76C-6B13-ED1874840C1C}"/>
              </a:ext>
            </a:extLst>
          </p:cNvPr>
          <p:cNvSpPr txBox="1"/>
          <p:nvPr/>
        </p:nvSpPr>
        <p:spPr>
          <a:xfrm>
            <a:off x="1821857" y="6229470"/>
            <a:ext cx="836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Confusingly, the term </a:t>
            </a:r>
            <a:r>
              <a:rPr lang="fr-FR" sz="1600" i="1" noProof="1">
                <a:solidFill>
                  <a:schemeClr val="bg1">
                    <a:lumMod val="65000"/>
                  </a:schemeClr>
                </a:solidFill>
              </a:rPr>
              <a:t>anaphora</a:t>
            </a:r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 can be used in a general sense to describe the general phenomenon of reference within a text or in the narrow sense of only a backward reference. </a:t>
            </a:r>
          </a:p>
        </p:txBody>
      </p:sp>
    </p:spTree>
    <p:extLst>
      <p:ext uri="{BB962C8B-B14F-4D97-AF65-F5344CB8AC3E}">
        <p14:creationId xmlns:p14="http://schemas.microsoft.com/office/powerpoint/2010/main" val="13163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Come vs. Go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EA0F7257-6D36-855B-F6A6-188D7D7EFFB7}"/>
              </a:ext>
            </a:extLst>
          </p:cNvPr>
          <p:cNvSpPr txBox="1"/>
          <p:nvPr/>
        </p:nvSpPr>
        <p:spPr>
          <a:xfrm>
            <a:off x="3041365" y="2398740"/>
            <a:ext cx="5147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I will </a:t>
            </a:r>
            <a:r>
              <a:rPr lang="en-US" sz="2400" b="1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come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to the library tonight.</a:t>
            </a:r>
          </a:p>
          <a:p>
            <a:endParaRPr lang="en-US" sz="2400" noProof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You will </a:t>
            </a:r>
            <a:r>
              <a:rPr lang="en-US" sz="2400" b="1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come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to the library tonight.</a:t>
            </a:r>
          </a:p>
          <a:p>
            <a:endParaRPr lang="en-US" sz="2400" noProof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He will </a:t>
            </a:r>
            <a:r>
              <a:rPr lang="en-US" sz="2400" b="1" u="sng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come</a:t>
            </a:r>
            <a:r>
              <a:rPr lang="en-US" sz="24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 to the library tonight.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6A9DFDD8-6B15-CD40-8B9F-B67ED9B390FB}"/>
              </a:ext>
            </a:extLst>
          </p:cNvPr>
          <p:cNvSpPr txBox="1"/>
          <p:nvPr/>
        </p:nvSpPr>
        <p:spPr>
          <a:xfrm>
            <a:off x="1245472" y="1332442"/>
            <a:ext cx="939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What would you presume is true if you heard each of these sentences? Is your presumption an example of implicature, explicature, or neither? </a:t>
            </a:r>
          </a:p>
        </p:txBody>
      </p:sp>
      <p:sp>
        <p:nvSpPr>
          <p:cNvPr id="6" name="ZoneTexte 71">
            <a:extLst>
              <a:ext uri="{FF2B5EF4-FFF2-40B4-BE49-F238E27FC236}">
                <a16:creationId xmlns:a16="http://schemas.microsoft.com/office/drawing/2014/main" id="{41E3BBC6-8571-26FD-2FD2-DCC1C575E1D9}"/>
              </a:ext>
            </a:extLst>
          </p:cNvPr>
          <p:cNvSpPr txBox="1"/>
          <p:nvPr/>
        </p:nvSpPr>
        <p:spPr>
          <a:xfrm>
            <a:off x="1245472" y="4837641"/>
            <a:ext cx="939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How does your answer change if we consider replacing the verb </a:t>
            </a:r>
            <a:r>
              <a:rPr lang="fr-FR" sz="2400" b="1" u="sng" noProof="1"/>
              <a:t>come</a:t>
            </a:r>
            <a:r>
              <a:rPr lang="fr-FR" sz="2400" noProof="1"/>
              <a:t> with the verb </a:t>
            </a:r>
            <a:r>
              <a:rPr lang="fr-FR" sz="2400" b="1" u="sng" noProof="1"/>
              <a:t>go</a:t>
            </a:r>
            <a:r>
              <a:rPr lang="fr-FR" sz="2400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38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230</Words>
  <Application>Microsoft Macintosh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52</cp:revision>
  <cp:lastPrinted>2022-10-18T19:40:46Z</cp:lastPrinted>
  <dcterms:created xsi:type="dcterms:W3CDTF">2021-04-28T17:57:29Z</dcterms:created>
  <dcterms:modified xsi:type="dcterms:W3CDTF">2022-10-19T17:59:11Z</dcterms:modified>
</cp:coreProperties>
</file>