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4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3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328-FBA7-A54A-86BE-4FAFCAA9311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1147D-71F1-F446-94EA-375E26B9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6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68068" y="43959"/>
            <a:ext cx="11199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noProof="1"/>
              <a:t>Speech Acts / Illocution (J.L. Austin 1962)</a:t>
            </a:r>
            <a:endParaRPr lang="fr-FR" sz="4800" u="sng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2" name="ZoneTexte 71">
            <a:extLst>
              <a:ext uri="{FF2B5EF4-FFF2-40B4-BE49-F238E27FC236}">
                <a16:creationId xmlns:a16="http://schemas.microsoft.com/office/drawing/2014/main" id="{E554D7DB-AF33-9774-A7E7-C13B28F4EA3C}"/>
              </a:ext>
            </a:extLst>
          </p:cNvPr>
          <p:cNvSpPr txBox="1"/>
          <p:nvPr/>
        </p:nvSpPr>
        <p:spPr>
          <a:xfrm>
            <a:off x="1301447" y="1536174"/>
            <a:ext cx="95891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Idea: Some utterances can be performed just by saying them. </a:t>
            </a:r>
          </a:p>
          <a:p>
            <a:endParaRPr lang="fr-FR" sz="2400" noProof="1"/>
          </a:p>
          <a:p>
            <a:r>
              <a:rPr lang="fr-FR" sz="2400" noProof="1"/>
              <a:t>Distinction between </a:t>
            </a:r>
            <a:r>
              <a:rPr lang="fr-FR" sz="2400" b="1" noProof="1"/>
              <a:t>constatives</a:t>
            </a:r>
            <a:r>
              <a:rPr lang="fr-FR" sz="2400" noProof="1"/>
              <a:t>, utterances to make assertions or statements, and </a:t>
            </a:r>
            <a:r>
              <a:rPr lang="fr-FR" sz="2400" b="1" noProof="1"/>
              <a:t>performatives</a:t>
            </a:r>
            <a:r>
              <a:rPr lang="fr-FR" sz="2400" noProof="1"/>
              <a:t>, which are themselves used to perform acts. </a:t>
            </a:r>
          </a:p>
          <a:p>
            <a:endParaRPr lang="fr-FR" sz="2400" noProof="1"/>
          </a:p>
          <a:p>
            <a:r>
              <a:rPr lang="fr-FR" sz="2400" noProof="1"/>
              <a:t>Explicit performatives make use of a </a:t>
            </a:r>
            <a:r>
              <a:rPr lang="fr-FR" sz="2400" b="1" noProof="1"/>
              <a:t>performative verb </a:t>
            </a:r>
            <a:r>
              <a:rPr lang="fr-FR" sz="2400" noProof="1"/>
              <a:t>whereas implicit performatives only make an action secondarily. One test is can you use the present tense, first person, and the word "hereby" and retain the meaning.</a:t>
            </a:r>
          </a:p>
          <a:p>
            <a:endParaRPr lang="fr-FR" sz="2400" noProof="1"/>
          </a:p>
          <a:p>
            <a:r>
              <a:rPr lang="fr-FR" sz="2400" noProof="1"/>
              <a:t>Note the difference between illocution and </a:t>
            </a:r>
            <a:r>
              <a:rPr lang="fr-FR" sz="2400" b="1" noProof="1"/>
              <a:t>performative</a:t>
            </a:r>
            <a:r>
              <a:rPr lang="fr-FR" sz="2400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3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68068" y="43959"/>
            <a:ext cx="11199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noProof="1"/>
              <a:t>Illocutionary Types (J.L. Austin, 1962)</a:t>
            </a:r>
            <a:endParaRPr lang="fr-FR" sz="4800" u="sng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2" name="ZoneTexte 71">
            <a:extLst>
              <a:ext uri="{FF2B5EF4-FFF2-40B4-BE49-F238E27FC236}">
                <a16:creationId xmlns:a16="http://schemas.microsoft.com/office/drawing/2014/main" id="{E554D7DB-AF33-9774-A7E7-C13B28F4EA3C}"/>
              </a:ext>
            </a:extLst>
          </p:cNvPr>
          <p:cNvSpPr txBox="1"/>
          <p:nvPr/>
        </p:nvSpPr>
        <p:spPr>
          <a:xfrm>
            <a:off x="1301447" y="2459504"/>
            <a:ext cx="9589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Verdictives	</a:t>
            </a:r>
            <a:r>
              <a:rPr lang="fr-FR" sz="2400" noProof="1"/>
              <a:t>giving a verdict, such as aquitting or diagnosing	</a:t>
            </a:r>
          </a:p>
          <a:p>
            <a:r>
              <a:rPr lang="fr-FR" sz="2400" b="1" noProof="1"/>
              <a:t>Exercitives	</a:t>
            </a:r>
            <a:r>
              <a:rPr lang="fr-FR" sz="2400" noProof="1"/>
              <a:t>excising power, such as resigning or excommunicating</a:t>
            </a:r>
            <a:endParaRPr lang="fr-FR" sz="2400" b="1" noProof="1"/>
          </a:p>
          <a:p>
            <a:r>
              <a:rPr lang="fr-FR" sz="2400" b="1" noProof="1"/>
              <a:t>Commissives	</a:t>
            </a:r>
            <a:r>
              <a:rPr lang="fr-FR" sz="2400" noProof="1"/>
              <a:t>commit to cause of action, such as promising or betting</a:t>
            </a:r>
            <a:endParaRPr lang="fr-FR" sz="2400" b="1" noProof="1"/>
          </a:p>
          <a:p>
            <a:r>
              <a:rPr lang="en-US" sz="2400" b="1" dirty="0"/>
              <a:t>Behabitives	</a:t>
            </a:r>
            <a:r>
              <a:rPr lang="en-US" sz="2400" dirty="0"/>
              <a:t>attitudes or social behavior, such as apologizing or toasting</a:t>
            </a:r>
            <a:endParaRPr lang="fr-FR" sz="2400" b="1" noProof="1"/>
          </a:p>
          <a:p>
            <a:r>
              <a:rPr lang="en-US" sz="2400" b="1" dirty="0"/>
              <a:t>Expositives</a:t>
            </a:r>
            <a:r>
              <a:rPr lang="fr-FR" sz="2400" noProof="1"/>
              <a:t> 	clarifying discourse itself, such as defining or postulating</a:t>
            </a:r>
          </a:p>
        </p:txBody>
      </p:sp>
    </p:spTree>
    <p:extLst>
      <p:ext uri="{BB962C8B-B14F-4D97-AF65-F5344CB8AC3E}">
        <p14:creationId xmlns:p14="http://schemas.microsoft.com/office/powerpoint/2010/main" val="227663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68068" y="43959"/>
            <a:ext cx="11199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noProof="1"/>
              <a:t>Felicity Conditions (J.L. Austin, 1962)</a:t>
            </a:r>
            <a:endParaRPr lang="fr-FR" sz="4800" u="sng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2" name="ZoneTexte 71">
            <a:extLst>
              <a:ext uri="{FF2B5EF4-FFF2-40B4-BE49-F238E27FC236}">
                <a16:creationId xmlns:a16="http://schemas.microsoft.com/office/drawing/2014/main" id="{E554D7DB-AF33-9774-A7E7-C13B28F4EA3C}"/>
              </a:ext>
            </a:extLst>
          </p:cNvPr>
          <p:cNvSpPr txBox="1"/>
          <p:nvPr/>
        </p:nvSpPr>
        <p:spPr>
          <a:xfrm>
            <a:off x="950573" y="1396248"/>
            <a:ext cx="100434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Conditions for a speech act to be felicitious, that is, for one to genuinely perform the associated action. These were given as:</a:t>
            </a:r>
          </a:p>
          <a:p>
            <a:r>
              <a:rPr lang="fr-FR" sz="2400" noProof="1"/>
              <a:t>	</a:t>
            </a:r>
          </a:p>
          <a:p>
            <a:r>
              <a:rPr lang="fr-FR" sz="2400" noProof="1"/>
              <a:t>	A1. Accepted conventional procedure having the conventional effect.</a:t>
            </a:r>
          </a:p>
          <a:p>
            <a:r>
              <a:rPr lang="fr-FR" sz="2400" noProof="1"/>
              <a:t>	A2. Situation must be appropriate for the procedure.</a:t>
            </a:r>
          </a:p>
          <a:p>
            <a:r>
              <a:rPr lang="fr-FR" sz="2400" noProof="1"/>
              <a:t>	B1. Procedure being performed must be executing </a:t>
            </a:r>
            <a:r>
              <a:rPr lang="fr-FR" sz="2400" i="1" noProof="1"/>
              <a:t>correctly</a:t>
            </a:r>
            <a:r>
              <a:rPr lang="fr-FR" sz="2400" noProof="1"/>
              <a:t>, and</a:t>
            </a:r>
          </a:p>
          <a:p>
            <a:r>
              <a:rPr lang="fr-FR" sz="2400" noProof="1"/>
              <a:t>	B2. </a:t>
            </a:r>
            <a:r>
              <a:rPr lang="fr-FR" sz="2400" i="1" noProof="1"/>
              <a:t>completely</a:t>
            </a:r>
            <a:r>
              <a:rPr lang="fr-FR" sz="2400" noProof="1"/>
              <a:t>. </a:t>
            </a:r>
          </a:p>
          <a:p>
            <a:r>
              <a:rPr lang="fr-FR" sz="2400" noProof="1"/>
              <a:t>	</a:t>
            </a:r>
            <a:r>
              <a:rPr lang="el-GR" sz="2400" noProof="1"/>
              <a:t>Γ1. </a:t>
            </a:r>
            <a:r>
              <a:rPr lang="fr-FR" sz="2400" noProof="1"/>
              <a:t>When required, participants must intend to conduct themselves as</a:t>
            </a:r>
          </a:p>
          <a:p>
            <a:r>
              <a:rPr lang="fr-FR" sz="2400" noProof="1"/>
              <a:t>	is according the action.</a:t>
            </a:r>
          </a:p>
          <a:p>
            <a:r>
              <a:rPr lang="fr-FR" sz="2400" noProof="1"/>
              <a:t>	</a:t>
            </a:r>
            <a:r>
              <a:rPr lang="el-GR" sz="2400" noProof="1"/>
              <a:t>Γ</a:t>
            </a:r>
            <a:r>
              <a:rPr lang="fr-FR" sz="2400" noProof="1"/>
              <a:t>2. and must conducty themselves subsequently.</a:t>
            </a:r>
          </a:p>
          <a:p>
            <a:endParaRPr lang="fr-FR" sz="2400" noProof="1"/>
          </a:p>
          <a:p>
            <a:r>
              <a:rPr lang="fr-FR" sz="2400" noProof="1"/>
              <a:t>Breaking A1-B2 is a </a:t>
            </a:r>
            <a:r>
              <a:rPr lang="fr-FR" sz="2400" b="1" noProof="1"/>
              <a:t>misfire</a:t>
            </a:r>
            <a:r>
              <a:rPr lang="fr-FR" sz="2400" noProof="1"/>
              <a:t>; breaking Γ</a:t>
            </a:r>
            <a:r>
              <a:rPr lang="el-GR" sz="2400" noProof="1"/>
              <a:t>1</a:t>
            </a:r>
            <a:r>
              <a:rPr lang="en-US" sz="2400" noProof="1"/>
              <a:t> or </a:t>
            </a:r>
            <a:r>
              <a:rPr lang="el-GR" sz="2400" noProof="1"/>
              <a:t>Γ2</a:t>
            </a:r>
            <a:r>
              <a:rPr lang="en-US" sz="2400" noProof="1"/>
              <a:t> is the result of </a:t>
            </a:r>
            <a:r>
              <a:rPr lang="en-US" sz="2400" b="1" noProof="1"/>
              <a:t>abuse</a:t>
            </a:r>
            <a:r>
              <a:rPr lang="en-US" sz="2400" noProof="1"/>
              <a:t>.</a:t>
            </a:r>
            <a:endParaRPr lang="fr-FR" sz="2400" noProof="1"/>
          </a:p>
        </p:txBody>
      </p:sp>
    </p:spTree>
    <p:extLst>
      <p:ext uri="{BB962C8B-B14F-4D97-AF65-F5344CB8AC3E}">
        <p14:creationId xmlns:p14="http://schemas.microsoft.com/office/powerpoint/2010/main" val="237026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68068" y="43959"/>
            <a:ext cx="11199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noProof="1"/>
              <a:t>Pragmatics vs. Semantics</a:t>
            </a:r>
            <a:endParaRPr lang="fr-FR" sz="4800" u="sng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2" name="ZoneTexte 71">
            <a:extLst>
              <a:ext uri="{FF2B5EF4-FFF2-40B4-BE49-F238E27FC236}">
                <a16:creationId xmlns:a16="http://schemas.microsoft.com/office/drawing/2014/main" id="{E554D7DB-AF33-9774-A7E7-C13B28F4EA3C}"/>
              </a:ext>
            </a:extLst>
          </p:cNvPr>
          <p:cNvSpPr txBox="1"/>
          <p:nvPr/>
        </p:nvSpPr>
        <p:spPr>
          <a:xfrm>
            <a:off x="1223853" y="1720840"/>
            <a:ext cx="10043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From the first chapter, we had that pragmatics can be defined by either or both of the following:</a:t>
            </a:r>
          </a:p>
          <a:p>
            <a:endParaRPr lang="fr-FR" sz="2400" noProof="1"/>
          </a:p>
          <a:p>
            <a:r>
              <a:rPr lang="fr-FR" sz="2400" noProof="1"/>
              <a:t>	meaning that is context-dependent</a:t>
            </a:r>
          </a:p>
          <a:p>
            <a:r>
              <a:rPr lang="fr-FR" sz="2400" noProof="1"/>
              <a:t>	meaning that is non-truth conditional</a:t>
            </a:r>
          </a:p>
          <a:p>
            <a:endParaRPr lang="fr-FR" sz="2400" noProof="1"/>
          </a:p>
          <a:p>
            <a:r>
              <a:rPr lang="fr-FR" sz="2400" noProof="1"/>
              <a:t>With semantics defined as the opposite of these two things. Boundary conditions exist that somewhat complicate these two elements, such as the resolution of references and polysemy.</a:t>
            </a:r>
          </a:p>
        </p:txBody>
      </p:sp>
    </p:spTree>
    <p:extLst>
      <p:ext uri="{BB962C8B-B14F-4D97-AF65-F5344CB8AC3E}">
        <p14:creationId xmlns:p14="http://schemas.microsoft.com/office/powerpoint/2010/main" val="27974633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368</Words>
  <Application>Microsoft Macintosh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60</cp:revision>
  <cp:lastPrinted>2022-10-18T19:40:46Z</cp:lastPrinted>
  <dcterms:created xsi:type="dcterms:W3CDTF">2021-04-28T17:57:29Z</dcterms:created>
  <dcterms:modified xsi:type="dcterms:W3CDTF">2022-11-02T18:50:52Z</dcterms:modified>
</cp:coreProperties>
</file>