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70" r:id="rId2"/>
    <p:sldId id="269" r:id="rId3"/>
    <p:sldId id="271" r:id="rId4"/>
    <p:sldId id="259" r:id="rId5"/>
    <p:sldId id="260" r:id="rId6"/>
    <p:sldId id="261" r:id="rId7"/>
    <p:sldId id="263" r:id="rId8"/>
    <p:sldId id="264" r:id="rId9"/>
    <p:sldId id="265" r:id="rId10"/>
    <p:sldId id="266" r:id="rId11"/>
    <p:sldId id="272" r:id="rId12"/>
    <p:sldId id="267" r:id="rId13"/>
    <p:sldId id="268" r:id="rId14"/>
    <p:sldId id="273"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p:restoredTop sz="94694"/>
  </p:normalViewPr>
  <p:slideViewPr>
    <p:cSldViewPr snapToGrid="0" snapToObjects="1">
      <p:cViewPr varScale="1">
        <p:scale>
          <a:sx n="121" d="100"/>
          <a:sy n="121" d="100"/>
        </p:scale>
        <p:origin x="4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B1328-FBA7-A54A-86BE-4FAFCAA9311A}" type="datetimeFigureOut">
              <a:rPr lang="en-US" smtClean="0"/>
              <a:t>10/5/22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B1147D-71F1-F446-94EA-375E26B9EE5D}" type="slidenum">
              <a:rPr lang="en-US" smtClean="0"/>
              <a:t>‹#›</a:t>
            </a:fld>
            <a:endParaRPr lang="en-US"/>
          </a:p>
        </p:txBody>
      </p:sp>
    </p:spTree>
    <p:extLst>
      <p:ext uri="{BB962C8B-B14F-4D97-AF65-F5344CB8AC3E}">
        <p14:creationId xmlns:p14="http://schemas.microsoft.com/office/powerpoint/2010/main" val="400560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1</a:t>
            </a:fld>
            <a:endParaRPr lang="en-US"/>
          </a:p>
        </p:txBody>
      </p:sp>
    </p:spTree>
    <p:extLst>
      <p:ext uri="{BB962C8B-B14F-4D97-AF65-F5344CB8AC3E}">
        <p14:creationId xmlns:p14="http://schemas.microsoft.com/office/powerpoint/2010/main" val="4125951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10</a:t>
            </a:fld>
            <a:endParaRPr lang="en-US"/>
          </a:p>
        </p:txBody>
      </p:sp>
    </p:spTree>
    <p:extLst>
      <p:ext uri="{BB962C8B-B14F-4D97-AF65-F5344CB8AC3E}">
        <p14:creationId xmlns:p14="http://schemas.microsoft.com/office/powerpoint/2010/main" val="1433482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11</a:t>
            </a:fld>
            <a:endParaRPr lang="en-US"/>
          </a:p>
        </p:txBody>
      </p:sp>
    </p:spTree>
    <p:extLst>
      <p:ext uri="{BB962C8B-B14F-4D97-AF65-F5344CB8AC3E}">
        <p14:creationId xmlns:p14="http://schemas.microsoft.com/office/powerpoint/2010/main" val="3509499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12</a:t>
            </a:fld>
            <a:endParaRPr lang="en-US"/>
          </a:p>
        </p:txBody>
      </p:sp>
    </p:spTree>
    <p:extLst>
      <p:ext uri="{BB962C8B-B14F-4D97-AF65-F5344CB8AC3E}">
        <p14:creationId xmlns:p14="http://schemas.microsoft.com/office/powerpoint/2010/main" val="3132815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13</a:t>
            </a:fld>
            <a:endParaRPr lang="en-US"/>
          </a:p>
        </p:txBody>
      </p:sp>
    </p:spTree>
    <p:extLst>
      <p:ext uri="{BB962C8B-B14F-4D97-AF65-F5344CB8AC3E}">
        <p14:creationId xmlns:p14="http://schemas.microsoft.com/office/powerpoint/2010/main" val="2707074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14</a:t>
            </a:fld>
            <a:endParaRPr lang="en-US"/>
          </a:p>
        </p:txBody>
      </p:sp>
    </p:spTree>
    <p:extLst>
      <p:ext uri="{BB962C8B-B14F-4D97-AF65-F5344CB8AC3E}">
        <p14:creationId xmlns:p14="http://schemas.microsoft.com/office/powerpoint/2010/main" val="130912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2</a:t>
            </a:fld>
            <a:endParaRPr lang="en-US"/>
          </a:p>
        </p:txBody>
      </p:sp>
    </p:spTree>
    <p:extLst>
      <p:ext uri="{BB962C8B-B14F-4D97-AF65-F5344CB8AC3E}">
        <p14:creationId xmlns:p14="http://schemas.microsoft.com/office/powerpoint/2010/main" val="2020975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3</a:t>
            </a:fld>
            <a:endParaRPr lang="en-US"/>
          </a:p>
        </p:txBody>
      </p:sp>
    </p:spTree>
    <p:extLst>
      <p:ext uri="{BB962C8B-B14F-4D97-AF65-F5344CB8AC3E}">
        <p14:creationId xmlns:p14="http://schemas.microsoft.com/office/powerpoint/2010/main" val="2002969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4</a:t>
            </a:fld>
            <a:endParaRPr lang="en-US"/>
          </a:p>
        </p:txBody>
      </p:sp>
    </p:spTree>
    <p:extLst>
      <p:ext uri="{BB962C8B-B14F-4D97-AF65-F5344CB8AC3E}">
        <p14:creationId xmlns:p14="http://schemas.microsoft.com/office/powerpoint/2010/main" val="576870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5</a:t>
            </a:fld>
            <a:endParaRPr lang="en-US"/>
          </a:p>
        </p:txBody>
      </p:sp>
    </p:spTree>
    <p:extLst>
      <p:ext uri="{BB962C8B-B14F-4D97-AF65-F5344CB8AC3E}">
        <p14:creationId xmlns:p14="http://schemas.microsoft.com/office/powerpoint/2010/main" val="3644263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6</a:t>
            </a:fld>
            <a:endParaRPr lang="en-US"/>
          </a:p>
        </p:txBody>
      </p:sp>
    </p:spTree>
    <p:extLst>
      <p:ext uri="{BB962C8B-B14F-4D97-AF65-F5344CB8AC3E}">
        <p14:creationId xmlns:p14="http://schemas.microsoft.com/office/powerpoint/2010/main" val="3452613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7</a:t>
            </a:fld>
            <a:endParaRPr lang="en-US"/>
          </a:p>
        </p:txBody>
      </p:sp>
    </p:spTree>
    <p:extLst>
      <p:ext uri="{BB962C8B-B14F-4D97-AF65-F5344CB8AC3E}">
        <p14:creationId xmlns:p14="http://schemas.microsoft.com/office/powerpoint/2010/main" val="1014140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8</a:t>
            </a:fld>
            <a:endParaRPr lang="en-US"/>
          </a:p>
        </p:txBody>
      </p:sp>
    </p:spTree>
    <p:extLst>
      <p:ext uri="{BB962C8B-B14F-4D97-AF65-F5344CB8AC3E}">
        <p14:creationId xmlns:p14="http://schemas.microsoft.com/office/powerpoint/2010/main" val="2743481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9</a:t>
            </a:fld>
            <a:endParaRPr lang="en-US"/>
          </a:p>
        </p:txBody>
      </p:sp>
    </p:spTree>
    <p:extLst>
      <p:ext uri="{BB962C8B-B14F-4D97-AF65-F5344CB8AC3E}">
        <p14:creationId xmlns:p14="http://schemas.microsoft.com/office/powerpoint/2010/main" val="2604628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05/10/2022</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05/10/2022</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05/10/2022</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05/10/2022</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05/10/2022</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05/10/2022</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05/10/2022</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05/10/2022</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05/10/2022</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05/10/2022</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05/10/2022</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05/10/2022</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958047"/>
            <a:ext cx="7367101" cy="3231654"/>
          </a:xfrm>
          <a:prstGeom prst="rect">
            <a:avLst/>
          </a:prstGeom>
          <a:noFill/>
        </p:spPr>
        <p:txBody>
          <a:bodyPr wrap="square" rtlCol="0">
            <a:spAutoFit/>
          </a:bodyPr>
          <a:lstStyle/>
          <a:p>
            <a:pPr algn="ctr"/>
            <a:r>
              <a:rPr lang="fr-FR" sz="6000" b="1" u="sng" noProof="1"/>
              <a:t>IMPLICATURE</a:t>
            </a:r>
          </a:p>
          <a:p>
            <a:pPr algn="ctr"/>
            <a:endParaRPr lang="fr-FR" sz="6000" b="1" noProof="1"/>
          </a:p>
          <a:p>
            <a:pPr algn="ctr"/>
            <a:r>
              <a:rPr lang="fr-FR" sz="2800" i="1" noProof="1">
                <a:solidFill>
                  <a:schemeClr val="tx1">
                    <a:lumMod val="50000"/>
                    <a:lumOff val="50000"/>
                  </a:schemeClr>
                </a:solidFill>
              </a:rPr>
              <a:t>Clarifying summaries of the material to help fill in the gaps and build confidence in our understanding of the core concepts…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Tree>
    <p:extLst>
      <p:ext uri="{BB962C8B-B14F-4D97-AF65-F5344CB8AC3E}">
        <p14:creationId xmlns:p14="http://schemas.microsoft.com/office/powerpoint/2010/main" val="1692291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Levinson (1987, 2000)</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338308" y="1411668"/>
            <a:ext cx="11785624" cy="4524315"/>
          </a:xfrm>
          <a:prstGeom prst="rect">
            <a:avLst/>
          </a:prstGeom>
          <a:noFill/>
        </p:spPr>
        <p:txBody>
          <a:bodyPr wrap="square" rtlCol="0">
            <a:spAutoFit/>
          </a:bodyPr>
          <a:lstStyle/>
          <a:p>
            <a:r>
              <a:rPr lang="fr-FR" sz="2400" noProof="1"/>
              <a:t>More examples of I-implicature; and these are just a few of the many identified categories!</a:t>
            </a:r>
          </a:p>
          <a:p>
            <a:endParaRPr lang="fr-FR" sz="2400" noProof="1"/>
          </a:p>
          <a:p>
            <a:r>
              <a:rPr lang="fr-FR" sz="2400" b="1" noProof="1"/>
              <a:t>MIRROR MAXIM</a:t>
            </a:r>
            <a:endParaRPr lang="fr-FR" sz="2400" noProof="1"/>
          </a:p>
          <a:p>
            <a:r>
              <a:rPr lang="fr-FR" sz="2400" b="1" noProof="1"/>
              <a:t>	</a:t>
            </a:r>
            <a:r>
              <a:rPr lang="fr-FR" sz="2400" noProof="1"/>
              <a:t>Bob and Laura bought a BWM +&gt; Bob and Laura together bought a single BMW.</a:t>
            </a:r>
          </a:p>
          <a:p>
            <a:endParaRPr lang="fr-FR" sz="2400" b="1" noProof="1"/>
          </a:p>
          <a:p>
            <a:r>
              <a:rPr lang="fr-FR" sz="2400" b="1" noProof="1"/>
              <a:t>INDIRECT SPEECH ACT</a:t>
            </a:r>
            <a:endParaRPr lang="fr-FR" sz="2400" noProof="1"/>
          </a:p>
          <a:p>
            <a:r>
              <a:rPr lang="fr-FR" sz="2400" b="1" noProof="1"/>
              <a:t>	</a:t>
            </a:r>
            <a:r>
              <a:rPr lang="fr-FR" sz="2400" noProof="1"/>
              <a:t>Have you got a watch? +&gt; Do you know what time it is and please tell me?</a:t>
            </a:r>
          </a:p>
          <a:p>
            <a:endParaRPr lang="fr-FR" sz="2400" b="1" noProof="1"/>
          </a:p>
          <a:p>
            <a:r>
              <a:rPr lang="fr-FR" sz="2400" b="1" noProof="1"/>
              <a:t>BRIDGING-CROSS REFERENCE</a:t>
            </a:r>
          </a:p>
          <a:p>
            <a:r>
              <a:rPr lang="fr-FR" sz="2400" noProof="1"/>
              <a:t>	She toured the centre of the town. The Hus monument is stunning.</a:t>
            </a:r>
          </a:p>
          <a:p>
            <a:r>
              <a:rPr lang="fr-FR" sz="2400" noProof="1"/>
              <a:t>		+&gt; The Hus monument is in the town centre.</a:t>
            </a:r>
          </a:p>
          <a:p>
            <a:endParaRPr lang="fr-FR" sz="2400" noProof="1"/>
          </a:p>
        </p:txBody>
      </p:sp>
    </p:spTree>
    <p:extLst>
      <p:ext uri="{BB962C8B-B14F-4D97-AF65-F5344CB8AC3E}">
        <p14:creationId xmlns:p14="http://schemas.microsoft.com/office/powerpoint/2010/main" val="1371329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Levinson (1987, 2000)</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338308" y="1033296"/>
            <a:ext cx="11601444" cy="4893647"/>
          </a:xfrm>
          <a:prstGeom prst="rect">
            <a:avLst/>
          </a:prstGeom>
          <a:noFill/>
        </p:spPr>
        <p:txBody>
          <a:bodyPr wrap="square" rtlCol="0">
            <a:spAutoFit/>
          </a:bodyPr>
          <a:lstStyle/>
          <a:p>
            <a:r>
              <a:rPr lang="en-US" sz="2400" noProof="1"/>
              <a:t>M-implicture only exists if there are two equivalent ways of denoting the </a:t>
            </a:r>
            <a:r>
              <a:rPr lang="en-US" sz="2400" i="1" noProof="1"/>
              <a:t>exact same thing </a:t>
            </a:r>
            <a:r>
              <a:rPr lang="en-US" sz="2400" noProof="1"/>
              <a:t>but one is more common than the other. I don’t know of any general subtypes of these, but here are two examples:</a:t>
            </a:r>
          </a:p>
          <a:p>
            <a:endParaRPr lang="en-US" sz="2400" noProof="1"/>
          </a:p>
          <a:p>
            <a:r>
              <a:rPr lang="en-US" sz="2400" noProof="1">
                <a:solidFill>
                  <a:schemeClr val="accent6">
                    <a:lumMod val="75000"/>
                  </a:schemeClr>
                </a:solidFill>
              </a:rPr>
              <a:t>“The timetable is reliable” (unmarked)</a:t>
            </a:r>
          </a:p>
          <a:p>
            <a:r>
              <a:rPr lang="en-US" sz="2400" noProof="1">
                <a:solidFill>
                  <a:schemeClr val="accent6">
                    <a:lumMod val="75000"/>
                  </a:schemeClr>
                </a:solidFill>
              </a:rPr>
              <a:t>	+&gt; The timetable is at least as reliable as one would expect.</a:t>
            </a:r>
          </a:p>
          <a:p>
            <a:r>
              <a:rPr lang="en-US" sz="2400" noProof="1">
                <a:solidFill>
                  <a:schemeClr val="accent5">
                    <a:lumMod val="75000"/>
                  </a:schemeClr>
                </a:solidFill>
              </a:rPr>
              <a:t>“The timetable is not unreliable” (marked)</a:t>
            </a:r>
          </a:p>
          <a:p>
            <a:r>
              <a:rPr lang="en-US" sz="2400" noProof="1">
                <a:solidFill>
                  <a:schemeClr val="accent5">
                    <a:lumMod val="75000"/>
                  </a:schemeClr>
                </a:solidFill>
              </a:rPr>
              <a:t>	+&gt; The timetable is less reliable than you would expect.</a:t>
            </a:r>
          </a:p>
          <a:p>
            <a:endParaRPr lang="en-US" sz="2400" noProof="1"/>
          </a:p>
          <a:p>
            <a:r>
              <a:rPr lang="en-US" sz="2400" noProof="1">
                <a:solidFill>
                  <a:schemeClr val="accent6">
                    <a:lumMod val="75000"/>
                  </a:schemeClr>
                </a:solidFill>
              </a:rPr>
              <a:t>“I waited for the student in my office.” (unmarked)</a:t>
            </a:r>
          </a:p>
          <a:p>
            <a:r>
              <a:rPr lang="en-US" sz="2400" noProof="1">
                <a:solidFill>
                  <a:schemeClr val="accent6">
                    <a:lumMod val="75000"/>
                  </a:schemeClr>
                </a:solidFill>
              </a:rPr>
              <a:t>	+&gt; I waited a reasonable amount of time for the student.</a:t>
            </a:r>
          </a:p>
          <a:p>
            <a:r>
              <a:rPr lang="en-US" sz="2400" noProof="1">
                <a:solidFill>
                  <a:schemeClr val="accent5">
                    <a:lumMod val="75000"/>
                  </a:schemeClr>
                </a:solidFill>
              </a:rPr>
              <a:t>“I waited and waited for the student in my office.” (marked)</a:t>
            </a:r>
          </a:p>
          <a:p>
            <a:r>
              <a:rPr lang="en-US" sz="2400" noProof="1">
                <a:solidFill>
                  <a:schemeClr val="accent5">
                    <a:lumMod val="75000"/>
                  </a:schemeClr>
                </a:solidFill>
              </a:rPr>
              <a:t>	+&gt; I waited an unreasonable amount of time for the student.</a:t>
            </a:r>
          </a:p>
        </p:txBody>
      </p:sp>
    </p:spTree>
    <p:extLst>
      <p:ext uri="{BB962C8B-B14F-4D97-AF65-F5344CB8AC3E}">
        <p14:creationId xmlns:p14="http://schemas.microsoft.com/office/powerpoint/2010/main" val="576341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11785624" cy="830997"/>
          </a:xfrm>
          <a:prstGeom prst="rect">
            <a:avLst/>
          </a:prstGeom>
          <a:noFill/>
        </p:spPr>
        <p:txBody>
          <a:bodyPr wrap="square" rtlCol="0">
            <a:spAutoFit/>
          </a:bodyPr>
          <a:lstStyle/>
          <a:p>
            <a:r>
              <a:rPr lang="fr-FR" sz="4800" b="1" u="sng" noProof="1"/>
              <a:t>Relevance Theory (Wilson &amp; Sperber, 1986)</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338308" y="1053860"/>
            <a:ext cx="11409744" cy="4893647"/>
          </a:xfrm>
          <a:prstGeom prst="rect">
            <a:avLst/>
          </a:prstGeom>
          <a:noFill/>
        </p:spPr>
        <p:txBody>
          <a:bodyPr wrap="square" rtlCol="0">
            <a:spAutoFit/>
          </a:bodyPr>
          <a:lstStyle/>
          <a:p>
            <a:r>
              <a:rPr lang="fr-FR" sz="2400" noProof="1"/>
              <a:t>Part of a more expansive cognitive theory about how communication works. Built on two principals:</a:t>
            </a:r>
          </a:p>
          <a:p>
            <a:endParaRPr lang="fr-FR" sz="2400" noProof="1"/>
          </a:p>
          <a:p>
            <a:r>
              <a:rPr lang="fr-FR" sz="2400" noProof="1"/>
              <a:t>	– the hearer assumes what is said is relevant enough to be worth processing</a:t>
            </a:r>
          </a:p>
          <a:p>
            <a:r>
              <a:rPr lang="fr-FR" sz="2400" noProof="1"/>
              <a:t>	– the utterance is the most relevant communication that would convey the 		desired information</a:t>
            </a:r>
          </a:p>
          <a:p>
            <a:endParaRPr lang="fr-FR" sz="2400" noProof="1"/>
          </a:p>
          <a:p>
            <a:r>
              <a:rPr lang="fr-FR" sz="2400" noProof="1"/>
              <a:t>The theory also adds a third level of processing:</a:t>
            </a:r>
          </a:p>
          <a:p>
            <a:endParaRPr lang="fr-FR" sz="2400" noProof="1"/>
          </a:p>
          <a:p>
            <a:r>
              <a:rPr lang="fr-FR" sz="2400" noProof="1"/>
              <a:t>	– </a:t>
            </a:r>
            <a:r>
              <a:rPr lang="fr-FR" sz="2400" b="1" noProof="1"/>
              <a:t>what is said</a:t>
            </a:r>
            <a:r>
              <a:rPr lang="fr-FR" sz="2400" noProof="1"/>
              <a:t>: the semantic layer of what is literally communicated</a:t>
            </a:r>
          </a:p>
          <a:p>
            <a:r>
              <a:rPr lang="fr-FR" sz="2400" noProof="1"/>
              <a:t>	– </a:t>
            </a:r>
            <a:r>
              <a:rPr lang="fr-FR" sz="2400" b="1" noProof="1"/>
              <a:t>what is explicated</a:t>
            </a:r>
            <a:r>
              <a:rPr lang="fr-FR" sz="2400" noProof="1"/>
              <a:t>: enriching utterance with information to make it truth-	evaluable</a:t>
            </a:r>
          </a:p>
          <a:p>
            <a:r>
              <a:rPr lang="fr-FR" sz="2400" noProof="1"/>
              <a:t>	– </a:t>
            </a:r>
            <a:r>
              <a:rPr lang="fr-FR" sz="2400" b="1" noProof="1"/>
              <a:t>what is implicated</a:t>
            </a:r>
            <a:r>
              <a:rPr lang="fr-FR" sz="2400" noProof="1"/>
              <a:t>: non-truth conditional meaning intended by the speaker</a:t>
            </a:r>
          </a:p>
        </p:txBody>
      </p:sp>
    </p:spTree>
    <p:extLst>
      <p:ext uri="{BB962C8B-B14F-4D97-AF65-F5344CB8AC3E}">
        <p14:creationId xmlns:p14="http://schemas.microsoft.com/office/powerpoint/2010/main" val="3231910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11785624" cy="830997"/>
          </a:xfrm>
          <a:prstGeom prst="rect">
            <a:avLst/>
          </a:prstGeom>
          <a:noFill/>
        </p:spPr>
        <p:txBody>
          <a:bodyPr wrap="square" rtlCol="0">
            <a:spAutoFit/>
          </a:bodyPr>
          <a:lstStyle/>
          <a:p>
            <a:r>
              <a:rPr lang="fr-FR" sz="4800" b="1" u="sng" noProof="1"/>
              <a:t>Relevance Theory (Wilson &amp; Sperber, 1986)</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391128" y="1481243"/>
            <a:ext cx="11065148" cy="2308324"/>
          </a:xfrm>
          <a:prstGeom prst="rect">
            <a:avLst/>
          </a:prstGeom>
          <a:noFill/>
        </p:spPr>
        <p:txBody>
          <a:bodyPr wrap="square" rtlCol="0">
            <a:spAutoFit/>
          </a:bodyPr>
          <a:lstStyle/>
          <a:p>
            <a:r>
              <a:rPr lang="en-US" sz="2400" noProof="1"/>
              <a:t>Here is a common example of how relevance theory might interpret an utterance:</a:t>
            </a:r>
          </a:p>
          <a:p>
            <a:endParaRPr lang="en-US" sz="2400" noProof="1"/>
          </a:p>
          <a:p>
            <a:r>
              <a:rPr lang="en-US" sz="2400" noProof="1"/>
              <a:t>	Q: “Do you want to see a movie tonight?” A: “I need to take a math test Friday.”</a:t>
            </a:r>
          </a:p>
          <a:p>
            <a:endParaRPr lang="en-US" sz="2400" noProof="1"/>
          </a:p>
          <a:p>
            <a:r>
              <a:rPr lang="en-US" sz="2400" noProof="1"/>
              <a:t>	(explicated) I need to take a mathematics test </a:t>
            </a:r>
            <a:r>
              <a:rPr lang="en-US" sz="2400" u="sng" noProof="1"/>
              <a:t>this</a:t>
            </a:r>
            <a:r>
              <a:rPr lang="en-US" sz="2400" noProof="1"/>
              <a:t> Friday.</a:t>
            </a:r>
          </a:p>
          <a:p>
            <a:r>
              <a:rPr lang="en-US" sz="2400" noProof="1"/>
              <a:t>	(implicated) I cannot go to the movies because I am studying for the test.</a:t>
            </a:r>
          </a:p>
        </p:txBody>
      </p:sp>
    </p:spTree>
    <p:extLst>
      <p:ext uri="{BB962C8B-B14F-4D97-AF65-F5344CB8AC3E}">
        <p14:creationId xmlns:p14="http://schemas.microsoft.com/office/powerpoint/2010/main" val="1100774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11785624" cy="830997"/>
          </a:xfrm>
          <a:prstGeom prst="rect">
            <a:avLst/>
          </a:prstGeom>
          <a:noFill/>
        </p:spPr>
        <p:txBody>
          <a:bodyPr wrap="square" rtlCol="0">
            <a:spAutoFit/>
          </a:bodyPr>
          <a:lstStyle/>
          <a:p>
            <a:r>
              <a:rPr lang="fr-FR" sz="4800" b="1" u="sng" noProof="1"/>
              <a:t>Relevance Theory (Wilson &amp; Sperber, 1986)</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391128" y="1481243"/>
            <a:ext cx="11065148" cy="4893647"/>
          </a:xfrm>
          <a:prstGeom prst="rect">
            <a:avLst/>
          </a:prstGeom>
          <a:noFill/>
        </p:spPr>
        <p:txBody>
          <a:bodyPr wrap="square" rtlCol="0">
            <a:spAutoFit/>
          </a:bodyPr>
          <a:lstStyle/>
          <a:p>
            <a:r>
              <a:rPr lang="en-US" sz="2400" noProof="1"/>
              <a:t>Here is a common example of how relevance theory might interpret an utterance:</a:t>
            </a:r>
          </a:p>
          <a:p>
            <a:endParaRPr lang="en-US" sz="2400" noProof="1"/>
          </a:p>
          <a:p>
            <a:r>
              <a:rPr lang="en-US" sz="2400" noProof="1"/>
              <a:t>	Q: “Do you want to see a movie tonight?” A: “I need to take a math test Friday.”</a:t>
            </a:r>
          </a:p>
          <a:p>
            <a:endParaRPr lang="en-US" sz="2400" noProof="1"/>
          </a:p>
          <a:p>
            <a:r>
              <a:rPr lang="en-US" sz="2400" noProof="1"/>
              <a:t>	(explicated) I need to take a mathematics test </a:t>
            </a:r>
            <a:r>
              <a:rPr lang="en-US" sz="2400" u="sng" noProof="1"/>
              <a:t>this</a:t>
            </a:r>
            <a:r>
              <a:rPr lang="en-US" sz="2400" noProof="1"/>
              <a:t> Friday.</a:t>
            </a:r>
          </a:p>
          <a:p>
            <a:r>
              <a:rPr lang="en-US" sz="2400" noProof="1"/>
              <a:t>	(implicated) I cannot go to the movies because I am studying for the test.</a:t>
            </a:r>
          </a:p>
          <a:p>
            <a:endParaRPr lang="en-US" sz="2400" noProof="1"/>
          </a:p>
          <a:p>
            <a:endParaRPr lang="en-US" sz="2400" noProof="1"/>
          </a:p>
          <a:p>
            <a:r>
              <a:rPr lang="en-US" sz="2400" noProof="1">
                <a:solidFill>
                  <a:schemeClr val="accent6">
                    <a:lumMod val="75000"/>
                  </a:schemeClr>
                </a:solidFill>
              </a:rPr>
              <a:t>The differences between </a:t>
            </a:r>
            <a:r>
              <a:rPr lang="en-US" sz="2400" b="1" noProof="1">
                <a:solidFill>
                  <a:schemeClr val="accent6">
                    <a:lumMod val="75000"/>
                  </a:schemeClr>
                </a:solidFill>
              </a:rPr>
              <a:t>explicature/implicature</a:t>
            </a:r>
            <a:r>
              <a:rPr lang="en-US" sz="2400" noProof="1">
                <a:solidFill>
                  <a:schemeClr val="accent6">
                    <a:lumMod val="75000"/>
                  </a:schemeClr>
                </a:solidFill>
              </a:rPr>
              <a:t> and semantics/pragmatics can be subtle and are often debated. The same can be said for the four implicature theories we have explored. Try to understand the different approaches and how they may be useful for understanding pragmatic meanings, but don’t feel that you should be able fit every implicature neatly into each framework. </a:t>
            </a:r>
          </a:p>
        </p:txBody>
      </p:sp>
    </p:spTree>
    <p:extLst>
      <p:ext uri="{BB962C8B-B14F-4D97-AF65-F5344CB8AC3E}">
        <p14:creationId xmlns:p14="http://schemas.microsoft.com/office/powerpoint/2010/main" val="508087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(Initial) Definitions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469063" y="1120676"/>
            <a:ext cx="11159720" cy="5262979"/>
          </a:xfrm>
          <a:prstGeom prst="rect">
            <a:avLst/>
          </a:prstGeom>
          <a:noFill/>
        </p:spPr>
        <p:txBody>
          <a:bodyPr wrap="square" rtlCol="0">
            <a:spAutoFit/>
          </a:bodyPr>
          <a:lstStyle/>
          <a:p>
            <a:r>
              <a:rPr lang="fr-FR" sz="2400" b="1" noProof="1"/>
              <a:t>Implicature	   </a:t>
            </a:r>
            <a:r>
              <a:rPr lang="fr-FR" sz="2400" noProof="1"/>
              <a:t>information conveyed by a speaker but not literally expressed;</a:t>
            </a:r>
          </a:p>
          <a:p>
            <a:r>
              <a:rPr lang="fr-FR" sz="2400" noProof="1"/>
              <a:t>		   notably, not truth-conditional =&gt; their truth does not influence the			   truth of the utterance; otherwise, we have an </a:t>
            </a:r>
            <a:r>
              <a:rPr lang="fr-FR" sz="2400" i="1" noProof="1"/>
              <a:t>entailment</a:t>
            </a:r>
            <a:r>
              <a:rPr lang="fr-FR" sz="2400" noProof="1"/>
              <a:t>*</a:t>
            </a:r>
          </a:p>
          <a:p>
            <a:endParaRPr lang="fr-FR" sz="2400" noProof="1"/>
          </a:p>
          <a:p>
            <a:r>
              <a:rPr lang="fr-FR" sz="2400" b="1" noProof="1"/>
              <a:t>Conventional	   </a:t>
            </a:r>
            <a:r>
              <a:rPr lang="fr-FR" sz="2400" noProof="1"/>
              <a:t>the implicature is not dependent on the context and cannot be </a:t>
            </a:r>
            <a:endParaRPr lang="fr-FR" sz="2400" b="1" noProof="1"/>
          </a:p>
          <a:p>
            <a:r>
              <a:rPr lang="fr-FR" sz="2400" b="1" noProof="1"/>
              <a:t>Implicature	   </a:t>
            </a:r>
            <a:r>
              <a:rPr lang="fr-FR" sz="2400" noProof="1"/>
              <a:t>cancelled; otherwise, we have a </a:t>
            </a:r>
            <a:r>
              <a:rPr lang="fr-FR" sz="2400" i="1" noProof="1"/>
              <a:t>conversational implicature</a:t>
            </a:r>
          </a:p>
          <a:p>
            <a:endParaRPr lang="fr-FR" sz="2400" i="1" noProof="1"/>
          </a:p>
          <a:p>
            <a:r>
              <a:rPr lang="fr-FR" sz="2400" i="1" noProof="1"/>
              <a:t>			</a:t>
            </a:r>
            <a:r>
              <a:rPr lang="fr-FR" sz="2400" noProof="1">
                <a:solidFill>
                  <a:schemeClr val="accent6">
                    <a:lumMod val="75000"/>
                  </a:schemeClr>
                </a:solidFill>
              </a:rPr>
              <a:t>He spared me the journey +&gt; I did not want to make the journey.</a:t>
            </a:r>
          </a:p>
          <a:p>
            <a:endParaRPr lang="fr-FR" sz="2400" b="1" noProof="1"/>
          </a:p>
          <a:p>
            <a:r>
              <a:rPr lang="fr-FR" sz="2400" b="1" noProof="1"/>
              <a:t>Generalised	   </a:t>
            </a:r>
            <a:r>
              <a:rPr lang="fr-FR" sz="2400" noProof="1"/>
              <a:t>a conversational implicature that can be described in a general sense;</a:t>
            </a:r>
            <a:r>
              <a:rPr lang="fr-FR" sz="2400" b="1" noProof="1"/>
              <a:t> </a:t>
            </a:r>
          </a:p>
          <a:p>
            <a:r>
              <a:rPr lang="fr-FR" sz="2400" b="1" noProof="1"/>
              <a:t>Implicature	   </a:t>
            </a:r>
            <a:r>
              <a:rPr lang="fr-FR" sz="2400" noProof="1"/>
              <a:t>however, can be cancelled; otherwise, a </a:t>
            </a:r>
            <a:r>
              <a:rPr lang="fr-FR" sz="2400" i="1" noProof="1"/>
              <a:t>particularised implicature</a:t>
            </a:r>
          </a:p>
          <a:p>
            <a:endParaRPr lang="fr-FR" sz="2400" b="1" i="1" noProof="1"/>
          </a:p>
          <a:p>
            <a:r>
              <a:rPr lang="fr-FR" sz="2400" b="1" noProof="1"/>
              <a:t>			</a:t>
            </a:r>
            <a:r>
              <a:rPr lang="fr-FR" sz="2400" noProof="1">
                <a:solidFill>
                  <a:schemeClr val="accent6">
                    <a:lumMod val="75000"/>
                  </a:schemeClr>
                </a:solidFill>
              </a:rPr>
              <a:t>This tea is good. +&gt; This tea is not great.</a:t>
            </a:r>
          </a:p>
          <a:p>
            <a:r>
              <a:rPr lang="fr-FR" sz="2400" b="1" noProof="1"/>
              <a:t>			</a:t>
            </a:r>
            <a:r>
              <a:rPr lang="fr-FR" sz="2400" noProof="1"/>
              <a:t>(but also could utter) This tea is good; in fact, it’s great. </a:t>
            </a:r>
          </a:p>
        </p:txBody>
      </p:sp>
      <p:sp>
        <p:nvSpPr>
          <p:cNvPr id="5" name="ZoneTexte 71">
            <a:extLst>
              <a:ext uri="{FF2B5EF4-FFF2-40B4-BE49-F238E27FC236}">
                <a16:creationId xmlns:a16="http://schemas.microsoft.com/office/drawing/2014/main" id="{A39DF74E-E06C-263A-DFE5-C10CAB24AB4E}"/>
              </a:ext>
            </a:extLst>
          </p:cNvPr>
          <p:cNvSpPr txBox="1"/>
          <p:nvPr/>
        </p:nvSpPr>
        <p:spPr>
          <a:xfrm>
            <a:off x="1807077" y="6456060"/>
            <a:ext cx="7540848" cy="338554"/>
          </a:xfrm>
          <a:prstGeom prst="rect">
            <a:avLst/>
          </a:prstGeom>
          <a:noFill/>
        </p:spPr>
        <p:txBody>
          <a:bodyPr wrap="square" rtlCol="0">
            <a:spAutoFit/>
          </a:bodyPr>
          <a:lstStyle/>
          <a:p>
            <a:r>
              <a:rPr lang="en-US" sz="1600" noProof="1">
                <a:solidFill>
                  <a:schemeClr val="tx1">
                    <a:lumMod val="50000"/>
                    <a:lumOff val="50000"/>
                  </a:schemeClr>
                </a:solidFill>
              </a:rPr>
              <a:t>* Technically, we have either an entailment or a presupposition.</a:t>
            </a:r>
          </a:p>
        </p:txBody>
      </p:sp>
    </p:spTree>
    <p:extLst>
      <p:ext uri="{BB962C8B-B14F-4D97-AF65-F5344CB8AC3E}">
        <p14:creationId xmlns:p14="http://schemas.microsoft.com/office/powerpoint/2010/main" val="1441512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Gricean Maxims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578393" y="997172"/>
            <a:ext cx="8859895" cy="5262979"/>
          </a:xfrm>
          <a:prstGeom prst="rect">
            <a:avLst/>
          </a:prstGeom>
          <a:noFill/>
        </p:spPr>
        <p:txBody>
          <a:bodyPr wrap="square" rtlCol="0">
            <a:spAutoFit/>
          </a:bodyPr>
          <a:lstStyle/>
          <a:p>
            <a:r>
              <a:rPr lang="fr-FR" sz="2400" b="1" noProof="1"/>
              <a:t>Quality	</a:t>
            </a:r>
            <a:r>
              <a:rPr lang="fr-FR" sz="2400" noProof="1"/>
              <a:t>do not say what you belive to be false or unsupported</a:t>
            </a:r>
          </a:p>
          <a:p>
            <a:endParaRPr lang="fr-FR" sz="2400" noProof="1"/>
          </a:p>
          <a:p>
            <a:endParaRPr lang="fr-FR" sz="2400" noProof="1"/>
          </a:p>
          <a:p>
            <a:r>
              <a:rPr lang="fr-FR" sz="2400" b="1" noProof="1"/>
              <a:t>Quantity	</a:t>
            </a:r>
            <a:r>
              <a:rPr lang="fr-FR" sz="2400" noProof="1"/>
              <a:t>(a) give as much information as needed; but</a:t>
            </a:r>
          </a:p>
          <a:p>
            <a:r>
              <a:rPr lang="fr-FR" sz="2400" noProof="1"/>
              <a:t>		(b) give no more information than is needed</a:t>
            </a:r>
          </a:p>
          <a:p>
            <a:endParaRPr lang="fr-FR" sz="2400" noProof="1"/>
          </a:p>
          <a:p>
            <a:endParaRPr lang="fr-FR" sz="2400" noProof="1"/>
          </a:p>
          <a:p>
            <a:r>
              <a:rPr lang="fr-FR" sz="2400" b="1" noProof="1"/>
              <a:t>Relation	</a:t>
            </a:r>
            <a:r>
              <a:rPr lang="fr-FR" sz="2400" noProof="1"/>
              <a:t>be relevant </a:t>
            </a:r>
          </a:p>
          <a:p>
            <a:endParaRPr lang="fr-FR" sz="2400" noProof="1"/>
          </a:p>
          <a:p>
            <a:endParaRPr lang="fr-FR" sz="2400" noProof="1"/>
          </a:p>
          <a:p>
            <a:endParaRPr lang="fr-FR" sz="2400" noProof="1"/>
          </a:p>
          <a:p>
            <a:r>
              <a:rPr lang="fr-FR" sz="2400" b="1" noProof="1"/>
              <a:t>Manner	</a:t>
            </a:r>
            <a:r>
              <a:rPr lang="fr-FR" sz="2400" noProof="1"/>
              <a:t>(a) avoid obsurity, ambiguity; (b) be brief and orderly</a:t>
            </a:r>
          </a:p>
          <a:p>
            <a:endParaRPr lang="fr-FR" sz="2400" b="1" noProof="1"/>
          </a:p>
          <a:p>
            <a:endParaRPr lang="fr-FR" sz="2400" b="1" noProof="1"/>
          </a:p>
        </p:txBody>
      </p:sp>
    </p:spTree>
    <p:extLst>
      <p:ext uri="{BB962C8B-B14F-4D97-AF65-F5344CB8AC3E}">
        <p14:creationId xmlns:p14="http://schemas.microsoft.com/office/powerpoint/2010/main" val="82340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Gricean Maxims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578393" y="997172"/>
            <a:ext cx="8859895" cy="5262979"/>
          </a:xfrm>
          <a:prstGeom prst="rect">
            <a:avLst/>
          </a:prstGeom>
          <a:noFill/>
        </p:spPr>
        <p:txBody>
          <a:bodyPr wrap="square" rtlCol="0">
            <a:spAutoFit/>
          </a:bodyPr>
          <a:lstStyle/>
          <a:p>
            <a:r>
              <a:rPr lang="fr-FR" sz="2400" b="1" noProof="1"/>
              <a:t>Quality	</a:t>
            </a:r>
            <a:r>
              <a:rPr lang="fr-FR" sz="2400" noProof="1"/>
              <a:t>do not say what you belive to be false or unsupported</a:t>
            </a:r>
          </a:p>
          <a:p>
            <a:endParaRPr lang="fr-FR" sz="2400" noProof="1"/>
          </a:p>
          <a:p>
            <a:endParaRPr lang="fr-FR" sz="2400" noProof="1"/>
          </a:p>
          <a:p>
            <a:r>
              <a:rPr lang="fr-FR" sz="2400" b="1" noProof="1"/>
              <a:t>Quantity	</a:t>
            </a:r>
            <a:r>
              <a:rPr lang="fr-FR" sz="2400" noProof="1"/>
              <a:t>(a) give as much information as needed; but</a:t>
            </a:r>
          </a:p>
          <a:p>
            <a:r>
              <a:rPr lang="fr-FR" sz="2400" noProof="1"/>
              <a:t>		(b) give no more information than is needed</a:t>
            </a:r>
          </a:p>
          <a:p>
            <a:endParaRPr lang="fr-FR" sz="2400" noProof="1"/>
          </a:p>
          <a:p>
            <a:endParaRPr lang="fr-FR" sz="2400" noProof="1"/>
          </a:p>
          <a:p>
            <a:r>
              <a:rPr lang="fr-FR" sz="2400" b="1" noProof="1"/>
              <a:t>Relation	</a:t>
            </a:r>
            <a:r>
              <a:rPr lang="fr-FR" sz="2400" noProof="1"/>
              <a:t>be relevant </a:t>
            </a:r>
          </a:p>
          <a:p>
            <a:endParaRPr lang="fr-FR" sz="2400" noProof="1"/>
          </a:p>
          <a:p>
            <a:endParaRPr lang="fr-FR" sz="2400" noProof="1"/>
          </a:p>
          <a:p>
            <a:endParaRPr lang="fr-FR" sz="2400" noProof="1"/>
          </a:p>
          <a:p>
            <a:r>
              <a:rPr lang="fr-FR" sz="2400" b="1" noProof="1"/>
              <a:t>Manner	</a:t>
            </a:r>
            <a:r>
              <a:rPr lang="fr-FR" sz="2400" noProof="1"/>
              <a:t>(a) avoid obsurity, ambiguity; (b) be brief and orderly</a:t>
            </a:r>
          </a:p>
          <a:p>
            <a:endParaRPr lang="fr-FR" sz="2400" b="1" noProof="1"/>
          </a:p>
          <a:p>
            <a:endParaRPr lang="fr-FR" sz="2400" b="1" noProof="1"/>
          </a:p>
        </p:txBody>
      </p:sp>
      <p:sp>
        <p:nvSpPr>
          <p:cNvPr id="3" name="ZoneTexte 71">
            <a:extLst>
              <a:ext uri="{FF2B5EF4-FFF2-40B4-BE49-F238E27FC236}">
                <a16:creationId xmlns:a16="http://schemas.microsoft.com/office/drawing/2014/main" id="{9271F28D-859E-0BC0-D45A-2DA8E4E1E8C3}"/>
              </a:ext>
            </a:extLst>
          </p:cNvPr>
          <p:cNvSpPr txBox="1"/>
          <p:nvPr/>
        </p:nvSpPr>
        <p:spPr>
          <a:xfrm>
            <a:off x="1697745" y="1527944"/>
            <a:ext cx="8778097" cy="461665"/>
          </a:xfrm>
          <a:prstGeom prst="rect">
            <a:avLst/>
          </a:prstGeom>
          <a:noFill/>
        </p:spPr>
        <p:txBody>
          <a:bodyPr wrap="square" rtlCol="0">
            <a:spAutoFit/>
          </a:bodyPr>
          <a:lstStyle/>
          <a:p>
            <a:r>
              <a:rPr lang="en-US" sz="2400" b="1" noProof="1">
                <a:solidFill>
                  <a:schemeClr val="accent6">
                    <a:lumMod val="60000"/>
                    <a:lumOff val="40000"/>
                  </a:schemeClr>
                </a:solidFill>
              </a:rPr>
              <a:t>“I am wearing slippers” +&gt; I believe that I am wearing slippers.</a:t>
            </a:r>
          </a:p>
        </p:txBody>
      </p:sp>
      <p:sp>
        <p:nvSpPr>
          <p:cNvPr id="4" name="ZoneTexte 71">
            <a:extLst>
              <a:ext uri="{FF2B5EF4-FFF2-40B4-BE49-F238E27FC236}">
                <a16:creationId xmlns:a16="http://schemas.microsoft.com/office/drawing/2014/main" id="{3E9F799F-4237-ADCF-6AD8-AF18E6509F52}"/>
              </a:ext>
            </a:extLst>
          </p:cNvPr>
          <p:cNvSpPr txBox="1"/>
          <p:nvPr/>
        </p:nvSpPr>
        <p:spPr>
          <a:xfrm>
            <a:off x="1697746" y="2966941"/>
            <a:ext cx="7540848" cy="461665"/>
          </a:xfrm>
          <a:prstGeom prst="rect">
            <a:avLst/>
          </a:prstGeom>
          <a:noFill/>
        </p:spPr>
        <p:txBody>
          <a:bodyPr wrap="square" rtlCol="0">
            <a:spAutoFit/>
          </a:bodyPr>
          <a:lstStyle/>
          <a:p>
            <a:r>
              <a:rPr lang="en-US" sz="2400" b="1" noProof="1">
                <a:solidFill>
                  <a:schemeClr val="accent6">
                    <a:lumMod val="60000"/>
                    <a:lumOff val="40000"/>
                  </a:schemeClr>
                </a:solidFill>
              </a:rPr>
              <a:t>“I have two brothers” +&gt; I do not have three brothers.</a:t>
            </a:r>
          </a:p>
        </p:txBody>
      </p:sp>
      <p:sp>
        <p:nvSpPr>
          <p:cNvPr id="31" name="ZoneTexte 71">
            <a:extLst>
              <a:ext uri="{FF2B5EF4-FFF2-40B4-BE49-F238E27FC236}">
                <a16:creationId xmlns:a16="http://schemas.microsoft.com/office/drawing/2014/main" id="{81F0A993-87DA-7CFA-E5C6-756CD4EA969E}"/>
              </a:ext>
            </a:extLst>
          </p:cNvPr>
          <p:cNvSpPr txBox="1"/>
          <p:nvPr/>
        </p:nvSpPr>
        <p:spPr>
          <a:xfrm>
            <a:off x="1697746" y="4086293"/>
            <a:ext cx="9695468" cy="830997"/>
          </a:xfrm>
          <a:prstGeom prst="rect">
            <a:avLst/>
          </a:prstGeom>
          <a:noFill/>
        </p:spPr>
        <p:txBody>
          <a:bodyPr wrap="square" rtlCol="0">
            <a:spAutoFit/>
          </a:bodyPr>
          <a:lstStyle/>
          <a:p>
            <a:r>
              <a:rPr lang="en-US" sz="2400" b="1" noProof="1">
                <a:solidFill>
                  <a:schemeClr val="accent6">
                    <a:lumMod val="60000"/>
                    <a:lumOff val="40000"/>
                  </a:schemeClr>
                </a:solidFill>
              </a:rPr>
              <a:t>Q: “What kind of ice cream do you like?” A: “I love chocolate.”</a:t>
            </a:r>
          </a:p>
          <a:p>
            <a:r>
              <a:rPr lang="en-US" sz="2400" b="1" noProof="1">
                <a:solidFill>
                  <a:schemeClr val="accent6">
                    <a:lumMod val="60000"/>
                    <a:lumOff val="40000"/>
                  </a:schemeClr>
                </a:solidFill>
              </a:rPr>
              <a:t>    +&gt; I love chocolate ice cream.</a:t>
            </a:r>
          </a:p>
        </p:txBody>
      </p:sp>
      <p:sp>
        <p:nvSpPr>
          <p:cNvPr id="32" name="ZoneTexte 71">
            <a:extLst>
              <a:ext uri="{FF2B5EF4-FFF2-40B4-BE49-F238E27FC236}">
                <a16:creationId xmlns:a16="http://schemas.microsoft.com/office/drawing/2014/main" id="{FCBDBD53-57EB-E68D-03E2-BF64A328B59E}"/>
              </a:ext>
            </a:extLst>
          </p:cNvPr>
          <p:cNvSpPr txBox="1"/>
          <p:nvPr/>
        </p:nvSpPr>
        <p:spPr>
          <a:xfrm>
            <a:off x="1697746" y="5563114"/>
            <a:ext cx="9695468" cy="830997"/>
          </a:xfrm>
          <a:prstGeom prst="rect">
            <a:avLst/>
          </a:prstGeom>
          <a:noFill/>
        </p:spPr>
        <p:txBody>
          <a:bodyPr wrap="square" rtlCol="0">
            <a:spAutoFit/>
          </a:bodyPr>
          <a:lstStyle/>
          <a:p>
            <a:r>
              <a:rPr lang="en-US" sz="2400" b="1" noProof="1">
                <a:solidFill>
                  <a:schemeClr val="accent6">
                    <a:lumMod val="60000"/>
                    <a:lumOff val="40000"/>
                  </a:schemeClr>
                </a:solidFill>
              </a:rPr>
              <a:t>“I was born in Paris” </a:t>
            </a:r>
          </a:p>
          <a:p>
            <a:r>
              <a:rPr lang="en-US" sz="2400" b="1" noProof="1">
                <a:solidFill>
                  <a:schemeClr val="accent6">
                    <a:lumMod val="60000"/>
                    <a:lumOff val="40000"/>
                  </a:schemeClr>
                </a:solidFill>
              </a:rPr>
              <a:t>+&gt; I was born in Paris, France (said outside of Maine)</a:t>
            </a:r>
          </a:p>
        </p:txBody>
      </p:sp>
    </p:spTree>
    <p:extLst>
      <p:ext uri="{BB962C8B-B14F-4D97-AF65-F5344CB8AC3E}">
        <p14:creationId xmlns:p14="http://schemas.microsoft.com/office/powerpoint/2010/main" val="2429193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Horn (1984, 2012)</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1219524" y="1351508"/>
            <a:ext cx="8859895" cy="3785652"/>
          </a:xfrm>
          <a:prstGeom prst="rect">
            <a:avLst/>
          </a:prstGeom>
          <a:noFill/>
        </p:spPr>
        <p:txBody>
          <a:bodyPr wrap="square" rtlCol="0">
            <a:spAutoFit/>
          </a:bodyPr>
          <a:lstStyle/>
          <a:p>
            <a:r>
              <a:rPr lang="fr-FR" sz="2400" noProof="1"/>
              <a:t>Quality is consider external to the other maxims and everything else is replaced with two:</a:t>
            </a:r>
          </a:p>
          <a:p>
            <a:endParaRPr lang="fr-FR" sz="2400" noProof="1"/>
          </a:p>
          <a:p>
            <a:r>
              <a:rPr lang="fr-FR" sz="2400" noProof="1"/>
              <a:t>	</a:t>
            </a:r>
            <a:r>
              <a:rPr lang="fr-FR" sz="2400" b="1" noProof="1"/>
              <a:t>Q-principle</a:t>
            </a:r>
            <a:r>
              <a:rPr lang="fr-FR" sz="2400" noProof="1"/>
              <a:t>	make contribution sufficent</a:t>
            </a:r>
          </a:p>
          <a:p>
            <a:r>
              <a:rPr lang="fr-FR" sz="2400" noProof="1"/>
              <a:t>			say as much as you can (given R-principle)</a:t>
            </a:r>
          </a:p>
          <a:p>
            <a:r>
              <a:rPr lang="fr-FR" sz="2400" noProof="1"/>
              <a:t>			addressee/hearer-based</a:t>
            </a:r>
          </a:p>
          <a:p>
            <a:endParaRPr lang="fr-FR" sz="2400" noProof="1"/>
          </a:p>
          <a:p>
            <a:r>
              <a:rPr lang="fr-FR" sz="2400" noProof="1"/>
              <a:t>	</a:t>
            </a:r>
            <a:r>
              <a:rPr lang="fr-FR" sz="2400" b="1" noProof="1"/>
              <a:t>R-principle</a:t>
            </a:r>
            <a:r>
              <a:rPr lang="fr-FR" sz="2400" noProof="1"/>
              <a:t>	make your contribution necessary</a:t>
            </a:r>
          </a:p>
          <a:p>
            <a:r>
              <a:rPr lang="fr-FR" sz="2400" noProof="1"/>
              <a:t>			say no more than you must (given Q-principle)</a:t>
            </a:r>
          </a:p>
          <a:p>
            <a:r>
              <a:rPr lang="fr-FR" sz="2400" noProof="1"/>
              <a:t>			speaker-based</a:t>
            </a:r>
          </a:p>
        </p:txBody>
      </p:sp>
    </p:spTree>
    <p:extLst>
      <p:ext uri="{BB962C8B-B14F-4D97-AF65-F5344CB8AC3E}">
        <p14:creationId xmlns:p14="http://schemas.microsoft.com/office/powerpoint/2010/main" val="3369697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Horn (1984, 2012)</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 name="ZoneTexte 71">
            <a:extLst>
              <a:ext uri="{FF2B5EF4-FFF2-40B4-BE49-F238E27FC236}">
                <a16:creationId xmlns:a16="http://schemas.microsoft.com/office/drawing/2014/main" id="{91661F96-F869-A9B4-11AB-0AFAE7906420}"/>
              </a:ext>
            </a:extLst>
          </p:cNvPr>
          <p:cNvSpPr txBox="1"/>
          <p:nvPr/>
        </p:nvSpPr>
        <p:spPr>
          <a:xfrm>
            <a:off x="811194" y="3146565"/>
            <a:ext cx="5085116" cy="830997"/>
          </a:xfrm>
          <a:prstGeom prst="rect">
            <a:avLst/>
          </a:prstGeom>
          <a:noFill/>
        </p:spPr>
        <p:txBody>
          <a:bodyPr wrap="square" rtlCol="0">
            <a:spAutoFit/>
          </a:bodyPr>
          <a:lstStyle/>
          <a:p>
            <a:r>
              <a:rPr lang="en-US" sz="2400" b="1" noProof="1">
                <a:solidFill>
                  <a:schemeClr val="accent6">
                    <a:lumMod val="60000"/>
                    <a:lumOff val="40000"/>
                  </a:schemeClr>
                </a:solidFill>
              </a:rPr>
              <a:t>“Dave broke a finger yesterday”</a:t>
            </a:r>
          </a:p>
          <a:p>
            <a:r>
              <a:rPr lang="en-US" sz="2400" b="1" noProof="1">
                <a:solidFill>
                  <a:schemeClr val="accent6">
                    <a:lumMod val="60000"/>
                    <a:lumOff val="40000"/>
                  </a:schemeClr>
                </a:solidFill>
              </a:rPr>
              <a:t>	+&gt; Dave broke his own finger.</a:t>
            </a:r>
          </a:p>
        </p:txBody>
      </p:sp>
      <p:sp>
        <p:nvSpPr>
          <p:cNvPr id="4" name="ZoneTexte 71">
            <a:extLst>
              <a:ext uri="{FF2B5EF4-FFF2-40B4-BE49-F238E27FC236}">
                <a16:creationId xmlns:a16="http://schemas.microsoft.com/office/drawing/2014/main" id="{C8789466-1B38-548F-3B1C-B62B677FB863}"/>
              </a:ext>
            </a:extLst>
          </p:cNvPr>
          <p:cNvSpPr txBox="1"/>
          <p:nvPr/>
        </p:nvSpPr>
        <p:spPr>
          <a:xfrm>
            <a:off x="557372" y="1078238"/>
            <a:ext cx="8859895" cy="1569660"/>
          </a:xfrm>
          <a:prstGeom prst="rect">
            <a:avLst/>
          </a:prstGeom>
          <a:noFill/>
        </p:spPr>
        <p:txBody>
          <a:bodyPr wrap="square" rtlCol="0">
            <a:spAutoFit/>
          </a:bodyPr>
          <a:lstStyle/>
          <a:p>
            <a:r>
              <a:rPr lang="fr-FR" sz="2400" noProof="1"/>
              <a:t>Note that the principles tell us how a particular implicature would be made, but not always what implicature would be made. For example, from last time, note that there are often multiple implicatures that are possible from a single utterance:</a:t>
            </a:r>
          </a:p>
        </p:txBody>
      </p:sp>
      <p:sp>
        <p:nvSpPr>
          <p:cNvPr id="5" name="ZoneTexte 71">
            <a:extLst>
              <a:ext uri="{FF2B5EF4-FFF2-40B4-BE49-F238E27FC236}">
                <a16:creationId xmlns:a16="http://schemas.microsoft.com/office/drawing/2014/main" id="{E764BF61-5400-0C29-0EFB-A996259ED71C}"/>
              </a:ext>
            </a:extLst>
          </p:cNvPr>
          <p:cNvSpPr txBox="1"/>
          <p:nvPr/>
        </p:nvSpPr>
        <p:spPr>
          <a:xfrm>
            <a:off x="811192" y="4381637"/>
            <a:ext cx="6108975" cy="830997"/>
          </a:xfrm>
          <a:prstGeom prst="rect">
            <a:avLst/>
          </a:prstGeom>
          <a:noFill/>
        </p:spPr>
        <p:txBody>
          <a:bodyPr wrap="square" rtlCol="0">
            <a:spAutoFit/>
          </a:bodyPr>
          <a:lstStyle/>
          <a:p>
            <a:r>
              <a:rPr lang="en-US" sz="2400" b="1" noProof="1">
                <a:solidFill>
                  <a:schemeClr val="accent6">
                    <a:lumMod val="60000"/>
                    <a:lumOff val="40000"/>
                  </a:schemeClr>
                </a:solidFill>
              </a:rPr>
              <a:t>“Dave broke a finger yesterday”</a:t>
            </a:r>
          </a:p>
          <a:p>
            <a:r>
              <a:rPr lang="en-US" sz="2400" b="1" noProof="1">
                <a:solidFill>
                  <a:schemeClr val="accent6">
                    <a:lumMod val="60000"/>
                    <a:lumOff val="40000"/>
                  </a:schemeClr>
                </a:solidFill>
              </a:rPr>
              <a:t>	+&gt; Dave broke someone else’s finger.</a:t>
            </a:r>
          </a:p>
        </p:txBody>
      </p:sp>
      <p:sp>
        <p:nvSpPr>
          <p:cNvPr id="6" name="ZoneTexte 71">
            <a:extLst>
              <a:ext uri="{FF2B5EF4-FFF2-40B4-BE49-F238E27FC236}">
                <a16:creationId xmlns:a16="http://schemas.microsoft.com/office/drawing/2014/main" id="{B2A815D6-9F99-86CC-F445-5048D3AF76EE}"/>
              </a:ext>
            </a:extLst>
          </p:cNvPr>
          <p:cNvSpPr txBox="1"/>
          <p:nvPr/>
        </p:nvSpPr>
        <p:spPr>
          <a:xfrm>
            <a:off x="6514522" y="3007143"/>
            <a:ext cx="5393698" cy="830997"/>
          </a:xfrm>
          <a:prstGeom prst="rect">
            <a:avLst/>
          </a:prstGeom>
          <a:noFill/>
        </p:spPr>
        <p:txBody>
          <a:bodyPr wrap="square" rtlCol="0">
            <a:spAutoFit/>
          </a:bodyPr>
          <a:lstStyle/>
          <a:p>
            <a:r>
              <a:rPr lang="en-US" sz="2400" b="1" noProof="1"/>
              <a:t>R-principle</a:t>
            </a:r>
          </a:p>
          <a:p>
            <a:r>
              <a:rPr lang="en-US" sz="2400" b="1" noProof="1"/>
              <a:t>	</a:t>
            </a:r>
            <a:r>
              <a:rPr lang="en-US" sz="2400" noProof="1"/>
              <a:t>Implicates missing information</a:t>
            </a:r>
            <a:endParaRPr lang="en-US" sz="2400" b="1" noProof="1"/>
          </a:p>
        </p:txBody>
      </p:sp>
      <p:sp>
        <p:nvSpPr>
          <p:cNvPr id="7" name="ZoneTexte 71">
            <a:extLst>
              <a:ext uri="{FF2B5EF4-FFF2-40B4-BE49-F238E27FC236}">
                <a16:creationId xmlns:a16="http://schemas.microsoft.com/office/drawing/2014/main" id="{C02728A3-696A-C736-D0D8-901E2D8673DE}"/>
              </a:ext>
            </a:extLst>
          </p:cNvPr>
          <p:cNvSpPr txBox="1"/>
          <p:nvPr/>
        </p:nvSpPr>
        <p:spPr>
          <a:xfrm>
            <a:off x="6514521" y="4362158"/>
            <a:ext cx="5393699" cy="1200329"/>
          </a:xfrm>
          <a:prstGeom prst="rect">
            <a:avLst/>
          </a:prstGeom>
          <a:noFill/>
        </p:spPr>
        <p:txBody>
          <a:bodyPr wrap="square" rtlCol="0">
            <a:spAutoFit/>
          </a:bodyPr>
          <a:lstStyle/>
          <a:p>
            <a:r>
              <a:rPr lang="en-US" sz="2400" b="1" noProof="1"/>
              <a:t>Q-principle</a:t>
            </a:r>
          </a:p>
          <a:p>
            <a:r>
              <a:rPr lang="en-US" sz="2400" b="1" noProof="1"/>
              <a:t>	</a:t>
            </a:r>
            <a:r>
              <a:rPr lang="en-US" sz="2400" noProof="1"/>
              <a:t>Implicates negative of a stronger</a:t>
            </a:r>
          </a:p>
          <a:p>
            <a:r>
              <a:rPr lang="en-US" sz="2400" noProof="1"/>
              <a:t>	statement</a:t>
            </a:r>
            <a:endParaRPr lang="en-US" sz="2400" b="1" noProof="1"/>
          </a:p>
        </p:txBody>
      </p:sp>
      <p:sp>
        <p:nvSpPr>
          <p:cNvPr id="8" name="ZoneTexte 71">
            <a:extLst>
              <a:ext uri="{FF2B5EF4-FFF2-40B4-BE49-F238E27FC236}">
                <a16:creationId xmlns:a16="http://schemas.microsoft.com/office/drawing/2014/main" id="{FD9348D2-7E72-69FF-D5AA-88D85D4A5A8A}"/>
              </a:ext>
            </a:extLst>
          </p:cNvPr>
          <p:cNvSpPr txBox="1"/>
          <p:nvPr/>
        </p:nvSpPr>
        <p:spPr>
          <a:xfrm>
            <a:off x="1466362" y="5890892"/>
            <a:ext cx="8859895" cy="830997"/>
          </a:xfrm>
          <a:prstGeom prst="rect">
            <a:avLst/>
          </a:prstGeom>
          <a:noFill/>
        </p:spPr>
        <p:txBody>
          <a:bodyPr wrap="square" rtlCol="0">
            <a:spAutoFit/>
          </a:bodyPr>
          <a:lstStyle/>
          <a:p>
            <a:r>
              <a:rPr lang="fr-FR" sz="2400" b="1" noProof="1"/>
              <a:t>Both of these are possible depending on the surrounding discourse and cultural setting of the utterance!</a:t>
            </a:r>
          </a:p>
        </p:txBody>
      </p:sp>
    </p:spTree>
    <p:extLst>
      <p:ext uri="{BB962C8B-B14F-4D97-AF65-F5344CB8AC3E}">
        <p14:creationId xmlns:p14="http://schemas.microsoft.com/office/powerpoint/2010/main" val="1723654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Levinson (1987, 2000)</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421511" y="1043732"/>
            <a:ext cx="11515383" cy="5262979"/>
          </a:xfrm>
          <a:prstGeom prst="rect">
            <a:avLst/>
          </a:prstGeom>
          <a:noFill/>
        </p:spPr>
        <p:txBody>
          <a:bodyPr wrap="square" rtlCol="0">
            <a:spAutoFit/>
          </a:bodyPr>
          <a:lstStyle/>
          <a:p>
            <a:r>
              <a:rPr lang="fr-FR" sz="2400" noProof="1"/>
              <a:t>A slightly different re-formulation than Horn, with three principles based on speaker/addresse differences rather than an opposition between two features:</a:t>
            </a:r>
          </a:p>
          <a:p>
            <a:endParaRPr lang="fr-FR" sz="2400" noProof="1"/>
          </a:p>
          <a:p>
            <a:r>
              <a:rPr lang="fr-FR" sz="2400" noProof="1"/>
              <a:t>	</a:t>
            </a:r>
            <a:r>
              <a:rPr lang="fr-FR" sz="2400" b="1" noProof="1"/>
              <a:t>Q-principle</a:t>
            </a:r>
            <a:r>
              <a:rPr lang="fr-FR" sz="2400" noProof="1"/>
              <a:t>	</a:t>
            </a:r>
            <a:r>
              <a:rPr lang="fr-FR" sz="2400" i="1" noProof="1"/>
              <a:t>Speaker</a:t>
            </a:r>
            <a:r>
              <a:rPr lang="fr-FR" sz="2400" noProof="1"/>
              <a:t>: Do not say less than required (modulo the I-principal).</a:t>
            </a:r>
          </a:p>
          <a:p>
            <a:r>
              <a:rPr lang="fr-FR" sz="2400" noProof="1"/>
              <a:t>			</a:t>
            </a:r>
            <a:r>
              <a:rPr lang="fr-FR" sz="2400" i="1" noProof="1"/>
              <a:t>Addressee</a:t>
            </a:r>
            <a:r>
              <a:rPr lang="fr-FR" sz="2400" noProof="1"/>
              <a:t>: What is not said is not the case.</a:t>
            </a:r>
          </a:p>
          <a:p>
            <a:endParaRPr lang="fr-FR" sz="2400" noProof="1"/>
          </a:p>
          <a:p>
            <a:r>
              <a:rPr lang="fr-FR" sz="2400" noProof="1"/>
              <a:t>	</a:t>
            </a:r>
            <a:r>
              <a:rPr lang="fr-FR" sz="2400" b="1" noProof="1"/>
              <a:t>I-principle</a:t>
            </a:r>
            <a:r>
              <a:rPr lang="fr-FR" sz="2400" noProof="1"/>
              <a:t>	</a:t>
            </a:r>
            <a:r>
              <a:rPr lang="fr-FR" sz="2400" i="1" noProof="1"/>
              <a:t>Speaker</a:t>
            </a:r>
            <a:r>
              <a:rPr lang="fr-FR" sz="2400" noProof="1"/>
              <a:t>: Do not say more than required (modulo the I-principal).</a:t>
            </a:r>
          </a:p>
          <a:p>
            <a:r>
              <a:rPr lang="fr-FR" sz="2400" noProof="1"/>
              <a:t>			</a:t>
            </a:r>
            <a:r>
              <a:rPr lang="fr-FR" sz="2400" i="1" noProof="1"/>
              <a:t>Addressee</a:t>
            </a:r>
            <a:r>
              <a:rPr lang="fr-FR" sz="2400" noProof="1"/>
              <a:t>: What is generally said is specifically exemplified.</a:t>
            </a:r>
          </a:p>
          <a:p>
            <a:endParaRPr lang="fr-FR" sz="2400" noProof="1"/>
          </a:p>
          <a:p>
            <a:r>
              <a:rPr lang="fr-FR" sz="2400" noProof="1"/>
              <a:t>	</a:t>
            </a:r>
            <a:r>
              <a:rPr lang="fr-FR" sz="2400" b="1" noProof="1"/>
              <a:t>M-principle</a:t>
            </a:r>
            <a:r>
              <a:rPr lang="fr-FR" sz="2400" noProof="1"/>
              <a:t>	</a:t>
            </a:r>
            <a:r>
              <a:rPr lang="fr-FR" sz="2400" i="1" noProof="1"/>
              <a:t>Speaker</a:t>
            </a:r>
            <a:r>
              <a:rPr lang="fr-FR" sz="2400" noProof="1"/>
              <a:t>: Do not use a marked expression without reason.</a:t>
            </a:r>
          </a:p>
          <a:p>
            <a:r>
              <a:rPr lang="fr-FR" sz="2400" noProof="1"/>
              <a:t>			</a:t>
            </a:r>
            <a:r>
              <a:rPr lang="fr-FR" sz="2400" i="1" noProof="1"/>
              <a:t>Addressee</a:t>
            </a:r>
            <a:r>
              <a:rPr lang="fr-FR" sz="2400" noProof="1"/>
              <a:t>: What is said in a marked way conveys a marked meaning.</a:t>
            </a:r>
          </a:p>
          <a:p>
            <a:endParaRPr lang="fr-FR" sz="2400" noProof="1"/>
          </a:p>
          <a:p>
            <a:r>
              <a:rPr lang="fr-FR" sz="2400" noProof="1"/>
              <a:t>Difference between I- and M-principles is that first is the content and second is the manner of the utterance. </a:t>
            </a:r>
          </a:p>
        </p:txBody>
      </p:sp>
    </p:spTree>
    <p:extLst>
      <p:ext uri="{BB962C8B-B14F-4D97-AF65-F5344CB8AC3E}">
        <p14:creationId xmlns:p14="http://schemas.microsoft.com/office/powerpoint/2010/main" val="1237631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Levinson (1987, 2000)</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338308" y="874956"/>
            <a:ext cx="11785624" cy="5632311"/>
          </a:xfrm>
          <a:prstGeom prst="rect">
            <a:avLst/>
          </a:prstGeom>
          <a:noFill/>
        </p:spPr>
        <p:txBody>
          <a:bodyPr wrap="square" rtlCol="0">
            <a:spAutoFit/>
          </a:bodyPr>
          <a:lstStyle/>
          <a:p>
            <a:r>
              <a:rPr lang="fr-FR" sz="2400" noProof="1"/>
              <a:t>Some specific sub-types of Q-implicature.</a:t>
            </a:r>
          </a:p>
          <a:p>
            <a:endParaRPr lang="fr-FR" sz="2400" noProof="1"/>
          </a:p>
          <a:p>
            <a:r>
              <a:rPr lang="fr-FR" sz="2400" b="1" noProof="1"/>
              <a:t>HORN SCALES</a:t>
            </a:r>
          </a:p>
          <a:p>
            <a:r>
              <a:rPr lang="fr-FR" sz="2400" noProof="1"/>
              <a:t>	The tea is warm +&gt; The tea is not hot.</a:t>
            </a:r>
          </a:p>
          <a:p>
            <a:r>
              <a:rPr lang="fr-FR" sz="2400" noProof="1"/>
              <a:t>	John tried to give up smoking +&gt; John did not succeed in giving up smoking.</a:t>
            </a:r>
          </a:p>
          <a:p>
            <a:endParaRPr lang="fr-FR" sz="2400" noProof="1"/>
          </a:p>
          <a:p>
            <a:r>
              <a:rPr lang="fr-FR" sz="2400" b="1" noProof="1"/>
              <a:t>RANK ORDER</a:t>
            </a:r>
          </a:p>
          <a:p>
            <a:r>
              <a:rPr lang="fr-FR" sz="2400" b="1" noProof="1"/>
              <a:t>	</a:t>
            </a:r>
            <a:r>
              <a:rPr lang="fr-FR" sz="2400" noProof="1"/>
              <a:t>My father was a lieutenant during WWII +&gt; My father was not a general during WWII.</a:t>
            </a:r>
          </a:p>
          <a:p>
            <a:endParaRPr lang="fr-FR" sz="2400" b="1" noProof="1"/>
          </a:p>
          <a:p>
            <a:r>
              <a:rPr lang="fr-FR" sz="2400" b="1" noProof="1"/>
              <a:t>HIRSCHBERG SCALES</a:t>
            </a:r>
          </a:p>
          <a:p>
            <a:r>
              <a:rPr lang="fr-FR" sz="2400" b="1" noProof="1"/>
              <a:t>	</a:t>
            </a:r>
            <a:r>
              <a:rPr lang="fr-FR" sz="2400" noProof="1"/>
              <a:t>Q: Have they gotten divorced? A: They got seperated +&gt; They are not yet divorced.</a:t>
            </a:r>
          </a:p>
          <a:p>
            <a:endParaRPr lang="fr-FR" sz="2400" b="1" noProof="1"/>
          </a:p>
          <a:p>
            <a:r>
              <a:rPr lang="fr-FR" sz="2400" b="1" noProof="1"/>
              <a:t>INCLUSION-EXCLUSION</a:t>
            </a:r>
          </a:p>
          <a:p>
            <a:r>
              <a:rPr lang="fr-FR" sz="2400" noProof="1"/>
              <a:t>	The University offers language courses in Spanish, </a:t>
            </a:r>
            <a:r>
              <a:rPr lang="en-US" sz="2400" dirty="0"/>
              <a:t>Portuguese</a:t>
            </a:r>
            <a:r>
              <a:rPr lang="fr-FR" sz="2400" noProof="1"/>
              <a:t>, French, and Latin</a:t>
            </a:r>
          </a:p>
          <a:p>
            <a:r>
              <a:rPr lang="fr-FR" sz="2400" noProof="1"/>
              <a:t>		+&gt;  The University does not offer courses in Italian</a:t>
            </a:r>
          </a:p>
        </p:txBody>
      </p:sp>
    </p:spTree>
    <p:extLst>
      <p:ext uri="{BB962C8B-B14F-4D97-AF65-F5344CB8AC3E}">
        <p14:creationId xmlns:p14="http://schemas.microsoft.com/office/powerpoint/2010/main" val="3294715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Levinson (1987, 2000)</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338308" y="874956"/>
            <a:ext cx="11785624" cy="5632311"/>
          </a:xfrm>
          <a:prstGeom prst="rect">
            <a:avLst/>
          </a:prstGeom>
          <a:noFill/>
        </p:spPr>
        <p:txBody>
          <a:bodyPr wrap="square" rtlCol="0">
            <a:spAutoFit/>
          </a:bodyPr>
          <a:lstStyle/>
          <a:p>
            <a:r>
              <a:rPr lang="fr-FR" sz="2400" noProof="1"/>
              <a:t>Some specific sub-types of I-implicature. </a:t>
            </a:r>
          </a:p>
          <a:p>
            <a:endParaRPr lang="fr-FR" sz="2400" noProof="1"/>
          </a:p>
          <a:p>
            <a:r>
              <a:rPr lang="fr-FR" sz="2400" b="1" noProof="1"/>
              <a:t>CONJUNCTION BUTTRESSING</a:t>
            </a:r>
          </a:p>
          <a:p>
            <a:r>
              <a:rPr lang="fr-FR" sz="2400" noProof="1"/>
              <a:t>	John pressed the button and the bell rang.</a:t>
            </a:r>
          </a:p>
          <a:p>
            <a:r>
              <a:rPr lang="fr-FR" sz="2400" noProof="1"/>
              <a:t>		+&gt; John pressed the button and then the bell rang.</a:t>
            </a:r>
          </a:p>
          <a:p>
            <a:r>
              <a:rPr lang="fr-FR" sz="2400" noProof="1"/>
              <a:t>		+&gt; John pressed the button causing the bell to ring.</a:t>
            </a:r>
          </a:p>
          <a:p>
            <a:r>
              <a:rPr lang="fr-FR" sz="2400" noProof="1"/>
              <a:t>		+&gt; John pressed the button in order to make the bell ring.</a:t>
            </a:r>
          </a:p>
          <a:p>
            <a:endParaRPr lang="fr-FR" sz="2400" noProof="1"/>
          </a:p>
          <a:p>
            <a:r>
              <a:rPr lang="fr-FR" sz="2400" b="1" noProof="1"/>
              <a:t>CONDITION PERFECTION</a:t>
            </a:r>
            <a:endParaRPr lang="fr-FR" sz="2400" noProof="1"/>
          </a:p>
          <a:p>
            <a:r>
              <a:rPr lang="fr-FR" sz="2400" b="1" noProof="1"/>
              <a:t>	</a:t>
            </a:r>
            <a:r>
              <a:rPr lang="fr-FR" sz="2400" noProof="1"/>
              <a:t>If you buy me pizza, I will help you with your math homework.</a:t>
            </a:r>
          </a:p>
          <a:p>
            <a:r>
              <a:rPr lang="fr-FR" sz="2400" b="1" noProof="1"/>
              <a:t>		</a:t>
            </a:r>
            <a:r>
              <a:rPr lang="fr-FR" sz="2400" noProof="1"/>
              <a:t>+&gt; I will not help you with your math homework if you do not buy my pizza.</a:t>
            </a:r>
          </a:p>
          <a:p>
            <a:endParaRPr lang="fr-FR" sz="2400" b="1" noProof="1"/>
          </a:p>
          <a:p>
            <a:r>
              <a:rPr lang="fr-FR" sz="2400" b="1" noProof="1"/>
              <a:t>LEXICAL NARROWING</a:t>
            </a:r>
          </a:p>
          <a:p>
            <a:r>
              <a:rPr lang="fr-FR" sz="2400" noProof="1"/>
              <a:t>	John doesn’t drink.</a:t>
            </a:r>
          </a:p>
          <a:p>
            <a:r>
              <a:rPr lang="fr-FR" sz="2400" noProof="1"/>
              <a:t>		+&gt; John doesn’t drink alcohol.</a:t>
            </a:r>
          </a:p>
        </p:txBody>
      </p:sp>
    </p:spTree>
    <p:extLst>
      <p:ext uri="{BB962C8B-B14F-4D97-AF65-F5344CB8AC3E}">
        <p14:creationId xmlns:p14="http://schemas.microsoft.com/office/powerpoint/2010/main" val="206452128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1573</Words>
  <Application>Microsoft Macintosh PowerPoint</Application>
  <PresentationFormat>Widescreen</PresentationFormat>
  <Paragraphs>197</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48</cp:revision>
  <dcterms:created xsi:type="dcterms:W3CDTF">2021-04-28T17:57:29Z</dcterms:created>
  <dcterms:modified xsi:type="dcterms:W3CDTF">2022-10-05T18:09:41Z</dcterms:modified>
</cp:coreProperties>
</file>