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56" r:id="rId7"/>
    <p:sldId id="263" r:id="rId8"/>
    <p:sldId id="260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61D4D-CB8C-466A-980E-D222EB708670}" v="5" dt="2021-12-29T14:22:00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1049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10" y="2276872"/>
            <a:ext cx="6858000" cy="50405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7" name="Picture 6" descr="DERCO 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40968"/>
            <a:ext cx="2880320" cy="27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1287213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rgbClr val="C00000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3888" y="3106323"/>
            <a:ext cx="7886700" cy="50405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Picture 7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0522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00264" cy="50522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42" y="1212253"/>
            <a:ext cx="4040116" cy="2576787"/>
          </a:xfrm>
          <a:prstGeom prst="rect">
            <a:avLst/>
          </a:prstGeom>
        </p:spPr>
      </p:pic>
      <p:pic>
        <p:nvPicPr>
          <p:cNvPr id="5" name="Picture 4" descr="DERCO 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4149080"/>
            <a:ext cx="1800200" cy="17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ola Abedrapo\Pictures\INTERIOR vx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69"/>
          <a:stretch>
            <a:fillRect/>
          </a:stretch>
        </p:blipFill>
        <p:spPr bwMode="auto">
          <a:xfrm>
            <a:off x="-1" y="-27384"/>
            <a:ext cx="9144001" cy="1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6383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49694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1064" y="634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file:///C:\Users\ctorres\Desktop\Zona%20Competencia%20Futura\Resultado_Regresiones%20proyecci&#243;n%20Zona%20Competencia%20V1.xlsx!CRUCE%20vertical!F4C30:F9C36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ctorres\Desktop\Zona%20Competencia%20Futura\Resultado_Regresiones%20proyecci&#243;n%20Zona%20Competencia%20V1.xlsx!Hoja3!F1C2:F12C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ctorres\Desktop\Zona%20Competencia%20Futura\Resultado_Regresiones%20proyecci&#243;n%20Zona%20Competencia%20V1.xlsx!Tabla%20segclas%20modelos!F2C2:F33C5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oleObject" Target="file:///C:\Users\ctorres\Desktop\Zona%20Competencia%20Futura\Resultado_Regresiones%20proyecci&#243;n%20Zona%20Competencia%20V1.xlsx!Tabla%20segclas%20modelos!F34C2:F60C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 Proyección Zona Competencia Futura</a:t>
            </a:r>
          </a:p>
        </p:txBody>
      </p:sp>
    </p:spTree>
    <p:extLst>
      <p:ext uri="{BB962C8B-B14F-4D97-AF65-F5344CB8AC3E}">
        <p14:creationId xmlns:p14="http://schemas.microsoft.com/office/powerpoint/2010/main" val="265528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63830" cy="576064"/>
          </a:xfrm>
        </p:spPr>
        <p:txBody>
          <a:bodyPr/>
          <a:lstStyle/>
          <a:p>
            <a:r>
              <a:rPr lang="es-CL" dirty="0"/>
              <a:t>Metodología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7504" y="980728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b="1" dirty="0"/>
              <a:t>1. Objetivo:</a:t>
            </a:r>
          </a:p>
          <a:p>
            <a:pPr algn="just"/>
            <a:r>
              <a:rPr lang="es-CL" sz="1200" dirty="0"/>
              <a:t>El Modelo busca predecir a partir de la historia el comportamiento de los precios y variación de las ventas del mercado de vehículos livianos, segmentado por tipo de vehículos y Origen; considerando las variables que resultaron significativas:  Tipo de Cambio (USD), Tipo de Cambio cuadrado (USD²), IMACEC y tercer trimestre.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b="1" dirty="0"/>
              <a:t>Fuentes: </a:t>
            </a:r>
          </a:p>
          <a:p>
            <a:pPr algn="just"/>
            <a:r>
              <a:rPr lang="es-CL" sz="1200" dirty="0"/>
              <a:t>Precios y cantidades de venta: Base </a:t>
            </a:r>
            <a:r>
              <a:rPr lang="es-CL" sz="1200" dirty="0" err="1"/>
              <a:t>Whole</a:t>
            </a:r>
            <a:r>
              <a:rPr lang="es-CL" sz="1200" dirty="0"/>
              <a:t> Sale de ANAC desde 2011; se consideraron precios lista promedio por modelo.</a:t>
            </a:r>
          </a:p>
          <a:p>
            <a:pPr algn="just"/>
            <a:r>
              <a:rPr lang="es-CL" sz="1200" dirty="0"/>
              <a:t>Tipo de Cambio e IMACEC histórico: Banco Central</a:t>
            </a:r>
          </a:p>
          <a:p>
            <a:pPr algn="just"/>
            <a:r>
              <a:rPr lang="es-CL" sz="1200" dirty="0"/>
              <a:t>Tipo de cambio e IMACEC  proyectados: Economistas Bancos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b="1" dirty="0"/>
              <a:t>2. Metodología</a:t>
            </a:r>
          </a:p>
          <a:p>
            <a:pPr algn="just"/>
            <a:endParaRPr lang="es-CL" sz="1200" b="1" dirty="0"/>
          </a:p>
          <a:p>
            <a:pPr algn="just"/>
            <a:r>
              <a:rPr lang="es-CL" sz="1200" b="1" i="1" dirty="0"/>
              <a:t>a. Proyección de Variación de Precios</a:t>
            </a:r>
          </a:p>
          <a:p>
            <a:pPr algn="just"/>
            <a:endParaRPr lang="es-CL" sz="1200" b="1" i="1" dirty="0"/>
          </a:p>
          <a:p>
            <a:pPr algn="just"/>
            <a:r>
              <a:rPr lang="es-CL" sz="1200" dirty="0"/>
              <a:t>Se trabajó una muestra estratificada por tipo de vehículos y origen, </a:t>
            </a:r>
            <a:r>
              <a:rPr lang="es-CL" sz="1200" i="1" dirty="0"/>
              <a:t>ver anexo 1 y 3</a:t>
            </a:r>
            <a:r>
              <a:rPr lang="es-CL" sz="1200" dirty="0"/>
              <a:t>, , se seleccionaron modelos con ventas desde 2011, los cuales se consideran válidos para generalizar comportamiento del total de los modelos del segmento/origen.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A partir de un análisis de diagrama de dispersión entre precios y distintas variables (USD, USD², IMACEC, Índice de Percepción económica, Q3, YEN), </a:t>
            </a:r>
            <a:r>
              <a:rPr lang="es-CL" sz="1200" i="1" dirty="0"/>
              <a:t>ver anexo 2</a:t>
            </a:r>
            <a:r>
              <a:rPr lang="es-CL" sz="1200" dirty="0"/>
              <a:t>, vimos que si bien las distintas curva para distintas mezclas de segmentos/origen y variables, no pasan exactamente por todos los puntos, existe una evidencia clara que los puntos están dispersos de manera aleatoria alrededor de una línea recta o una curva Por consiguiente fue razonable suponer que existe una correlación  entre los precios y las variables ; por lo anterior las regresiones son lineales o cuadráticas.</a:t>
            </a:r>
          </a:p>
          <a:p>
            <a:pPr algn="just"/>
            <a:endParaRPr lang="es-CL" sz="1200" i="1" dirty="0"/>
          </a:p>
          <a:p>
            <a:pPr algn="just"/>
            <a:r>
              <a:rPr lang="es-CL" sz="1200" i="1" dirty="0"/>
              <a:t>P°: </a:t>
            </a:r>
            <a:r>
              <a:rPr lang="el-GR" sz="1200" i="1" dirty="0"/>
              <a:t>β</a:t>
            </a:r>
            <a:r>
              <a:rPr lang="es-CL" sz="1200" i="1" dirty="0"/>
              <a:t>0 + </a:t>
            </a:r>
            <a:r>
              <a:rPr lang="el-GR" sz="1200" i="1" dirty="0"/>
              <a:t>β</a:t>
            </a:r>
            <a:r>
              <a:rPr lang="es-CL" sz="1200" i="1" dirty="0"/>
              <a:t>1*USD + </a:t>
            </a:r>
            <a:r>
              <a:rPr lang="el-GR" sz="1200" i="1" dirty="0"/>
              <a:t>β</a:t>
            </a:r>
            <a:r>
              <a:rPr lang="es-CL" sz="1200" i="1" dirty="0"/>
              <a:t>2*USD² + </a:t>
            </a:r>
            <a:r>
              <a:rPr lang="el-GR" sz="1200" i="1" dirty="0"/>
              <a:t>β</a:t>
            </a:r>
            <a:r>
              <a:rPr lang="es-CL" sz="1200" i="1" dirty="0"/>
              <a:t>3*IMACEC + </a:t>
            </a:r>
            <a:r>
              <a:rPr lang="el-GR" sz="1200" i="1" dirty="0"/>
              <a:t>β</a:t>
            </a:r>
            <a:r>
              <a:rPr lang="es-CL" sz="1200" i="1" dirty="0"/>
              <a:t>4*Q3  (1)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Para la selección de variables y segmentos/origen, usamos como factor de decisión el R² ajustado que indica cuanto del precio es explicado por el modelo, tomando valores superiores a 0,6, con promedio de 0,8; y para los casos menores a 0,6 tomamos los promedios del segmento independiente del origen.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(1): si la variable no aporta a explicar el precio,  se iguala a 0;  </a:t>
            </a:r>
            <a:r>
              <a:rPr lang="el-GR" sz="1200" dirty="0"/>
              <a:t>β</a:t>
            </a:r>
            <a:r>
              <a:rPr lang="es-CL" sz="1200" dirty="0"/>
              <a:t>0 constante.</a:t>
            </a:r>
          </a:p>
          <a:p>
            <a:pPr algn="just"/>
            <a:endParaRPr lang="es-CL" sz="1200" dirty="0"/>
          </a:p>
          <a:p>
            <a:pPr algn="just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8065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63830" cy="576064"/>
          </a:xfrm>
        </p:spPr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79512" y="1052736"/>
            <a:ext cx="8784976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b="1" i="1" dirty="0"/>
              <a:t>b. Proyección de variación de Unidades de venta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Se tomó la misma muestra de modelos de vehículos; la mejor forma para calcular la elasticidad Precio/Cantidad, es a través de un modelo logarítmico, el cual requirió para efectos de significancia dividir en 2 grupos Chino y No Chino.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i="1" dirty="0" err="1"/>
              <a:t>Ln</a:t>
            </a:r>
            <a:r>
              <a:rPr lang="es-CL" sz="1200" i="1" dirty="0"/>
              <a:t> Unid = A + B*</a:t>
            </a:r>
            <a:r>
              <a:rPr lang="es-CL" sz="1200" i="1" dirty="0" err="1"/>
              <a:t>LnP°</a:t>
            </a:r>
            <a:r>
              <a:rPr lang="es-CL" sz="1200" i="1" dirty="0"/>
              <a:t>  (1)</a:t>
            </a:r>
          </a:p>
          <a:p>
            <a:pPr algn="just"/>
            <a:endParaRPr lang="es-CL" sz="1200" i="1" dirty="0"/>
          </a:p>
          <a:p>
            <a:pPr marL="228600" indent="-228600" algn="just">
              <a:buAutoNum type="arabicParenBoth"/>
            </a:pPr>
            <a:r>
              <a:rPr lang="es-CL" sz="1200" i="1" dirty="0"/>
              <a:t>Para la elasticidad se toma el valor B.</a:t>
            </a:r>
          </a:p>
          <a:p>
            <a:pPr marL="228600" indent="-228600" algn="just">
              <a:buAutoNum type="arabicParenBoth"/>
            </a:pPr>
            <a:endParaRPr lang="es-CL" sz="1200" i="1" dirty="0"/>
          </a:p>
          <a:p>
            <a:pPr algn="just"/>
            <a:r>
              <a:rPr lang="es-CL" sz="1200" b="1" i="1" dirty="0"/>
              <a:t>c. Cálculo variación Precios y Unidades</a:t>
            </a:r>
          </a:p>
          <a:p>
            <a:pPr algn="just"/>
            <a:endParaRPr lang="es-CL" sz="1200" b="1" i="1" dirty="0"/>
          </a:p>
          <a:p>
            <a:pPr algn="just"/>
            <a:r>
              <a:rPr lang="es-CL" sz="1200" dirty="0"/>
              <a:t>Al cruzar los coeficientes que resultaron de la regresión con las variables proyectadas, se obtuvo los precios promedios por trimestre, para los cuales se calculó la variación trimestral; de la variación por la elasticidad resulta la variación de las unidades proyectadas de venta por trimestre.</a:t>
            </a:r>
          </a:p>
          <a:p>
            <a:pPr algn="just"/>
            <a:r>
              <a:rPr lang="es-CL" sz="1200" dirty="0"/>
              <a:t>Cada vez que los resultados son inconsistentes se utilizan variaciones de los promedios.</a:t>
            </a:r>
          </a:p>
          <a:p>
            <a:pPr algn="just"/>
            <a:r>
              <a:rPr lang="es-CL" sz="1200" dirty="0"/>
              <a:t>Para los segmentos no representados en la muestra usamos los resultados de las regresiones para el total de la venta por Origen Chino y No Chino.</a:t>
            </a:r>
          </a:p>
          <a:p>
            <a:pPr algn="just"/>
            <a:endParaRPr lang="es-CL" sz="1050" i="1" dirty="0"/>
          </a:p>
          <a:p>
            <a:pPr algn="just"/>
            <a:endParaRPr lang="es-CL" sz="1200" dirty="0"/>
          </a:p>
          <a:p>
            <a:pPr algn="just"/>
            <a:endParaRPr lang="es-CL" sz="1200" b="1" i="1" dirty="0"/>
          </a:p>
          <a:p>
            <a:endParaRPr lang="es-CL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87524" y="4725144"/>
            <a:ext cx="428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i="1" dirty="0"/>
              <a:t>Variables proyectadas por trimestre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98528"/>
              </p:ext>
            </p:extLst>
          </p:nvPr>
        </p:nvGraphicFramePr>
        <p:xfrm>
          <a:off x="395536" y="5013176"/>
          <a:ext cx="62198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219757" imgH="1390740" progId="Excel.Sheet.12">
                  <p:link updateAutomatic="1"/>
                </p:oleObj>
              </mc:Choice>
              <mc:Fallback>
                <p:oleObj name="Hoja de cálculo" r:id="rId2" imgW="6219757" imgH="1390740" progId="Excel.Sheet.12">
                  <p:link updateAutomatic="1"/>
                  <p:pic>
                    <p:nvPicPr>
                      <p:cNvPr id="5" name="4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5013176"/>
                        <a:ext cx="6219825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8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0" y="908720"/>
            <a:ext cx="6048672" cy="58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588224" y="1268760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Para calcular las unidades, por trimestre (Q), usamos las variaciones de unidades sobre la apertura de la zona de competencia.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Los segmentos proxy, corresponden a los segmentos que si consideramos en la muestra pero dado el origen  con baja muestra y/o representatividad, se excluyeron.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Los Totales proxy, corresponden a los segmentos (chino o no chino) no considerados en la muestra (ejemplo pick up, </a:t>
            </a:r>
            <a:r>
              <a:rPr lang="es-CL" sz="1200" dirty="0" err="1"/>
              <a:t>pass</a:t>
            </a:r>
            <a:r>
              <a:rPr lang="es-CL" sz="1200" dirty="0"/>
              <a:t> van).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Las fuertes variaciones del Q4 2015, se deben en gran medida al salto del dólar promedio superior a $700, con respecto a la muestra histórica (ver tabla dólar histórico en anexo 4)</a:t>
            </a:r>
          </a:p>
        </p:txBody>
      </p:sp>
    </p:spTree>
    <p:extLst>
      <p:ext uri="{BB962C8B-B14F-4D97-AF65-F5344CB8AC3E}">
        <p14:creationId xmlns:p14="http://schemas.microsoft.com/office/powerpoint/2010/main" val="19269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914626"/>
              </p:ext>
            </p:extLst>
          </p:nvPr>
        </p:nvGraphicFramePr>
        <p:xfrm>
          <a:off x="395536" y="1268759"/>
          <a:ext cx="1994942" cy="214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2219257" imgH="2381160" progId="Excel.Sheet.12">
                  <p:link updateAutomatic="1"/>
                </p:oleObj>
              </mc:Choice>
              <mc:Fallback>
                <p:oleObj name="Hoja de cálculo" r:id="rId2" imgW="2219257" imgH="2381160" progId="Excel.Sheet.12">
                  <p:link updateAutomatic="1"/>
                  <p:pic>
                    <p:nvPicPr>
                      <p:cNvPr id="3" name="2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268759"/>
                        <a:ext cx="1994942" cy="214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1. Cantidad de modelos muestra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4132489" cy="302433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17376" y="3409255"/>
            <a:ext cx="854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2. Gráfico de dispersión </a:t>
            </a:r>
            <a:r>
              <a:rPr lang="es-CL" sz="1400" dirty="0"/>
              <a:t>para definir tipo de relación (lineal, cuadrática u otro), para realizar regresiones.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74280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49616"/>
              </p:ext>
            </p:extLst>
          </p:nvPr>
        </p:nvGraphicFramePr>
        <p:xfrm>
          <a:off x="323529" y="1289135"/>
          <a:ext cx="3177402" cy="503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4572000" imgH="7248615" progId="Excel.Sheet.12">
                  <p:link updateAutomatic="1"/>
                </p:oleObj>
              </mc:Choice>
              <mc:Fallback>
                <p:oleObj name="Hoja de cálculo" r:id="rId2" imgW="4572000" imgH="7248615" progId="Excel.Sheet.12">
                  <p:link updateAutomatic="1"/>
                  <p:pic>
                    <p:nvPicPr>
                      <p:cNvPr id="2" name="1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9" y="1289135"/>
                        <a:ext cx="3177402" cy="503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96692"/>
              </p:ext>
            </p:extLst>
          </p:nvPr>
        </p:nvGraphicFramePr>
        <p:xfrm>
          <a:off x="4572000" y="1268760"/>
          <a:ext cx="3240360" cy="503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4572000" imgH="7105740" progId="Excel.Sheet.12">
                  <p:link updateAutomatic="1"/>
                </p:oleObj>
              </mc:Choice>
              <mc:Fallback>
                <p:oleObj name="Hoja de cálculo" r:id="rId4" imgW="4572000" imgH="7105740" progId="Excel.Sheet.12">
                  <p:link updateAutomatic="1"/>
                  <p:pic>
                    <p:nvPicPr>
                      <p:cNvPr id="3" name="2 Objeto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268760"/>
                        <a:ext cx="3240360" cy="503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3. Modelos Muestra y R² por Segmento/Origen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9512" y="6381328"/>
            <a:ext cx="74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Para R² menor a 0,6, usamos los promedios del segmento.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35863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15335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4</a:t>
            </a:r>
          </a:p>
        </p:txBody>
      </p:sp>
    </p:spTree>
    <p:extLst>
      <p:ext uri="{BB962C8B-B14F-4D97-AF65-F5344CB8AC3E}">
        <p14:creationId xmlns:p14="http://schemas.microsoft.com/office/powerpoint/2010/main" val="9547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99790"/>
      </p:ext>
    </p:extLst>
  </p:cSld>
  <p:clrMapOvr>
    <a:masterClrMapping/>
  </p:clrMapOvr>
</p:sld>
</file>

<file path=ppt/theme/theme1.xml><?xml version="1.0" encoding="utf-8"?>
<a:theme xmlns:a="http://schemas.openxmlformats.org/drawingml/2006/main" name="DER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rco (vamos por mas)" id="{04BB262F-354A-6E46-8347-3EBA5A4E78FF}" vid="{50122F84-59D5-3B47-8C96-7472E84ED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839C81C3376548BB8C84494014F5FA" ma:contentTypeVersion="12" ma:contentTypeDescription="Crear nuevo documento." ma:contentTypeScope="" ma:versionID="8e98926e0ff486ce8d74e9447a538e1b">
  <xsd:schema xmlns:xsd="http://www.w3.org/2001/XMLSchema" xmlns:xs="http://www.w3.org/2001/XMLSchema" xmlns:p="http://schemas.microsoft.com/office/2006/metadata/properties" xmlns:ns2="89cbfef1-a336-41f8-928b-f986a79124b5" xmlns:ns3="c2c64996-e12e-4242-b8a3-a391bff27b24" targetNamespace="http://schemas.microsoft.com/office/2006/metadata/properties" ma:root="true" ma:fieldsID="ecb3679d3bc78e2b0b1642ef867deac8" ns2:_="" ns3:_="">
    <xsd:import namespace="89cbfef1-a336-41f8-928b-f986a79124b5"/>
    <xsd:import namespace="c2c64996-e12e-4242-b8a3-a391bff27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bfef1-a336-41f8-928b-f986a7912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64996-e12e-4242-b8a3-a391bff27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CB519F-CA43-469C-820D-3F718CF2B6D6}"/>
</file>

<file path=customXml/itemProps2.xml><?xml version="1.0" encoding="utf-8"?>
<ds:datastoreItem xmlns:ds="http://schemas.openxmlformats.org/officeDocument/2006/customXml" ds:itemID="{250420A7-8840-49DC-9F4B-E1B808BC492E}"/>
</file>

<file path=customXml/itemProps3.xml><?xml version="1.0" encoding="utf-8"?>
<ds:datastoreItem xmlns:ds="http://schemas.openxmlformats.org/officeDocument/2006/customXml" ds:itemID="{05122A4E-E36C-4C5D-BDE9-7C1DEDFF1C35}"/>
</file>

<file path=docProps/app.xml><?xml version="1.0" encoding="utf-8"?>
<Properties xmlns="http://schemas.openxmlformats.org/officeDocument/2006/extended-properties" xmlns:vt="http://schemas.openxmlformats.org/officeDocument/2006/docPropsVTypes">
  <Template>DERCO</Template>
  <TotalTime>611</TotalTime>
  <Words>727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DERCO</vt:lpstr>
      <vt:lpstr>file:///C:\Users\ctorres\Desktop\Zona%20Competencia%20Futura\Resultado_Regresiones%20proyección%20Zona%20Competencia%20V1.xlsx!CRUCE%20vertical!F4C30:F9C36</vt:lpstr>
      <vt:lpstr>file:///C:\Users\ctorres\Desktop\Zona%20Competencia%20Futura\Resultado_Regresiones%20proyección%20Zona%20Competencia%20V1.xlsx!Hoja3!F1C2:F12C3</vt:lpstr>
      <vt:lpstr>file:///C:\Users\ctorres\Desktop\Zona%20Competencia%20Futura\Resultado_Regresiones%20proyección%20Zona%20Competencia%20V1.xlsx!Tabla%20segclas%20modelos!F2C2:F33C5</vt:lpstr>
      <vt:lpstr>file:///C:\Users\ctorres\Desktop\Zona%20Competencia%20Futura\Resultado_Regresiones%20proyección%20Zona%20Competencia%20V1.xlsx!Tabla%20segclas%20modelos!F34C2:F60C5</vt:lpstr>
      <vt:lpstr>Modelo Proyección Zona Competencia Futura</vt:lpstr>
      <vt:lpstr>Metodología </vt:lpstr>
      <vt:lpstr>Metodología</vt:lpstr>
      <vt:lpstr>Resultados</vt:lpstr>
      <vt:lpstr>Anexos</vt:lpstr>
      <vt:lpstr>Anexos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ctorres</dc:creator>
  <cp:lastModifiedBy>Daniel Ernesto Incappueño Ttito</cp:lastModifiedBy>
  <cp:revision>39</cp:revision>
  <dcterms:created xsi:type="dcterms:W3CDTF">2015-11-03T13:29:53Z</dcterms:created>
  <dcterms:modified xsi:type="dcterms:W3CDTF">2021-12-29T14:22:00Z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0x01010064839C81C3376548BB8C84494014F5FA</vt:lpwstr>
  </property>
</Properties>
</file>