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9" r:id="rId22"/>
    <p:sldId id="280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/>
    <p:restoredTop sz="65659"/>
  </p:normalViewPr>
  <p:slideViewPr>
    <p:cSldViewPr snapToGrid="0" snapToObjects="1">
      <p:cViewPr>
        <p:scale>
          <a:sx n="110" d="100"/>
          <a:sy n="110" d="100"/>
        </p:scale>
        <p:origin x="1280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2D05A-1318-BF46-9FF5-DF3E9B59F8EC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0CF1-92F3-2545-B984-E346D9C6C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架构最核心的目的就是为了解耦，提高程序维护性，不同的架构模式只是解决问题的一种思维体现，合适的就是最好的，切勿过度架构。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278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前两个库都可以直接以</a:t>
            </a:r>
            <a:r>
              <a:rPr kumimoji="1" lang="en-US" altLang="zh-CN" dirty="0" smtClean="0"/>
              <a:t>Notification</a:t>
            </a:r>
            <a:r>
              <a:rPr kumimoji="1" lang="zh-CN" altLang="en-US" dirty="0" smtClean="0"/>
              <a:t>的形式展示出来，非常方便！</a:t>
            </a:r>
          </a:p>
          <a:p>
            <a:r>
              <a:rPr kumimoji="1" lang="en-US" altLang="zh-CN" dirty="0" smtClean="0"/>
              <a:t>ASM</a:t>
            </a:r>
            <a:r>
              <a:rPr kumimoji="1" lang="zh-CN" altLang="en-US" dirty="0" smtClean="0"/>
              <a:t>：字节码框架。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26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方法数超标问题现在可以解决，但是也应注意库的方法数。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94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之间没有联系，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通过接口向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来传递用户操作，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不主动和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联系，被动的等着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来调用其接口，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通过接口和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View/Model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来联系。</a:t>
            </a:r>
          </a:p>
          <a:p>
            <a:r>
              <a:rPr kumimoji="1" lang="zh-CN" altLang="en-US" dirty="0" smtClean="0"/>
              <a:t>面向接口编程思维：换实现不换协议。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官方对于架构的态度一直是非常开放的，让开发者自主选择组织和架构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的方式，期望能留给开发者更多的灵活性。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在官方示例中给出了一系列不同架构的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实现，这对于一直困惑于到底该用何种架构的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开发者来说确实是福音，开发者只要根据自己项目的情况，在不同的实现中选择一种即可，当然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也明确表示了这些示例只是用来做参考，而并不是要为了当做标准。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具体选择还是需要开发者自己来做决定，每个项目的说明文件中都说明了该实现的特性。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规模、团队状况、维护工作量的大小、平板是否支持、代码简洁程度偏好，这些都会影响你的选择。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/>
              <a:t>此处看源码。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官方的实现中加入了契约类来统一管理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的所有的接口，这种方式使得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中有哪些功能，一目了然，维护起来也方便。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在项目中是一个全局的控制者，负责创建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实例中将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层的实现类，为什么是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呢？有两个原因，第一个原因是我们把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作为一个全局控制类来创建对象，把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，这样两者就能各司其职。第二个原因是因为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比较灵活，能够方便的处理界面适配的问题。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00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脱离具体业务、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规模、团队现状、所处阶段等场景空谈架构就是耍流氓！！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依赖关系为自下往上进行依赖；</a:t>
            </a:r>
          </a:p>
          <a:p>
            <a:r>
              <a:rPr kumimoji="1" lang="en-US" altLang="zh-CN" dirty="0" smtClean="0"/>
              <a:t>Third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层封装第三方的服务：地图定位、推送、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、统计等；</a:t>
            </a:r>
          </a:p>
          <a:p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层封装常用开源库及通用组件；</a:t>
            </a:r>
          </a:p>
          <a:p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层就是具体的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层，使用</a:t>
            </a:r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架构。</a:t>
            </a:r>
          </a:p>
          <a:p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——》Core——》</a:t>
            </a:r>
            <a:r>
              <a:rPr kumimoji="1" lang="zh-CN" altLang="en-US" dirty="0" smtClean="0"/>
              <a:t>界面，可以具体类比</a:t>
            </a:r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引入的三方服务或者是开源库，必须进行二次封装，必须和具体业务代码解耦，减少替换成本！</a:t>
            </a:r>
          </a:p>
          <a:p>
            <a:r>
              <a:rPr kumimoji="1" lang="zh-CN" altLang="en-US" dirty="0" smtClean="0"/>
              <a:t>提供公共方法调用者无需考虑线程安全、并发等问题。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Volley</a:t>
            </a:r>
            <a:r>
              <a:rPr kumimoji="1" lang="zh-CN" altLang="en-US" dirty="0" smtClean="0"/>
              <a:t>中定义了一个类：</a:t>
            </a:r>
            <a:r>
              <a:rPr kumimoji="1" lang="en-US" altLang="zh-CN" dirty="0" err="1" smtClean="0"/>
              <a:t>ByteArrayPool</a:t>
            </a:r>
            <a:r>
              <a:rPr kumimoji="1" lang="zh-CN" altLang="en-US" dirty="0" smtClean="0"/>
              <a:t>。起到的作用：不必每次存数据都要进行内存分配，而是先查找缓冲池中有无适合的内存区域，如果有，直接拿来用，从而减少内存分配的次数。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41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OkHttpClient</a:t>
            </a:r>
            <a:r>
              <a:rPr lang="zh-CN" altLang="en-US" dirty="0" smtClean="0"/>
              <a:t>：发送网络请求的工具 </a:t>
            </a:r>
            <a:r>
              <a:rPr lang="en-US" altLang="zh-CN" dirty="0" err="1" smtClean="0"/>
              <a:t>RequestFactory</a:t>
            </a:r>
            <a:r>
              <a:rPr lang="zh-CN" altLang="en-US" dirty="0" smtClean="0"/>
              <a:t>： 类似于</a:t>
            </a:r>
            <a:r>
              <a:rPr lang="en-US" altLang="zh-CN" dirty="0" smtClean="0"/>
              <a:t>Volley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，包含了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信息，</a:t>
            </a:r>
            <a:r>
              <a:rPr lang="en-US" altLang="zh-CN" dirty="0" err="1" smtClean="0"/>
              <a:t>MediaType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RequestAction</a:t>
            </a:r>
            <a:r>
              <a:rPr lang="zh-CN" altLang="en-US" dirty="0" smtClean="0"/>
              <a:t>数组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CallAdapter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请求返回数据的类型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Converter</a:t>
            </a:r>
            <a:r>
              <a:rPr lang="zh-CN" altLang="en-US" dirty="0" smtClean="0"/>
              <a:t>：数据转换器</a:t>
            </a:r>
            <a:br>
              <a:rPr lang="zh-CN" altLang="en-US" dirty="0" smtClean="0"/>
            </a:b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统一加</a:t>
            </a:r>
            <a:r>
              <a:rPr kumimoji="1" lang="en-US" altLang="zh-CN" dirty="0" smtClean="0"/>
              <a:t>Header</a:t>
            </a:r>
            <a:r>
              <a:rPr kumimoji="1" lang="zh-CN" altLang="en-US" dirty="0" smtClean="0"/>
              <a:t>、打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、解析等都有解决途径。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0CF1-92F3-2545-B984-E346D9C6CE8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58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架构及开发经验谈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	</a:t>
            </a:r>
          </a:p>
          <a:p>
            <a:r>
              <a:rPr kumimoji="1" lang="zh-CN" altLang="en-US" dirty="0" smtClean="0"/>
              <a:t>				刘	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7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550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推荐架构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31089"/>
            <a:ext cx="7993035" cy="55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网络通信框架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0145" y="3469753"/>
            <a:ext cx="59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6.0</a:t>
            </a:r>
            <a:r>
              <a:rPr kumimoji="1" lang="zh-CN" altLang="en-US" dirty="0" smtClean="0"/>
              <a:t>剔除了</a:t>
            </a:r>
            <a:r>
              <a:rPr kumimoji="1" lang="en-US" altLang="zh-CN" dirty="0" err="1" smtClean="0"/>
              <a:t>Apach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HttpClient</a:t>
            </a:r>
            <a:r>
              <a:rPr kumimoji="1" lang="zh-CN" altLang="en-US" dirty="0" smtClean="0"/>
              <a:t>包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30145" y="4337383"/>
            <a:ext cx="64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AsyncHttpClient</a:t>
            </a:r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HttpClient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Volley2.3</a:t>
            </a:r>
            <a:r>
              <a:rPr kumimoji="1" lang="zh-CN" altLang="en-US" dirty="0" smtClean="0"/>
              <a:t>以下依赖于</a:t>
            </a:r>
            <a:r>
              <a:rPr kumimoji="1" lang="en-US" altLang="zh-CN" dirty="0" err="1"/>
              <a:t>HttpClient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30145" y="5230034"/>
            <a:ext cx="642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OkHttp</a:t>
            </a:r>
            <a:r>
              <a:rPr kumimoji="1" lang="zh-CN" altLang="en-US" dirty="0" smtClean="0"/>
              <a:t>的横空出世，迅速得到官方认可，</a:t>
            </a:r>
            <a:r>
              <a:rPr lang="en-US" altLang="zh-CN" dirty="0"/>
              <a:t>Android4.4</a:t>
            </a:r>
            <a:r>
              <a:rPr lang="zh-CN" altLang="en-US" dirty="0"/>
              <a:t>的源码中可以看到</a:t>
            </a:r>
            <a:r>
              <a:rPr lang="en-US" altLang="zh-CN" dirty="0" err="1"/>
              <a:t>HttpURLConnection</a:t>
            </a:r>
            <a:r>
              <a:rPr lang="zh-CN" altLang="en-US" dirty="0"/>
              <a:t>已经替换成</a:t>
            </a:r>
            <a:r>
              <a:rPr lang="en-US" altLang="zh-CN" dirty="0" err="1"/>
              <a:t>OkHttp</a:t>
            </a:r>
            <a:r>
              <a:rPr lang="zh-CN" altLang="en-US" dirty="0" smtClean="0"/>
              <a:t>实现。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73496" y="1687856"/>
            <a:ext cx="1798887" cy="8211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AsyncHttpClient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71005" y="1681982"/>
            <a:ext cx="1798888" cy="8270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Volley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68515" y="1687855"/>
            <a:ext cx="1798888" cy="8270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Retrofit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3382"/>
          </a:xfrm>
        </p:spPr>
        <p:txBody>
          <a:bodyPr/>
          <a:lstStyle/>
          <a:p>
            <a:r>
              <a:rPr kumimoji="1" lang="zh-CN" altLang="en-US" dirty="0" smtClean="0"/>
              <a:t>网络</a:t>
            </a:r>
            <a:r>
              <a:rPr kumimoji="1" lang="zh-CN" altLang="en-US" smtClean="0"/>
              <a:t>通信框架需要考虑的</a:t>
            </a:r>
            <a:endParaRPr kumimoji="1"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健壮、稳定；</a:t>
            </a:r>
          </a:p>
          <a:p>
            <a:r>
              <a:rPr kumimoji="1" lang="zh-CN" altLang="en-US" dirty="0" smtClean="0"/>
              <a:t>并发处理；</a:t>
            </a:r>
          </a:p>
          <a:p>
            <a:r>
              <a:rPr kumimoji="1" lang="zh-CN" altLang="en-US" dirty="0" smtClean="0"/>
              <a:t>缓存处理；</a:t>
            </a:r>
          </a:p>
          <a:p>
            <a:r>
              <a:rPr kumimoji="1" lang="zh-CN" altLang="en-US" dirty="0" smtClean="0"/>
              <a:t>重连机制；</a:t>
            </a:r>
          </a:p>
          <a:p>
            <a:r>
              <a:rPr kumimoji="1" lang="zh-CN" altLang="en-US" dirty="0" smtClean="0"/>
              <a:t>易于定制、扩展；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4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61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Volley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722"/>
            <a:ext cx="9144000" cy="5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6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550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Volley</a:t>
            </a:r>
            <a:r>
              <a:rPr kumimoji="1" lang="zh-CN" altLang="en-US" dirty="0" smtClean="0"/>
              <a:t>优、缺点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996397"/>
            <a:ext cx="8229600" cy="17927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并不是专一的网络库，还有对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的处理；</a:t>
            </a:r>
          </a:p>
          <a:p>
            <a:r>
              <a:rPr kumimoji="1" lang="en-US" altLang="zh-CN" dirty="0" smtClean="0"/>
              <a:t>2.3</a:t>
            </a:r>
            <a:r>
              <a:rPr kumimoji="1" lang="zh-CN" altLang="en-US" dirty="0" smtClean="0"/>
              <a:t>以下对</a:t>
            </a:r>
            <a:r>
              <a:rPr kumimoji="1" lang="en-US" altLang="zh-CN" dirty="0" err="1" smtClean="0"/>
              <a:t>HttpClient</a:t>
            </a:r>
            <a:r>
              <a:rPr kumimoji="1" lang="zh-CN" altLang="en-US" dirty="0" smtClean="0"/>
              <a:t>的依赖；</a:t>
            </a:r>
          </a:p>
          <a:p>
            <a:r>
              <a:rPr kumimoji="1" lang="zh-CN" altLang="en-US" dirty="0" smtClean="0"/>
              <a:t>不能简单定制并发数量。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466830"/>
            <a:ext cx="8229600" cy="136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短、平、快；</a:t>
            </a:r>
          </a:p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4789171"/>
            <a:ext cx="8966200" cy="18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Retrofit2.0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性能出色；</a:t>
            </a:r>
          </a:p>
          <a:p>
            <a:r>
              <a:rPr kumimoji="1" lang="zh-CN" altLang="en-US" dirty="0" smtClean="0"/>
              <a:t>基于流行的</a:t>
            </a:r>
            <a:r>
              <a:rPr kumimoji="1" lang="en-US" altLang="zh-CN" dirty="0" err="1" smtClean="0"/>
              <a:t>OkHttp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特别适合</a:t>
            </a:r>
            <a:r>
              <a:rPr kumimoji="1" lang="en-US" altLang="zh-CN" dirty="0" err="1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err="1" smtClean="0"/>
              <a:t>RxJava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易于扩展定制；</a:t>
            </a:r>
          </a:p>
          <a:p>
            <a:r>
              <a:rPr kumimoji="1" lang="zh-CN" altLang="en-US" dirty="0" smtClean="0"/>
              <a:t>趋势所在。</a:t>
            </a:r>
          </a:p>
        </p:txBody>
      </p:sp>
    </p:spTree>
    <p:extLst>
      <p:ext uri="{BB962C8B-B14F-4D97-AF65-F5344CB8AC3E}">
        <p14:creationId xmlns:p14="http://schemas.microsoft.com/office/powerpoint/2010/main" val="20164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729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网络请求库对比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540"/>
            <a:ext cx="9144000" cy="24437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3442" y="4708169"/>
            <a:ext cx="835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对比：</a:t>
            </a:r>
            <a:r>
              <a:rPr kumimoji="1" lang="en-US" altLang="zh-CN" dirty="0"/>
              <a:t>http://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/questions/16902716/comparison-of-android-networking-libraries-okhttp-retrofit-volley</a:t>
            </a:r>
            <a:endParaRPr kumimoji="1" lang="zh-CN" altLang="en-US" dirty="0" smtClean="0"/>
          </a:p>
          <a:p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instructure.github.io</a:t>
            </a:r>
            <a:r>
              <a:rPr kumimoji="1" lang="en-US" altLang="zh-CN" dirty="0"/>
              <a:t>/blog/2013/12/09/volley-vs-retrofit/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3443" y="5618602"/>
            <a:ext cx="598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Retrofit</a:t>
            </a:r>
            <a:r>
              <a:rPr kumimoji="1" lang="zh-CN" altLang="en-US" smtClean="0"/>
              <a:t>开源</a:t>
            </a:r>
            <a:r>
              <a:rPr kumimoji="1" lang="zh-CN" altLang="en-US" dirty="0" smtClean="0"/>
              <a:t>地址：</a:t>
            </a: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/square/retrofit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1248" y="1536192"/>
            <a:ext cx="632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Volley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err="1" smtClean="0"/>
              <a:t>OkHttp</a:t>
            </a:r>
            <a:r>
              <a:rPr kumimoji="1" lang="zh-CN" altLang="en-US" sz="2800" dirty="0" smtClean="0"/>
              <a:t>能不能连起来用？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7714"/>
          </a:xfrm>
        </p:spPr>
        <p:txBody>
          <a:bodyPr/>
          <a:lstStyle/>
          <a:p>
            <a:r>
              <a:rPr kumimoji="1" lang="zh-CN" altLang="en-US" dirty="0" smtClean="0"/>
              <a:t>图片库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2913888"/>
            <a:ext cx="8229600" cy="3212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 smtClean="0"/>
              <a:t>考虑问题：</a:t>
            </a:r>
          </a:p>
          <a:p>
            <a:pPr marL="0" indent="0">
              <a:buNone/>
            </a:pPr>
            <a:r>
              <a:rPr kumimoji="1" lang="zh-CN" altLang="en-US" dirty="0" smtClean="0"/>
              <a:t>压缩算法、多级缓存、缓存策略、内存、存储效率、版本兼容等。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980888" y="1417638"/>
            <a:ext cx="2506024" cy="8211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UniversalImageLoader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31636" y="1417637"/>
            <a:ext cx="1280728" cy="8211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Picasso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74808" y="1417638"/>
            <a:ext cx="1280728" cy="8211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Fresco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Fresco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图片不存储在</a:t>
            </a:r>
            <a:r>
              <a:rPr lang="en-US" altLang="zh-CN" dirty="0"/>
              <a:t>Java heap</a:t>
            </a:r>
            <a:r>
              <a:rPr lang="zh-CN" altLang="en-US" dirty="0"/>
              <a:t>，而是存储在</a:t>
            </a:r>
            <a:r>
              <a:rPr lang="en-US" altLang="zh-CN" dirty="0" err="1"/>
              <a:t>ashmemheap</a:t>
            </a:r>
            <a:r>
              <a:rPr lang="zh-CN" altLang="en-US" dirty="0"/>
              <a:t>，中间的字节</a:t>
            </a:r>
            <a:r>
              <a:rPr lang="en-US" altLang="zh-CN" dirty="0"/>
              <a:t>buffer</a:t>
            </a:r>
            <a:r>
              <a:rPr lang="zh-CN" altLang="en-US" dirty="0"/>
              <a:t>同样位于</a:t>
            </a:r>
            <a:r>
              <a:rPr lang="en-US" altLang="zh-CN" dirty="0"/>
              <a:t>native heap</a:t>
            </a:r>
            <a:r>
              <a:rPr lang="zh-CN" altLang="en-US" dirty="0"/>
              <a:t>。使应用有更多内存空间，降低</a:t>
            </a:r>
            <a:r>
              <a:rPr lang="en-US" altLang="zh-CN" dirty="0"/>
              <a:t>OOM</a:t>
            </a:r>
            <a:r>
              <a:rPr lang="zh-CN" altLang="en-US" dirty="0"/>
              <a:t>风险，减少</a:t>
            </a:r>
            <a:r>
              <a:rPr lang="en-US" altLang="zh-CN" dirty="0"/>
              <a:t>GC</a:t>
            </a:r>
            <a:r>
              <a:rPr lang="zh-CN" altLang="en-US" dirty="0" smtClean="0"/>
              <a:t>次数，避免</a:t>
            </a:r>
            <a:r>
              <a:rPr lang="en-US" altLang="zh-CN" dirty="0" smtClean="0"/>
              <a:t>GC</a:t>
            </a:r>
            <a:r>
              <a:rPr lang="zh-CN" altLang="en-US" dirty="0" smtClean="0"/>
              <a:t>频繁导致</a:t>
            </a:r>
            <a:r>
              <a:rPr kumimoji="1" lang="zh-CN" altLang="en-US" dirty="0" smtClean="0"/>
              <a:t>的卡顿。</a:t>
            </a:r>
          </a:p>
          <a:p>
            <a:r>
              <a:rPr kumimoji="1" lang="zh-CN" altLang="en-US" dirty="0" smtClean="0"/>
              <a:t>两层内存缓存，一层存储缓存。</a:t>
            </a:r>
          </a:p>
          <a:p>
            <a:r>
              <a:rPr kumimoji="1" lang="zh-CN" altLang="en-US" dirty="0" smtClean="0"/>
              <a:t>侵入性强。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www.fresco-cn.org</a:t>
            </a:r>
            <a:r>
              <a:rPr kumimoji="1" lang="en-US" altLang="zh-CN" dirty="0"/>
              <a:t>/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13132" y="1016306"/>
            <a:ext cx="8229600" cy="4525963"/>
          </a:xfrm>
        </p:spPr>
        <p:txBody>
          <a:bodyPr/>
          <a:lstStyle/>
          <a:p>
            <a:r>
              <a:rPr kumimoji="1" lang="zh-CN" altLang="en-US" dirty="0" smtClean="0"/>
              <a:t>架构选择</a:t>
            </a:r>
          </a:p>
          <a:p>
            <a:r>
              <a:rPr kumimoji="1" lang="zh-CN" altLang="en-US" dirty="0" smtClean="0"/>
              <a:t>官方</a:t>
            </a:r>
            <a:r>
              <a:rPr kumimoji="1" lang="en-US" altLang="zh-CN" dirty="0" smtClean="0"/>
              <a:t>Demo</a:t>
            </a:r>
            <a:endParaRPr kumimoji="1" lang="zh-CN" altLang="en-US" dirty="0" smtClean="0"/>
          </a:p>
          <a:p>
            <a:r>
              <a:rPr kumimoji="1" lang="zh-CN" altLang="en-US" dirty="0" smtClean="0"/>
              <a:t>推荐架构</a:t>
            </a:r>
          </a:p>
          <a:p>
            <a:r>
              <a:rPr kumimoji="1" lang="zh-CN" altLang="en-US" dirty="0" smtClean="0"/>
              <a:t>网络通信</a:t>
            </a:r>
          </a:p>
          <a:p>
            <a:r>
              <a:rPr kumimoji="1" lang="zh-CN" altLang="en-US" dirty="0" smtClean="0"/>
              <a:t>图片</a:t>
            </a:r>
          </a:p>
          <a:p>
            <a:r>
              <a:rPr kumimoji="1" lang="zh-CN" altLang="en-US" dirty="0" smtClean="0"/>
              <a:t>其它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3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一些库的使用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/>
              <a:t>LeakCanary</a:t>
            </a:r>
            <a:r>
              <a:rPr kumimoji="1" lang="zh-CN" altLang="en-US" dirty="0" smtClean="0"/>
              <a:t>：定位内存泄露</a:t>
            </a:r>
          </a:p>
          <a:p>
            <a:r>
              <a:rPr kumimoji="1" lang="en-US" altLang="zh-CN" dirty="0" err="1" smtClean="0"/>
              <a:t>ANRWatchDog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BlockCanary</a:t>
            </a:r>
            <a:r>
              <a:rPr kumimoji="1" lang="zh-CN" altLang="en-US" dirty="0" smtClean="0"/>
              <a:t>；定位卡顿（原理不一样）</a:t>
            </a:r>
          </a:p>
          <a:p>
            <a:r>
              <a:rPr kumimoji="1" lang="en-US" altLang="zh-CN" dirty="0" err="1" smtClean="0"/>
              <a:t>EventBus</a:t>
            </a:r>
            <a:r>
              <a:rPr kumimoji="1" lang="zh-CN" altLang="en-US" dirty="0" smtClean="0"/>
              <a:t>：事件订阅发布模块。</a:t>
            </a:r>
          </a:p>
          <a:p>
            <a:r>
              <a:rPr kumimoji="1" lang="en-US" altLang="zh-CN" dirty="0" err="1" smtClean="0"/>
              <a:t>FastJson</a:t>
            </a:r>
            <a:r>
              <a:rPr kumimoji="1" lang="zh-CN" altLang="en-US" dirty="0" smtClean="0"/>
              <a:t>：反射的影响？</a:t>
            </a:r>
            <a:r>
              <a:rPr kumimoji="1" lang="en-US" altLang="zh-CN" dirty="0" smtClean="0"/>
              <a:t>ASM</a:t>
            </a:r>
            <a:r>
              <a:rPr kumimoji="1" lang="zh-CN" altLang="en-US" dirty="0" smtClean="0"/>
              <a:t>、编译时构建索引等。</a:t>
            </a:r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0547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开发工具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68780"/>
            <a:ext cx="8229600" cy="41830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/>
              <a:t>GsonFormat</a:t>
            </a:r>
            <a:r>
              <a:rPr kumimoji="1" lang="zh-CN" altLang="en-US" dirty="0" smtClean="0"/>
              <a:t>：直接生成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类；</a:t>
            </a:r>
          </a:p>
          <a:p>
            <a:r>
              <a:rPr kumimoji="1" lang="en-US" altLang="zh-CN" dirty="0" err="1" smtClean="0"/>
              <a:t>PostMan</a:t>
            </a:r>
            <a:r>
              <a:rPr kumimoji="1" lang="zh-CN" altLang="en-US" dirty="0" smtClean="0"/>
              <a:t>、</a:t>
            </a:r>
            <a:r>
              <a:rPr lang="en-US" altLang="zh-CN" b="1" dirty="0" err="1" smtClean="0"/>
              <a:t>JsonOnlineViewer</a:t>
            </a:r>
            <a:r>
              <a:rPr lang="zh-CN" altLang="en-US" b="1" dirty="0" smtClean="0"/>
              <a:t>：测试接口；</a:t>
            </a:r>
          </a:p>
          <a:p>
            <a:r>
              <a:rPr kumimoji="1" lang="en-US" altLang="zh-CN" dirty="0" smtClean="0"/>
              <a:t>Fiddler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Charles</a:t>
            </a:r>
            <a:r>
              <a:rPr kumimoji="1" lang="zh-CN" altLang="en-US" dirty="0" smtClean="0"/>
              <a:t>：抓包工具；</a:t>
            </a:r>
          </a:p>
          <a:p>
            <a:r>
              <a:rPr lang="en-US" altLang="zh-CN" b="1" dirty="0"/>
              <a:t>Layout ID </a:t>
            </a:r>
            <a:r>
              <a:rPr lang="en-US" altLang="zh-CN" b="1" dirty="0" smtClean="0"/>
              <a:t>Converter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避免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查找；</a:t>
            </a:r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-idea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</a:t>
            </a:r>
            <a:r>
              <a:rPr lang="zh-CN" altLang="en-US" dirty="0" smtClean="0"/>
              <a:t>面板直接执行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命令；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9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8651" y="242887"/>
            <a:ext cx="702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杂谈：官方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中使用了</a:t>
            </a:r>
            <a:r>
              <a:rPr lang="en-US" altLang="zh-CN" dirty="0"/>
              <a:t>Guava</a:t>
            </a:r>
            <a:r>
              <a:rPr lang="zh-CN" altLang="en-US" dirty="0"/>
              <a:t>库，包含了</a:t>
            </a:r>
            <a:r>
              <a:rPr lang="en-US" altLang="zh-CN" dirty="0"/>
              <a:t>14k</a:t>
            </a:r>
            <a:r>
              <a:rPr lang="zh-CN" altLang="en-US" dirty="0"/>
              <a:t>的</a:t>
            </a:r>
            <a:r>
              <a:rPr lang="zh-CN" altLang="en-US" dirty="0" smtClean="0"/>
              <a:t>方法数。</a:t>
            </a:r>
          </a:p>
          <a:p>
            <a:r>
              <a:rPr lang="zh-CN" altLang="en-US" dirty="0" smtClean="0"/>
              <a:t>我们在开发中引库需要在实际使用功能与方法数之间做衡量，不要因为某一个功能而引入一个方法数很大的库。</a:t>
            </a:r>
          </a:p>
          <a:p>
            <a:endParaRPr lang="zh-CN" altLang="en-US" dirty="0"/>
          </a:p>
          <a:p>
            <a:r>
              <a:rPr lang="zh-CN" altLang="en-US" dirty="0" smtClean="0"/>
              <a:t>目前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端代码</a:t>
            </a:r>
            <a:r>
              <a:rPr lang="en-US" altLang="zh-CN" dirty="0" smtClean="0"/>
              <a:t>Id</a:t>
            </a:r>
            <a:r>
              <a:rPr lang="zh-CN" altLang="en-US" dirty="0" smtClean="0"/>
              <a:t>数</a:t>
            </a:r>
            <a:r>
              <a:rPr lang="en-US" altLang="zh-CN" dirty="0" smtClean="0"/>
              <a:t>31k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214"/>
            <a:ext cx="9144000" cy="460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6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947" y="2246657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</a:t>
            </a:r>
            <a:r>
              <a:rPr lang="zh-CN" altLang="en-US" dirty="0" smtClean="0"/>
              <a:t>藕合</a:t>
            </a:r>
          </a:p>
          <a:p>
            <a:r>
              <a:rPr lang="zh-CN" altLang="en-US" dirty="0" smtClean="0"/>
              <a:t>高复用</a:t>
            </a:r>
          </a:p>
          <a:p>
            <a:r>
              <a:rPr lang="zh-CN" altLang="en-US" dirty="0" smtClean="0"/>
              <a:t>易测试</a:t>
            </a:r>
          </a:p>
          <a:p>
            <a:r>
              <a:rPr lang="zh-CN" altLang="en-US" dirty="0" smtClean="0"/>
              <a:t>好</a:t>
            </a:r>
            <a:r>
              <a:rPr lang="zh-CN" altLang="en-US" dirty="0"/>
              <a:t>维护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0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88523" y="23474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0000"/>
                </a:solidFill>
              </a:rPr>
              <a:t>插件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8203" y="2347465"/>
            <a:ext cx="719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web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1720" y="1520456"/>
            <a:ext cx="1392865" cy="8270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93550" y="2902938"/>
            <a:ext cx="1392865" cy="8270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MVP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65624" y="1520456"/>
            <a:ext cx="1392865" cy="8270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MVVM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41721" y="4259962"/>
            <a:ext cx="1392865" cy="8270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Clean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65624" y="4259961"/>
            <a:ext cx="1392865" cy="8270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Flux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4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MVP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/>
          </a:p>
          <a:p>
            <a:r>
              <a:rPr lang="en-US" altLang="zh-CN" dirty="0" smtClean="0"/>
              <a:t>Model </a:t>
            </a:r>
            <a:r>
              <a:rPr lang="zh-CN" altLang="en-US" dirty="0"/>
              <a:t>对应实体模型和业务逻辑；</a:t>
            </a:r>
          </a:p>
          <a:p>
            <a:r>
              <a:rPr lang="en-US" altLang="zh-CN" dirty="0"/>
              <a:t>View </a:t>
            </a:r>
            <a:r>
              <a:rPr lang="zh-CN" altLang="en-US" dirty="0"/>
              <a:t>对应于</a:t>
            </a:r>
            <a:r>
              <a:rPr lang="en-US" altLang="zh-CN" dirty="0"/>
              <a:t>Activity/Fragment</a:t>
            </a:r>
            <a:r>
              <a:rPr lang="zh-CN" altLang="en-US" dirty="0"/>
              <a:t>，负责</a:t>
            </a:r>
            <a:r>
              <a:rPr lang="en-US" altLang="zh-CN" dirty="0"/>
              <a:t>View</a:t>
            </a:r>
            <a:r>
              <a:rPr lang="zh-CN" altLang="en-US" dirty="0"/>
              <a:t>的绘制以及与用户</a:t>
            </a:r>
            <a:r>
              <a:rPr lang="zh-CN" altLang="en-US" dirty="0" smtClean="0"/>
              <a:t>交互</a:t>
            </a:r>
          </a:p>
          <a:p>
            <a:r>
              <a:rPr lang="en-US" altLang="zh-CN" dirty="0"/>
              <a:t>Presenter</a:t>
            </a:r>
            <a:r>
              <a:rPr lang="zh-CN" altLang="en-US" dirty="0"/>
              <a:t> 负责完成</a:t>
            </a:r>
            <a:r>
              <a:rPr lang="en-US" altLang="zh-CN" dirty="0"/>
              <a:t>View</a:t>
            </a:r>
            <a:r>
              <a:rPr lang="zh-CN" altLang="en-US" dirty="0"/>
              <a:t>于</a:t>
            </a:r>
            <a:r>
              <a:rPr lang="en-US" altLang="zh-CN" dirty="0"/>
              <a:t>Model</a:t>
            </a:r>
            <a:r>
              <a:rPr lang="zh-CN" altLang="en-US" dirty="0"/>
              <a:t>间的</a:t>
            </a:r>
            <a:r>
              <a:rPr lang="zh-CN" altLang="en-US" dirty="0" smtClean="0"/>
              <a:t>交互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进程 3"/>
          <p:cNvSpPr/>
          <p:nvPr/>
        </p:nvSpPr>
        <p:spPr>
          <a:xfrm>
            <a:off x="733647" y="4974265"/>
            <a:ext cx="914400" cy="6587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1676401" y="5173829"/>
            <a:ext cx="914400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1648047" y="5445044"/>
            <a:ext cx="942754" cy="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进程 11"/>
          <p:cNvSpPr/>
          <p:nvPr/>
        </p:nvSpPr>
        <p:spPr>
          <a:xfrm>
            <a:off x="2590800" y="4974265"/>
            <a:ext cx="1215655" cy="6587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Presenter</a:t>
            </a:r>
            <a:endParaRPr kumimoji="1" lang="zh-CN" altLang="en-US" dirty="0"/>
          </a:p>
        </p:txBody>
      </p:sp>
      <p:sp>
        <p:nvSpPr>
          <p:cNvPr id="13" name="进程 12"/>
          <p:cNvSpPr/>
          <p:nvPr/>
        </p:nvSpPr>
        <p:spPr>
          <a:xfrm>
            <a:off x="4696047" y="4974265"/>
            <a:ext cx="914400" cy="6587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V="1">
            <a:off x="3781647" y="5275272"/>
            <a:ext cx="914400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GoogleSample</a:t>
            </a:r>
            <a:r>
              <a:rPr kumimoji="1" lang="en-US" altLang="zh-CN" dirty="0" smtClean="0"/>
              <a:t>-Android-Architecture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5" y="1643606"/>
            <a:ext cx="8228504" cy="3703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0309" y="5868364"/>
            <a:ext cx="596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googlesamples</a:t>
            </a:r>
            <a:r>
              <a:rPr kumimoji="1" lang="en-US" altLang="zh-CN" dirty="0"/>
              <a:t>/android-architecture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282700"/>
            <a:ext cx="80899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98729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官方</a:t>
            </a:r>
            <a:r>
              <a:rPr kumimoji="1" lang="en-US" altLang="zh-CN" dirty="0" err="1" smtClean="0"/>
              <a:t>MVPDemo</a:t>
            </a:r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0187" y="2384385"/>
            <a:ext cx="7303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、复杂度</a:t>
            </a:r>
            <a:r>
              <a:rPr lang="zh-CN" altLang="en-US" dirty="0"/>
              <a:t>：</a:t>
            </a:r>
            <a:r>
              <a:rPr lang="zh-CN" altLang="en-US" dirty="0" smtClean="0"/>
              <a:t>我们</a:t>
            </a:r>
            <a:r>
              <a:rPr lang="zh-CN" altLang="en-US" dirty="0"/>
              <a:t>可以从上面的分析看出整体的复杂度还是较低的，易学的</a:t>
            </a:r>
            <a:r>
              <a:rPr lang="zh-CN" altLang="en-US" dirty="0" smtClean="0"/>
              <a:t>；</a:t>
            </a:r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、可测试性：由于</a:t>
            </a:r>
            <a:r>
              <a:rPr lang="zh-CN" altLang="en-US" dirty="0"/>
              <a:t>将</a:t>
            </a:r>
            <a:r>
              <a:rPr lang="en-US" altLang="zh-CN" dirty="0"/>
              <a:t>UI</a:t>
            </a:r>
            <a:r>
              <a:rPr lang="zh-CN" altLang="en-US" dirty="0"/>
              <a:t>代码与业务代码进行了拆分，整体的可测试性非常的好，</a:t>
            </a:r>
            <a:r>
              <a:rPr lang="en-US" altLang="zh-CN" dirty="0"/>
              <a:t>UI</a:t>
            </a:r>
            <a:r>
              <a:rPr lang="zh-CN" altLang="en-US" dirty="0"/>
              <a:t>层和业务层可以分别进行单元测试</a:t>
            </a:r>
            <a:r>
              <a:rPr lang="zh-CN" altLang="en-US" dirty="0" smtClean="0"/>
              <a:t>；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</a:t>
            </a:r>
            <a:r>
              <a:rPr lang="zh-CN" altLang="en-US" dirty="0"/>
              <a:t>维护性和可扩展性，由于架构的引入，虽然代码量有了一定的上升，但是由于界限非常清晰，各个类职责都非常明确且单一，后期的扩展，维护都会更加容易。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051" y="378811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现有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架构可修改部分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38491" y="1840375"/>
            <a:ext cx="6817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、层次并不清晰；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、分包并不合理；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、引入优秀开源库；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1522</TotalTime>
  <Words>1240</Words>
  <Application>Microsoft Macintosh PowerPoint</Application>
  <PresentationFormat>全屏显示(4:3)</PresentationFormat>
  <Paragraphs>146</Paragraphs>
  <Slides>23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Calibri</vt:lpstr>
      <vt:lpstr>宋体</vt:lpstr>
      <vt:lpstr>Arial</vt:lpstr>
      <vt:lpstr> 黑色 </vt:lpstr>
      <vt:lpstr>Android架构及开发经验谈</vt:lpstr>
      <vt:lpstr>PowerPoint 演示文稿</vt:lpstr>
      <vt:lpstr>需求</vt:lpstr>
      <vt:lpstr>选择</vt:lpstr>
      <vt:lpstr>MVP</vt:lpstr>
      <vt:lpstr>GoogleSample-Android-Architecture</vt:lpstr>
      <vt:lpstr>PowerPoint 演示文稿</vt:lpstr>
      <vt:lpstr>官方MVPDemo总结</vt:lpstr>
      <vt:lpstr>现有Android架构可修改部分</vt:lpstr>
      <vt:lpstr>推荐架构</vt:lpstr>
      <vt:lpstr>网络通信框架</vt:lpstr>
      <vt:lpstr>网络通信框架需要考虑的</vt:lpstr>
      <vt:lpstr>Volley</vt:lpstr>
      <vt:lpstr>Volley优、缺点</vt:lpstr>
      <vt:lpstr>Retrofit2.0</vt:lpstr>
      <vt:lpstr>网络请求库对比</vt:lpstr>
      <vt:lpstr>问题</vt:lpstr>
      <vt:lpstr>图片库</vt:lpstr>
      <vt:lpstr>Fresco</vt:lpstr>
      <vt:lpstr>一些库的使用</vt:lpstr>
      <vt:lpstr>开发工具</vt:lpstr>
      <vt:lpstr>PowerPoint 演示文稿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Android架构及开发经验谈</dc:title>
  <dc:subject/>
  <dc:creator>刘昭</dc:creator>
  <cp:keywords/>
  <dc:description/>
  <cp:lastModifiedBy>liuzhaowy2007@163.com</cp:lastModifiedBy>
  <cp:revision>276</cp:revision>
  <dcterms:created xsi:type="dcterms:W3CDTF">2016-04-15T15:54:26Z</dcterms:created>
  <dcterms:modified xsi:type="dcterms:W3CDTF">2016-05-19T09:11:02Z</dcterms:modified>
  <cp:category/>
</cp:coreProperties>
</file>