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2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4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6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08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D78B-0BE4-412D-9867-8556CC430CE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1EC8-5FB7-4489-9706-12021357E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8468"/>
          </a:xfrm>
        </p:spPr>
        <p:txBody>
          <a:bodyPr>
            <a:norm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2800" b="1" spc="-10" dirty="0">
                <a:solidFill>
                  <a:srgbClr val="001F60"/>
                </a:solidFill>
                <a:latin typeface="Arial"/>
                <a:ea typeface="+mn-ea"/>
                <a:cs typeface="Arial"/>
              </a:rPr>
              <a:t>Цифровой прорыв</a:t>
            </a:r>
            <a:br>
              <a:rPr lang="ru-RU" sz="2800" b="1" spc="-10" dirty="0">
                <a:solidFill>
                  <a:srgbClr val="001F60"/>
                </a:solidFill>
                <a:latin typeface="Arial"/>
                <a:ea typeface="+mn-ea"/>
                <a:cs typeface="Arial"/>
              </a:rPr>
            </a:br>
            <a:r>
              <a:rPr lang="ru-RU" sz="2800" b="1" spc="-10" dirty="0">
                <a:solidFill>
                  <a:srgbClr val="001F60"/>
                </a:solidFill>
                <a:latin typeface="Arial"/>
                <a:ea typeface="+mn-ea"/>
                <a:cs typeface="Arial"/>
              </a:rPr>
              <a:t>привязка аэроснимков к местности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2700" marR="5080" indent="-457200" algn="l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ru-RU" sz="1800" b="1" spc="-10" dirty="0">
                <a:solidFill>
                  <a:srgbClr val="001F60"/>
                </a:solidFill>
                <a:latin typeface="Arial"/>
                <a:cs typeface="Arial"/>
              </a:rPr>
              <a:t>Постановка задачи</a:t>
            </a:r>
          </a:p>
          <a:p>
            <a:pPr marL="12700" marR="5080" indent="-457200" algn="l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ru-RU" sz="1800" b="1" spc="-10" dirty="0">
                <a:solidFill>
                  <a:srgbClr val="001F60"/>
                </a:solidFill>
                <a:latin typeface="Arial"/>
                <a:cs typeface="Arial"/>
              </a:rPr>
              <a:t>Описание входных данных</a:t>
            </a:r>
          </a:p>
          <a:p>
            <a:pPr marL="12700" marR="5080" indent="-457200" algn="l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ru-RU" sz="1800" b="1" spc="-10" dirty="0">
                <a:solidFill>
                  <a:srgbClr val="001F60"/>
                </a:solidFill>
                <a:latin typeface="Arial"/>
                <a:cs typeface="Arial"/>
              </a:rPr>
              <a:t>Архитектура</a:t>
            </a:r>
          </a:p>
          <a:p>
            <a:pPr marL="12700" marR="5080" indent="-457200" algn="l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ru-RU" sz="1800" b="1" spc="-10" dirty="0">
                <a:solidFill>
                  <a:srgbClr val="001F60"/>
                </a:solidFill>
                <a:latin typeface="Arial"/>
                <a:cs typeface="Arial"/>
              </a:rPr>
              <a:t>Результаты</a:t>
            </a:r>
          </a:p>
          <a:p>
            <a:pPr marL="12700" marR="5080" indent="-457200" algn="l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ru-RU" sz="1800" b="1" spc="-10" dirty="0">
                <a:solidFill>
                  <a:srgbClr val="001F60"/>
                </a:solidFill>
                <a:latin typeface="Arial"/>
                <a:cs typeface="Arial"/>
              </a:rPr>
              <a:t>Сложности и нереализованные задумки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grpSp>
        <p:nvGrpSpPr>
          <p:cNvPr id="8" name="object 4"/>
          <p:cNvGrpSpPr/>
          <p:nvPr/>
        </p:nvGrpSpPr>
        <p:grpSpPr>
          <a:xfrm>
            <a:off x="1618469" y="5703282"/>
            <a:ext cx="8632190" cy="81280"/>
            <a:chOff x="955547" y="2017776"/>
            <a:chExt cx="8632190" cy="81280"/>
          </a:xfrm>
        </p:grpSpPr>
        <p:sp>
          <p:nvSpPr>
            <p:cNvPr id="9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12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551" y="435189"/>
            <a:ext cx="359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Контакты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B34EB1CC-C614-0726-0C41-0B6D0A30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Телеграмм:  </a:t>
            </a:r>
            <a:r>
              <a:rPr lang="en-US" dirty="0"/>
              <a:t>@extracap</a:t>
            </a:r>
          </a:p>
          <a:p>
            <a:pPr marL="0" indent="0">
              <a:buNone/>
            </a:pPr>
            <a:r>
              <a:rPr lang="ru-RU" dirty="0"/>
              <a:t>Телефон: 89999628973</a:t>
            </a:r>
          </a:p>
          <a:p>
            <a:pPr marL="0" indent="0">
              <a:buNone/>
            </a:pPr>
            <a:r>
              <a:rPr lang="ru-RU" dirty="0"/>
              <a:t>Почта: </a:t>
            </a:r>
            <a:r>
              <a:rPr lang="en-US" dirty="0"/>
              <a:t>victorfedorove@gmail.com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03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1935" y="435189"/>
            <a:ext cx="3317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 прикладного применения </a:t>
            </a:r>
            <a:r>
              <a:rPr lang="ru-RU" dirty="0"/>
              <a:t>- позволить оперативно привязывать изображения к географическим координатам, что в дальнейшем может ускорить геодезические работы, поможет оперативно искать пропавших людей контролировать вырубку лесов. И это только краткий список того, где требуется </a:t>
            </a:r>
            <a:r>
              <a:rPr lang="ru-RU" dirty="0" err="1"/>
              <a:t>требуется</a:t>
            </a:r>
            <a:r>
              <a:rPr lang="ru-RU" dirty="0"/>
              <a:t> привязки аэрофотоснимков к местности</a:t>
            </a:r>
          </a:p>
          <a:p>
            <a:r>
              <a:rPr lang="ru-RU" b="1" dirty="0"/>
              <a:t>Цель</a:t>
            </a:r>
            <a:r>
              <a:rPr lang="ru-RU" dirty="0"/>
              <a:t> - необходимо найти местоположение и ориентацию снимка на подложке.</a:t>
            </a:r>
          </a:p>
        </p:txBody>
      </p:sp>
    </p:spTree>
    <p:extLst>
      <p:ext uri="{BB962C8B-B14F-4D97-AF65-F5344CB8AC3E}">
        <p14:creationId xmlns:p14="http://schemas.microsoft.com/office/powerpoint/2010/main" val="17105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9619" y="435189"/>
            <a:ext cx="438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качестве данных выступают аэрофотоснимки фиксированного размера:</a:t>
            </a:r>
          </a:p>
          <a:p>
            <a:r>
              <a:rPr lang="ru-RU" dirty="0" err="1"/>
              <a:t>train</a:t>
            </a:r>
            <a:r>
              <a:rPr lang="ru-RU" dirty="0"/>
              <a:t>/</a:t>
            </a:r>
            <a:r>
              <a:rPr lang="ru-RU" dirty="0" err="1"/>
              <a:t>img</a:t>
            </a:r>
            <a:r>
              <a:rPr lang="ru-RU" dirty="0"/>
              <a:t> — папка, содержащая 800 фотографий тренировочного набора;</a:t>
            </a:r>
          </a:p>
          <a:p>
            <a:r>
              <a:rPr lang="ru-RU" dirty="0" err="1"/>
              <a:t>train</a:t>
            </a:r>
            <a:r>
              <a:rPr lang="ru-RU" dirty="0"/>
              <a:t>/</a:t>
            </a:r>
            <a:r>
              <a:rPr lang="ru-RU" dirty="0" err="1"/>
              <a:t>json</a:t>
            </a:r>
            <a:r>
              <a:rPr lang="ru-RU" dirty="0"/>
              <a:t> — папка с данными в формате </a:t>
            </a:r>
            <a:r>
              <a:rPr lang="ru-RU" dirty="0" err="1"/>
              <a:t>json</a:t>
            </a:r>
            <a:r>
              <a:rPr lang="ru-RU" dirty="0"/>
              <a:t> со следующими значениями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— координата левого верхнего угла фотографии относительно подложки;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— координата правого верхнего угла;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bottom</a:t>
            </a:r>
            <a:r>
              <a:rPr lang="ru-RU" dirty="0"/>
              <a:t> — координата левого нижнего угла;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bottom</a:t>
            </a:r>
            <a:r>
              <a:rPr lang="ru-RU" dirty="0"/>
              <a:t> — координата правого нижнего угла; - </a:t>
            </a:r>
            <a:r>
              <a:rPr lang="ru-RU" dirty="0" err="1"/>
              <a:t>angle</a:t>
            </a:r>
            <a:r>
              <a:rPr lang="ru-RU" dirty="0"/>
              <a:t> — угол поворота.</a:t>
            </a:r>
          </a:p>
          <a:p>
            <a:r>
              <a:rPr lang="ru-RU" dirty="0" err="1"/>
              <a:t>test</a:t>
            </a:r>
            <a:r>
              <a:rPr lang="ru-RU" dirty="0"/>
              <a:t>/ — папка, содержащая 400 фотографий для предсказания;</a:t>
            </a:r>
          </a:p>
          <a:p>
            <a:r>
              <a:rPr lang="ru-RU" dirty="0"/>
              <a:t>original.tiff — подложка с расширением 10496 x 10496: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5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9619" y="435189"/>
            <a:ext cx="438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Входные данные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6674E6C-A05C-5AE4-B797-9C9E5FD0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8" y="2755408"/>
            <a:ext cx="2238375" cy="2181225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DC35C5-F625-E10F-9B58-DBE014DF1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04" y="1454762"/>
            <a:ext cx="4796402" cy="4782519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7A3697-0C01-AEDF-0DB8-687A6D5D5641}"/>
              </a:ext>
            </a:extLst>
          </p:cNvPr>
          <p:cNvSpPr/>
          <p:nvPr/>
        </p:nvSpPr>
        <p:spPr>
          <a:xfrm>
            <a:off x="5676789" y="2030550"/>
            <a:ext cx="622852" cy="88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D79D7-A93C-6F47-B7CA-D60DAE3BFA2F}"/>
              </a:ext>
            </a:extLst>
          </p:cNvPr>
          <p:cNvSpPr txBox="1"/>
          <p:nvPr/>
        </p:nvSpPr>
        <p:spPr>
          <a:xfrm>
            <a:off x="4291012" y="2286398"/>
            <a:ext cx="11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подложка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9BA33-3B5D-FB92-02F7-273817C2D644}"/>
              </a:ext>
            </a:extLst>
          </p:cNvPr>
          <p:cNvSpPr txBox="1"/>
          <p:nvPr/>
        </p:nvSpPr>
        <p:spPr>
          <a:xfrm>
            <a:off x="4202701" y="42022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снимок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B514613-6830-819F-9391-C7A2184D405B}"/>
              </a:ext>
            </a:extLst>
          </p:cNvPr>
          <p:cNvSpPr/>
          <p:nvPr/>
        </p:nvSpPr>
        <p:spPr>
          <a:xfrm rot="10800000">
            <a:off x="3375935" y="3946420"/>
            <a:ext cx="622852" cy="88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9619" y="435189"/>
            <a:ext cx="438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такой специфичной задачи разработана своя метрика, которая определяет разницу между предсказанным центром, углом поворота фотографии и их оригинальными значениями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E55572-31BD-782B-3F4A-B07F76334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2630143"/>
            <a:ext cx="8639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2000" y="410021"/>
            <a:ext cx="3879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EfficientNet-b4 </a:t>
            </a:r>
            <a:r>
              <a:rPr lang="ru-RU" sz="2400" dirty="0"/>
              <a:t>выбрана </a:t>
            </a:r>
            <a:r>
              <a:rPr lang="ru-RU" sz="2400" dirty="0" err="1"/>
              <a:t>изходя</a:t>
            </a:r>
            <a:r>
              <a:rPr lang="ru-RU" sz="2400" dirty="0"/>
              <a:t> из исследований других людей и красочное представление можно увидеть на картинке. </a:t>
            </a:r>
            <a:r>
              <a:rPr lang="en-US" sz="2400" dirty="0"/>
              <a:t>Resnet </a:t>
            </a:r>
            <a:r>
              <a:rPr lang="ru-RU" sz="2400" dirty="0"/>
              <a:t>давала результату на 10% хуже. </a:t>
            </a:r>
            <a:r>
              <a:rPr lang="en-US" sz="2400" dirty="0" err="1"/>
              <a:t>Effnet</a:t>
            </a:r>
            <a:r>
              <a:rPr lang="en-US" sz="2400" dirty="0"/>
              <a:t> </a:t>
            </a:r>
            <a:r>
              <a:rPr lang="ru-RU" sz="2400" dirty="0"/>
              <a:t>более точная модель и ее можно было запустить на мощности </a:t>
            </a:r>
            <a:r>
              <a:rPr lang="en-US" sz="2400" dirty="0" err="1"/>
              <a:t>colab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528C59-A7D8-AF0B-17F5-C80D3119A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58" y="2601398"/>
            <a:ext cx="5165884" cy="41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8337" y="435189"/>
            <a:ext cx="391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Датафрейм</a:t>
            </a:r>
            <a:r>
              <a:rPr lang="ru-RU" dirty="0"/>
              <a:t> с высчитанным центром фото на основе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 вход модель получала изображение размерности 380х380 </a:t>
            </a:r>
            <a:r>
              <a:rPr lang="ru-RU" dirty="0" err="1"/>
              <a:t>тк</a:t>
            </a:r>
            <a:r>
              <a:rPr lang="ru-RU" dirty="0"/>
              <a:t> это заявленная лучшая размерность для сети </a:t>
            </a:r>
            <a:r>
              <a:rPr lang="en-US" dirty="0" err="1"/>
              <a:t>effnet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Модель обучалась и снижала среднеквадратичную </a:t>
            </a:r>
            <a:r>
              <a:rPr lang="ru-RU" dirty="0" err="1"/>
              <a:t>ошубку</a:t>
            </a:r>
            <a:r>
              <a:rPr lang="ru-RU" dirty="0"/>
              <a:t>(</a:t>
            </a:r>
            <a:r>
              <a:rPr lang="en-US" dirty="0"/>
              <a:t>MSE)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 выходе получалось предсказание центра фото и угол поворота. На основе этих данных можно вычислить все координаты фото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Нейросеть обучалась 150 эпох с изменением альфы в меньшую сторону после фиксированного количества эпох</a:t>
            </a:r>
          </a:p>
        </p:txBody>
      </p:sp>
    </p:spTree>
    <p:extLst>
      <p:ext uri="{BB962C8B-B14F-4D97-AF65-F5344CB8AC3E}">
        <p14:creationId xmlns:p14="http://schemas.microsoft.com/office/powerpoint/2010/main" val="3962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5032" y="435189"/>
            <a:ext cx="3806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F59CE-A53E-F85B-168E-9181AE6B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811" y="2886658"/>
            <a:ext cx="3872020" cy="1084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Трейн</a:t>
            </a:r>
            <a:r>
              <a:rPr lang="ru-RU" dirty="0"/>
              <a:t> метрика: 0.96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Валид метрика: 0.93</a:t>
            </a:r>
          </a:p>
        </p:txBody>
      </p:sp>
    </p:spTree>
    <p:extLst>
      <p:ext uri="{BB962C8B-B14F-4D97-AF65-F5344CB8AC3E}">
        <p14:creationId xmlns:p14="http://schemas.microsoft.com/office/powerpoint/2010/main" val="5347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/>
          <p:cNvGrpSpPr/>
          <p:nvPr/>
        </p:nvGrpSpPr>
        <p:grpSpPr>
          <a:xfrm>
            <a:off x="1618596" y="1058012"/>
            <a:ext cx="8632190" cy="81280"/>
            <a:chOff x="955547" y="2017776"/>
            <a:chExt cx="8632190" cy="81280"/>
          </a:xfrm>
        </p:grpSpPr>
        <p:sp>
          <p:nvSpPr>
            <p:cNvPr id="6" name="object 5"/>
            <p:cNvSpPr/>
            <p:nvPr/>
          </p:nvSpPr>
          <p:spPr>
            <a:xfrm>
              <a:off x="1011935" y="2048255"/>
              <a:ext cx="8575675" cy="7620"/>
            </a:xfrm>
            <a:custGeom>
              <a:avLst/>
              <a:gdLst/>
              <a:ahLst/>
              <a:cxn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2017776"/>
              <a:ext cx="80772" cy="80772"/>
            </a:xfrm>
            <a:prstGeom prst="rect">
              <a:avLst/>
            </a:prstGeom>
          </p:spPr>
        </p:pic>
      </p:grp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653" y="144980"/>
            <a:ext cx="5037999" cy="918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9267" y="435189"/>
            <a:ext cx="5432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indent="2410460">
              <a:spcBef>
                <a:spcPts val="95"/>
              </a:spcBef>
            </a:pPr>
            <a:r>
              <a:rPr lang="ru-RU" sz="1600" b="1" spc="-5" dirty="0">
                <a:solidFill>
                  <a:srgbClr val="001F60"/>
                </a:solidFill>
                <a:latin typeface="Arial"/>
                <a:cs typeface="Arial"/>
              </a:rPr>
              <a:t>Инсайты, нереализованное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B34EB1CC-C614-0726-0C41-0B6D0A30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</a:t>
            </a:r>
            <a:r>
              <a:rPr lang="ru-RU" dirty="0" err="1"/>
              <a:t>аугментированных</a:t>
            </a:r>
            <a:r>
              <a:rPr lang="ru-RU" dirty="0"/>
              <a:t> фото не дало большего прироста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Предложенная организаторами метрика была подставлена в </a:t>
            </a:r>
            <a:r>
              <a:rPr lang="ru-RU" dirty="0" err="1"/>
              <a:t>лосс</a:t>
            </a:r>
            <a:r>
              <a:rPr lang="ru-RU" dirty="0"/>
              <a:t> функцию и это тоже не принесло результата лучше чем </a:t>
            </a:r>
            <a:r>
              <a:rPr lang="en-US" dirty="0"/>
              <a:t>MSE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Модель </a:t>
            </a:r>
            <a:r>
              <a:rPr lang="en-US" dirty="0"/>
              <a:t>ResNet50</a:t>
            </a:r>
            <a:r>
              <a:rPr lang="ru-RU" dirty="0"/>
              <a:t> получилось выжать до 0.87 на </a:t>
            </a:r>
            <a:r>
              <a:rPr lang="ru-RU" dirty="0" err="1"/>
              <a:t>сабмите</a:t>
            </a:r>
            <a:r>
              <a:rPr lang="ru-RU" dirty="0"/>
              <a:t> и это привело к смене модели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успел попробовать другие модели побольше и поточнее, </a:t>
            </a:r>
            <a:r>
              <a:rPr lang="ru-RU" dirty="0" err="1"/>
              <a:t>тк</a:t>
            </a:r>
            <a:r>
              <a:rPr lang="ru-RU" dirty="0"/>
              <a:t> стартовал в конкурсе только в понедельник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успел реализовать аккумуляцию градиента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успел нарезать подложку </a:t>
            </a:r>
          </a:p>
        </p:txBody>
      </p:sp>
    </p:spTree>
    <p:extLst>
      <p:ext uri="{BB962C8B-B14F-4D97-AF65-F5344CB8AC3E}">
        <p14:creationId xmlns:p14="http://schemas.microsoft.com/office/powerpoint/2010/main" val="1628895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14505</TotalTime>
  <Words>401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Цифровой прорыв привязка аэроснимков к местности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 АО «Инвестиционной компании «ФИНАМ»</dc:title>
  <dc:creator>User</dc:creator>
  <cp:lastModifiedBy>vik grytc</cp:lastModifiedBy>
  <cp:revision>36</cp:revision>
  <dcterms:created xsi:type="dcterms:W3CDTF">2021-10-14T09:46:34Z</dcterms:created>
  <dcterms:modified xsi:type="dcterms:W3CDTF">2022-07-21T23:03:01Z</dcterms:modified>
</cp:coreProperties>
</file>